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321" r:id="rId4"/>
    <p:sldId id="310" r:id="rId5"/>
    <p:sldId id="305" r:id="rId6"/>
    <p:sldId id="309" r:id="rId7"/>
    <p:sldId id="329" r:id="rId8"/>
    <p:sldId id="364" r:id="rId9"/>
    <p:sldId id="288" r:id="rId10"/>
    <p:sldId id="306" r:id="rId11"/>
    <p:sldId id="355" r:id="rId12"/>
    <p:sldId id="356" r:id="rId13"/>
    <p:sldId id="330" r:id="rId14"/>
    <p:sldId id="331" r:id="rId15"/>
    <p:sldId id="332" r:id="rId16"/>
    <p:sldId id="334" r:id="rId17"/>
    <p:sldId id="333" r:id="rId18"/>
    <p:sldId id="345" r:id="rId19"/>
    <p:sldId id="344" r:id="rId20"/>
    <p:sldId id="289" r:id="rId21"/>
    <p:sldId id="346" r:id="rId22"/>
    <p:sldId id="359" r:id="rId23"/>
    <p:sldId id="336" r:id="rId24"/>
    <p:sldId id="335" r:id="rId25"/>
    <p:sldId id="358" r:id="rId26"/>
    <p:sldId id="357" r:id="rId27"/>
    <p:sldId id="339" r:id="rId28"/>
    <p:sldId id="338" r:id="rId29"/>
    <p:sldId id="325" r:id="rId30"/>
    <p:sldId id="341" r:id="rId31"/>
    <p:sldId id="324" r:id="rId32"/>
    <p:sldId id="337" r:id="rId33"/>
    <p:sldId id="340" r:id="rId34"/>
    <p:sldId id="343" r:id="rId35"/>
    <p:sldId id="348" r:id="rId36"/>
    <p:sldId id="326" r:id="rId37"/>
    <p:sldId id="349" r:id="rId38"/>
    <p:sldId id="327" r:id="rId39"/>
    <p:sldId id="350" r:id="rId40"/>
    <p:sldId id="328" r:id="rId41"/>
    <p:sldId id="342" r:id="rId42"/>
    <p:sldId id="351" r:id="rId43"/>
    <p:sldId id="360" r:id="rId44"/>
    <p:sldId id="352" r:id="rId45"/>
    <p:sldId id="361" r:id="rId46"/>
    <p:sldId id="362" r:id="rId47"/>
    <p:sldId id="363"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de la faculté" id="{F43743A1-888F-4A7B-A5DA-4EABA488C5B1}">
          <p14:sldIdLst>
            <p14:sldId id="256"/>
            <p14:sldId id="259"/>
            <p14:sldId id="321"/>
            <p14:sldId id="310"/>
          </p14:sldIdLst>
        </p14:section>
        <p14:section name="Présentation des filières" id="{34BA75D3-D324-49EE-B282-F3C1C2488492}">
          <p14:sldIdLst>
            <p14:sldId id="305"/>
            <p14:sldId id="309"/>
            <p14:sldId id="329"/>
            <p14:sldId id="364"/>
            <p14:sldId id="288"/>
            <p14:sldId id="306"/>
            <p14:sldId id="355"/>
            <p14:sldId id="356"/>
            <p14:sldId id="330"/>
            <p14:sldId id="331"/>
            <p14:sldId id="332"/>
            <p14:sldId id="334"/>
            <p14:sldId id="333"/>
            <p14:sldId id="345"/>
            <p14:sldId id="344"/>
            <p14:sldId id="289"/>
            <p14:sldId id="346"/>
            <p14:sldId id="359"/>
            <p14:sldId id="336"/>
            <p14:sldId id="335"/>
            <p14:sldId id="358"/>
            <p14:sldId id="357"/>
            <p14:sldId id="339"/>
            <p14:sldId id="338"/>
            <p14:sldId id="325"/>
            <p14:sldId id="341"/>
            <p14:sldId id="324"/>
            <p14:sldId id="337"/>
            <p14:sldId id="340"/>
            <p14:sldId id="343"/>
            <p14:sldId id="348"/>
            <p14:sldId id="326"/>
            <p14:sldId id="349"/>
            <p14:sldId id="327"/>
            <p14:sldId id="350"/>
            <p14:sldId id="328"/>
            <p14:sldId id="342"/>
            <p14:sldId id="351"/>
            <p14:sldId id="360"/>
            <p14:sldId id="352"/>
            <p14:sldId id="361"/>
            <p14:sldId id="362"/>
            <p14:sldId id="3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9900"/>
    <a:srgbClr val="0099CC"/>
    <a:srgbClr val="00CC99"/>
    <a:srgbClr val="00CC66"/>
    <a:srgbClr val="00336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4660"/>
  </p:normalViewPr>
  <p:slideViewPr>
    <p:cSldViewPr snapToGrid="0">
      <p:cViewPr varScale="1">
        <p:scale>
          <a:sx n="74" d="100"/>
          <a:sy n="74" d="100"/>
        </p:scale>
        <p:origin x="8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8E464-EF61-4E79-87FC-8B78574A285C}" type="datetimeFigureOut">
              <a:rPr lang="fr-FR" smtClean="0"/>
              <a:t>17/04/2023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65521-51C0-4BAC-A14E-1843DC2493A4}" type="slidenum">
              <a:rPr lang="fr-FR" smtClean="0"/>
              <a:t>‹N°›</a:t>
            </a:fld>
            <a:endParaRPr lang="fr-FR"/>
          </a:p>
        </p:txBody>
      </p:sp>
    </p:spTree>
    <p:extLst>
      <p:ext uri="{BB962C8B-B14F-4D97-AF65-F5344CB8AC3E}">
        <p14:creationId xmlns:p14="http://schemas.microsoft.com/office/powerpoint/2010/main" val="397910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t>20</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43</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45</a:t>
            </a:fld>
            <a:endParaRPr lang="fr-FR"/>
          </a:p>
        </p:txBody>
      </p:sp>
    </p:spTree>
    <p:extLst>
      <p:ext uri="{BB962C8B-B14F-4D97-AF65-F5344CB8AC3E}">
        <p14:creationId xmlns:p14="http://schemas.microsoft.com/office/powerpoint/2010/main" val="303893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47</a:t>
            </a:fld>
            <a:endParaRPr lang="fr-FR"/>
          </a:p>
        </p:txBody>
      </p:sp>
    </p:spTree>
    <p:extLst>
      <p:ext uri="{BB962C8B-B14F-4D97-AF65-F5344CB8AC3E}">
        <p14:creationId xmlns:p14="http://schemas.microsoft.com/office/powerpoint/2010/main" val="387342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t>22</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t>25</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27</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t>29</a:t>
            </a:fld>
            <a:endParaRPr lang="fr-FR"/>
          </a:p>
        </p:txBody>
      </p:sp>
    </p:spTree>
    <p:extLst>
      <p:ext uri="{BB962C8B-B14F-4D97-AF65-F5344CB8AC3E}">
        <p14:creationId xmlns:p14="http://schemas.microsoft.com/office/powerpoint/2010/main" val="331178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t>31</a:t>
            </a:fld>
            <a:endParaRPr lang="fr-FR"/>
          </a:p>
        </p:txBody>
      </p:sp>
    </p:spTree>
    <p:extLst>
      <p:ext uri="{BB962C8B-B14F-4D97-AF65-F5344CB8AC3E}">
        <p14:creationId xmlns:p14="http://schemas.microsoft.com/office/powerpoint/2010/main" val="15792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36</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38</a:t>
            </a:fld>
            <a:endParaRPr lang="fr-FR"/>
          </a:p>
        </p:txBody>
      </p:sp>
    </p:spTree>
    <p:extLst>
      <p:ext uri="{BB962C8B-B14F-4D97-AF65-F5344CB8AC3E}">
        <p14:creationId xmlns:p14="http://schemas.microsoft.com/office/powerpoint/2010/main" val="251116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93776-81A1-49F2-AA3F-45A94EBF2A9A}" type="slidenum">
              <a:rPr lang="fr-FR" smtClean="0"/>
              <a:pPr/>
              <a:t>40</a:t>
            </a:fld>
            <a:endParaRPr lang="fr-FR"/>
          </a:p>
        </p:txBody>
      </p:sp>
    </p:spTree>
    <p:extLst>
      <p:ext uri="{BB962C8B-B14F-4D97-AF65-F5344CB8AC3E}">
        <p14:creationId xmlns:p14="http://schemas.microsoft.com/office/powerpoint/2010/main" val="251116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A3DBC4-1378-4728-8577-1A78CBC5315D}"/>
              </a:ext>
            </a:extLst>
          </p:cNvPr>
          <p:cNvSpPr>
            <a:spLocks noGrp="1"/>
          </p:cNvSpPr>
          <p:nvPr>
            <p:ph type="ctrTitle"/>
          </p:nvPr>
        </p:nvSpPr>
        <p:spPr>
          <a:xfrm>
            <a:off x="1524001"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6DC62A6-DC7E-44F0-BF2E-47F5C507D4EE}"/>
              </a:ext>
            </a:extLst>
          </p:cNvPr>
          <p:cNvSpPr>
            <a:spLocks noGrp="1"/>
          </p:cNvSpPr>
          <p:nvPr>
            <p:ph type="subTitle" idx="1"/>
          </p:nvPr>
        </p:nvSpPr>
        <p:spPr>
          <a:xfrm>
            <a:off x="1524001" y="3602040"/>
            <a:ext cx="9144000" cy="1655762"/>
          </a:xfrm>
        </p:spPr>
        <p:txBody>
          <a:bodyPr/>
          <a:lstStyle>
            <a:lvl1pPr marL="0" indent="0" algn="ctr">
              <a:buNone/>
              <a:defRPr sz="2400"/>
            </a:lvl1pPr>
            <a:lvl2pPr marL="457225" indent="0" algn="ctr">
              <a:buNone/>
              <a:defRPr sz="2000"/>
            </a:lvl2pPr>
            <a:lvl3pPr marL="914452" indent="0" algn="ctr">
              <a:buNone/>
              <a:defRPr sz="1801"/>
            </a:lvl3pPr>
            <a:lvl4pPr marL="1371677" indent="0" algn="ctr">
              <a:buNone/>
              <a:defRPr sz="1600"/>
            </a:lvl4pPr>
            <a:lvl5pPr marL="1828903" indent="0" algn="ctr">
              <a:buNone/>
              <a:defRPr sz="1600"/>
            </a:lvl5pPr>
            <a:lvl6pPr marL="2286129" indent="0" algn="ctr">
              <a:buNone/>
              <a:defRPr sz="1600"/>
            </a:lvl6pPr>
            <a:lvl7pPr marL="2743354" indent="0" algn="ctr">
              <a:buNone/>
              <a:defRPr sz="1600"/>
            </a:lvl7pPr>
            <a:lvl8pPr marL="3200580" indent="0" algn="ctr">
              <a:buNone/>
              <a:defRPr sz="1600"/>
            </a:lvl8pPr>
            <a:lvl9pPr marL="3657805"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1AA13F13-01FC-4C2D-A1AF-01317B6C987A}"/>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42CE6992-039A-4DEF-90AE-55451589A6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266A2DE-02F7-4118-87CB-08C8FAACED2B}"/>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254574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BC685C7-C17A-4943-A4BE-F281245D8B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2E18D2E-B0D9-4DD8-B5A4-B48A533586C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2C0E36C-6EB7-47B7-B333-55C73548E525}"/>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463EBB75-65EB-4C11-831A-12AE57DB67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103DDC0-1D52-49AB-A4AD-5DE07D79E167}"/>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0747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CE9ECDD-5418-4F0E-8071-CEED3408776F}"/>
              </a:ext>
            </a:extLst>
          </p:cNvPr>
          <p:cNvSpPr>
            <a:spLocks noGrp="1"/>
          </p:cNvSpPr>
          <p:nvPr>
            <p:ph type="title" orient="vert"/>
          </p:nvPr>
        </p:nvSpPr>
        <p:spPr>
          <a:xfrm>
            <a:off x="8724900" y="365127"/>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4CE2A51C-086A-48A1-8966-70D980598A3D}"/>
              </a:ext>
            </a:extLst>
          </p:cNvPr>
          <p:cNvSpPr>
            <a:spLocks noGrp="1"/>
          </p:cNvSpPr>
          <p:nvPr>
            <p:ph type="body" orient="vert" idx="1"/>
          </p:nvPr>
        </p:nvSpPr>
        <p:spPr>
          <a:xfrm>
            <a:off x="838200" y="365127"/>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7B01132-B51B-4A5A-B5FB-30F94CBD9FB2}"/>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A6D3AB25-4049-4850-A59E-3ECCA5E77B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2034720-DCCD-4BD9-8FFC-5B2F4742F2B9}"/>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66432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3C81F7-3B40-4F0C-8BC7-B7CDB729FF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3D5FED8-A946-4A97-8D86-B8FD057C613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C690044-DE66-4750-9BD6-815C28AF32BA}"/>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A653CB04-936D-42D9-AB87-7E0A21A185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05EFCE3-A87E-40CA-9908-5E7D2631E2A5}"/>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6521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F35FA4-3CB9-413F-9C14-F1245D149D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FFAB8FF-AFC1-4573-8048-C48605C0C0F4}"/>
              </a:ext>
            </a:extLst>
          </p:cNvPr>
          <p:cNvSpPr>
            <a:spLocks noGrp="1"/>
          </p:cNvSpPr>
          <p:nvPr>
            <p:ph type="body" idx="1"/>
          </p:nvPr>
        </p:nvSpPr>
        <p:spPr>
          <a:xfrm>
            <a:off x="831850" y="4589466"/>
            <a:ext cx="10515600" cy="1500187"/>
          </a:xfrm>
        </p:spPr>
        <p:txBody>
          <a:bodyPr/>
          <a:lstStyle>
            <a:lvl1pPr marL="0" indent="0">
              <a:buNone/>
              <a:defRPr sz="2400">
                <a:solidFill>
                  <a:schemeClr val="tx1">
                    <a:tint val="75000"/>
                  </a:schemeClr>
                </a:solidFill>
              </a:defRPr>
            </a:lvl1pPr>
            <a:lvl2pPr marL="457225" indent="0">
              <a:buNone/>
              <a:defRPr sz="2000">
                <a:solidFill>
                  <a:schemeClr val="tx1">
                    <a:tint val="75000"/>
                  </a:schemeClr>
                </a:solidFill>
              </a:defRPr>
            </a:lvl2pPr>
            <a:lvl3pPr marL="914452" indent="0">
              <a:buNone/>
              <a:defRPr sz="1801">
                <a:solidFill>
                  <a:schemeClr val="tx1">
                    <a:tint val="75000"/>
                  </a:schemeClr>
                </a:solidFill>
              </a:defRPr>
            </a:lvl3pPr>
            <a:lvl4pPr marL="1371677" indent="0">
              <a:buNone/>
              <a:defRPr sz="1600">
                <a:solidFill>
                  <a:schemeClr val="tx1">
                    <a:tint val="75000"/>
                  </a:schemeClr>
                </a:solidFill>
              </a:defRPr>
            </a:lvl4pPr>
            <a:lvl5pPr marL="1828903" indent="0">
              <a:buNone/>
              <a:defRPr sz="1600">
                <a:solidFill>
                  <a:schemeClr val="tx1">
                    <a:tint val="75000"/>
                  </a:schemeClr>
                </a:solidFill>
              </a:defRPr>
            </a:lvl5pPr>
            <a:lvl6pPr marL="2286129" indent="0">
              <a:buNone/>
              <a:defRPr sz="1600">
                <a:solidFill>
                  <a:schemeClr val="tx1">
                    <a:tint val="75000"/>
                  </a:schemeClr>
                </a:solidFill>
              </a:defRPr>
            </a:lvl6pPr>
            <a:lvl7pPr marL="2743354" indent="0">
              <a:buNone/>
              <a:defRPr sz="1600">
                <a:solidFill>
                  <a:schemeClr val="tx1">
                    <a:tint val="75000"/>
                  </a:schemeClr>
                </a:solidFill>
              </a:defRPr>
            </a:lvl7pPr>
            <a:lvl8pPr marL="3200580" indent="0">
              <a:buNone/>
              <a:defRPr sz="1600">
                <a:solidFill>
                  <a:schemeClr val="tx1">
                    <a:tint val="75000"/>
                  </a:schemeClr>
                </a:solidFill>
              </a:defRPr>
            </a:lvl8pPr>
            <a:lvl9pPr marL="3657805"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051843F9-4AAB-4A35-954C-272C053DF4DB}"/>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4DDB824F-6B16-4186-B85B-016E384C58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D7B7E1D-B262-42F1-BBF3-F808F0CD6447}"/>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228436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90FB92-F41E-4C90-9963-0098FE26C2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F07A914-DB2F-4ED4-B0C8-56B8D48EEC02}"/>
              </a:ext>
            </a:extLst>
          </p:cNvPr>
          <p:cNvSpPr>
            <a:spLocks noGrp="1"/>
          </p:cNvSpPr>
          <p:nvPr>
            <p:ph sz="half" idx="1"/>
          </p:nvPr>
        </p:nvSpPr>
        <p:spPr>
          <a:xfrm>
            <a:off x="838202" y="1825625"/>
            <a:ext cx="518160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F7ABCAAD-F9DA-4AE1-BECC-7A633972F357}"/>
              </a:ext>
            </a:extLst>
          </p:cNvPr>
          <p:cNvSpPr>
            <a:spLocks noGrp="1"/>
          </p:cNvSpPr>
          <p:nvPr>
            <p:ph sz="half" idx="2"/>
          </p:nvPr>
        </p:nvSpPr>
        <p:spPr>
          <a:xfrm>
            <a:off x="6172202" y="1825625"/>
            <a:ext cx="518160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F37EB193-7DDA-4B81-8362-91DB0A3386B8}"/>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xmlns="" id="{DDF9622F-6865-40E1-A57D-E29D47715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A645A4E-C662-48A4-A9B7-22AA2F75EF5F}"/>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4437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6D1881-69AE-48B6-B2B5-CA1F68C1370D}"/>
              </a:ext>
            </a:extLst>
          </p:cNvPr>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0C5DBDA3-6EBD-430B-B179-4FBB5DB42B73}"/>
              </a:ext>
            </a:extLst>
          </p:cNvPr>
          <p:cNvSpPr>
            <a:spLocks noGrp="1"/>
          </p:cNvSpPr>
          <p:nvPr>
            <p:ph type="body" idx="1"/>
          </p:nvPr>
        </p:nvSpPr>
        <p:spPr>
          <a:xfrm>
            <a:off x="839788" y="1681163"/>
            <a:ext cx="5157787" cy="823912"/>
          </a:xfrm>
        </p:spPr>
        <p:txBody>
          <a:bodyPr anchor="b"/>
          <a:lstStyle>
            <a:lvl1pPr marL="0" indent="0">
              <a:buNone/>
              <a:defRPr sz="2400" b="1"/>
            </a:lvl1pPr>
            <a:lvl2pPr marL="457225" indent="0">
              <a:buNone/>
              <a:defRPr sz="2000" b="1"/>
            </a:lvl2pPr>
            <a:lvl3pPr marL="914452" indent="0">
              <a:buNone/>
              <a:defRPr sz="1801" b="1"/>
            </a:lvl3pPr>
            <a:lvl4pPr marL="1371677" indent="0">
              <a:buNone/>
              <a:defRPr sz="1600" b="1"/>
            </a:lvl4pPr>
            <a:lvl5pPr marL="1828903" indent="0">
              <a:buNone/>
              <a:defRPr sz="1600" b="1"/>
            </a:lvl5pPr>
            <a:lvl6pPr marL="2286129" indent="0">
              <a:buNone/>
              <a:defRPr sz="1600" b="1"/>
            </a:lvl6pPr>
            <a:lvl7pPr marL="2743354" indent="0">
              <a:buNone/>
              <a:defRPr sz="1600" b="1"/>
            </a:lvl7pPr>
            <a:lvl8pPr marL="3200580" indent="0">
              <a:buNone/>
              <a:defRPr sz="1600" b="1"/>
            </a:lvl8pPr>
            <a:lvl9pPr marL="3657805"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F47C1EF-7465-414A-970E-D4E22D0FE9B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2C077A0-A3F1-451A-B6BE-128A16647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5" indent="0">
              <a:buNone/>
              <a:defRPr sz="2000" b="1"/>
            </a:lvl2pPr>
            <a:lvl3pPr marL="914452" indent="0">
              <a:buNone/>
              <a:defRPr sz="1801" b="1"/>
            </a:lvl3pPr>
            <a:lvl4pPr marL="1371677" indent="0">
              <a:buNone/>
              <a:defRPr sz="1600" b="1"/>
            </a:lvl4pPr>
            <a:lvl5pPr marL="1828903" indent="0">
              <a:buNone/>
              <a:defRPr sz="1600" b="1"/>
            </a:lvl5pPr>
            <a:lvl6pPr marL="2286129" indent="0">
              <a:buNone/>
              <a:defRPr sz="1600" b="1"/>
            </a:lvl6pPr>
            <a:lvl7pPr marL="2743354" indent="0">
              <a:buNone/>
              <a:defRPr sz="1600" b="1"/>
            </a:lvl7pPr>
            <a:lvl8pPr marL="3200580" indent="0">
              <a:buNone/>
              <a:defRPr sz="1600" b="1"/>
            </a:lvl8pPr>
            <a:lvl9pPr marL="3657805"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633941A-06B7-4654-A9C5-47BC337B3AB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6CB76B0C-2E7C-499C-BAB9-17DCF143A8D8}"/>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8" name="Espace réservé du pied de page 7">
            <a:extLst>
              <a:ext uri="{FF2B5EF4-FFF2-40B4-BE49-F238E27FC236}">
                <a16:creationId xmlns:a16="http://schemas.microsoft.com/office/drawing/2014/main" xmlns="" id="{7BDB781F-BD99-42B8-B099-98480FC7EE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D4FD41C3-93F7-4BC7-A830-2503352B2AF8}"/>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65291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8191F0D-48E7-44C6-86FF-C8FA3E8527D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FA8FA13-0509-4FED-BA15-78A31983311B}"/>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4" name="Espace réservé du pied de page 3">
            <a:extLst>
              <a:ext uri="{FF2B5EF4-FFF2-40B4-BE49-F238E27FC236}">
                <a16:creationId xmlns:a16="http://schemas.microsoft.com/office/drawing/2014/main" xmlns="" id="{D2ED45C9-EB42-4DC0-9ABC-6F3F98E484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9A02582-E00D-46BF-8A83-3B82EDE7C4C5}"/>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0173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D029F65-7B3D-41AC-A416-7545B9692234}"/>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3" name="Espace réservé du pied de page 2">
            <a:extLst>
              <a:ext uri="{FF2B5EF4-FFF2-40B4-BE49-F238E27FC236}">
                <a16:creationId xmlns:a16="http://schemas.microsoft.com/office/drawing/2014/main" xmlns="" id="{E6D55327-57AF-43F0-909B-D963BE4A71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0E0FF2F1-0115-48CE-B09E-109D8A1ACCA2}"/>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267628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2C8D97-CC2B-43FB-9CEB-257FA924A8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2E2710FB-0434-4A61-8499-E338BF6C7CE8}"/>
              </a:ext>
            </a:extLst>
          </p:cNvPr>
          <p:cNvSpPr>
            <a:spLocks noGrp="1"/>
          </p:cNvSpPr>
          <p:nvPr>
            <p:ph idx="1"/>
          </p:nvPr>
        </p:nvSpPr>
        <p:spPr>
          <a:xfrm>
            <a:off x="5183188" y="987428"/>
            <a:ext cx="6172200" cy="4873625"/>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515F46C-CA23-4038-92AE-47926C021FB8}"/>
              </a:ext>
            </a:extLst>
          </p:cNvPr>
          <p:cNvSpPr>
            <a:spLocks noGrp="1"/>
          </p:cNvSpPr>
          <p:nvPr>
            <p:ph type="body" sz="half" idx="2"/>
          </p:nvPr>
        </p:nvSpPr>
        <p:spPr>
          <a:xfrm>
            <a:off x="839788" y="2057400"/>
            <a:ext cx="3932237" cy="3811588"/>
          </a:xfrm>
        </p:spPr>
        <p:txBody>
          <a:bodyPr/>
          <a:lstStyle>
            <a:lvl1pPr marL="0" indent="0">
              <a:buNone/>
              <a:defRPr sz="1600"/>
            </a:lvl1pPr>
            <a:lvl2pPr marL="457225" indent="0">
              <a:buNone/>
              <a:defRPr sz="1400"/>
            </a:lvl2pPr>
            <a:lvl3pPr marL="914452" indent="0">
              <a:buNone/>
              <a:defRPr sz="1200"/>
            </a:lvl3pPr>
            <a:lvl4pPr marL="1371677" indent="0">
              <a:buNone/>
              <a:defRPr sz="1000"/>
            </a:lvl4pPr>
            <a:lvl5pPr marL="1828903" indent="0">
              <a:buNone/>
              <a:defRPr sz="1000"/>
            </a:lvl5pPr>
            <a:lvl6pPr marL="2286129" indent="0">
              <a:buNone/>
              <a:defRPr sz="1000"/>
            </a:lvl6pPr>
            <a:lvl7pPr marL="2743354" indent="0">
              <a:buNone/>
              <a:defRPr sz="1000"/>
            </a:lvl7pPr>
            <a:lvl8pPr marL="3200580" indent="0">
              <a:buNone/>
              <a:defRPr sz="1000"/>
            </a:lvl8pPr>
            <a:lvl9pPr marL="3657805"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D0CC010-8208-4164-B0DD-01EA60681481}"/>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xmlns="" id="{75A6833D-0C33-4B57-B458-AFE658047C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9480D77-5C11-49BA-8528-10B0723F01F7}"/>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5302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0BD867-4841-4810-BEB9-E570847E31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3CA494C-F854-4A88-A935-CC30A3138577}"/>
              </a:ext>
            </a:extLst>
          </p:cNvPr>
          <p:cNvSpPr>
            <a:spLocks noGrp="1"/>
          </p:cNvSpPr>
          <p:nvPr>
            <p:ph type="pic" idx="1"/>
          </p:nvPr>
        </p:nvSpPr>
        <p:spPr>
          <a:xfrm>
            <a:off x="5183188" y="987428"/>
            <a:ext cx="6172200" cy="4873625"/>
          </a:xfrm>
        </p:spPr>
        <p:txBody>
          <a:bodyPr/>
          <a:lstStyle>
            <a:lvl1pPr marL="0" indent="0">
              <a:buNone/>
              <a:defRPr sz="3200"/>
            </a:lvl1pPr>
            <a:lvl2pPr marL="457225" indent="0">
              <a:buNone/>
              <a:defRPr sz="2801"/>
            </a:lvl2pPr>
            <a:lvl3pPr marL="914452" indent="0">
              <a:buNone/>
              <a:defRPr sz="2400"/>
            </a:lvl3pPr>
            <a:lvl4pPr marL="1371677" indent="0">
              <a:buNone/>
              <a:defRPr sz="2000"/>
            </a:lvl4pPr>
            <a:lvl5pPr marL="1828903" indent="0">
              <a:buNone/>
              <a:defRPr sz="2000"/>
            </a:lvl5pPr>
            <a:lvl6pPr marL="2286129" indent="0">
              <a:buNone/>
              <a:defRPr sz="2000"/>
            </a:lvl6pPr>
            <a:lvl7pPr marL="2743354" indent="0">
              <a:buNone/>
              <a:defRPr sz="2000"/>
            </a:lvl7pPr>
            <a:lvl8pPr marL="3200580" indent="0">
              <a:buNone/>
              <a:defRPr sz="2000"/>
            </a:lvl8pPr>
            <a:lvl9pPr marL="3657805" indent="0">
              <a:buNone/>
              <a:defRPr sz="2000"/>
            </a:lvl9pPr>
          </a:lstStyle>
          <a:p>
            <a:endParaRPr lang="fr-FR"/>
          </a:p>
        </p:txBody>
      </p:sp>
      <p:sp>
        <p:nvSpPr>
          <p:cNvPr id="4" name="Espace réservé du texte 3">
            <a:extLst>
              <a:ext uri="{FF2B5EF4-FFF2-40B4-BE49-F238E27FC236}">
                <a16:creationId xmlns:a16="http://schemas.microsoft.com/office/drawing/2014/main" xmlns="" id="{FD846C57-CB4D-4B55-AF6E-3E25DC8001F2}"/>
              </a:ext>
            </a:extLst>
          </p:cNvPr>
          <p:cNvSpPr>
            <a:spLocks noGrp="1"/>
          </p:cNvSpPr>
          <p:nvPr>
            <p:ph type="body" sz="half" idx="2"/>
          </p:nvPr>
        </p:nvSpPr>
        <p:spPr>
          <a:xfrm>
            <a:off x="839788" y="2057400"/>
            <a:ext cx="3932237" cy="3811588"/>
          </a:xfrm>
        </p:spPr>
        <p:txBody>
          <a:bodyPr/>
          <a:lstStyle>
            <a:lvl1pPr marL="0" indent="0">
              <a:buNone/>
              <a:defRPr sz="1600"/>
            </a:lvl1pPr>
            <a:lvl2pPr marL="457225" indent="0">
              <a:buNone/>
              <a:defRPr sz="1400"/>
            </a:lvl2pPr>
            <a:lvl3pPr marL="914452" indent="0">
              <a:buNone/>
              <a:defRPr sz="1200"/>
            </a:lvl3pPr>
            <a:lvl4pPr marL="1371677" indent="0">
              <a:buNone/>
              <a:defRPr sz="1000"/>
            </a:lvl4pPr>
            <a:lvl5pPr marL="1828903" indent="0">
              <a:buNone/>
              <a:defRPr sz="1000"/>
            </a:lvl5pPr>
            <a:lvl6pPr marL="2286129" indent="0">
              <a:buNone/>
              <a:defRPr sz="1000"/>
            </a:lvl6pPr>
            <a:lvl7pPr marL="2743354" indent="0">
              <a:buNone/>
              <a:defRPr sz="1000"/>
            </a:lvl7pPr>
            <a:lvl8pPr marL="3200580" indent="0">
              <a:buNone/>
              <a:defRPr sz="1000"/>
            </a:lvl8pPr>
            <a:lvl9pPr marL="3657805"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40E34498-DA8A-491E-B43D-D30C7876FE8B}"/>
              </a:ext>
            </a:extLst>
          </p:cNvPr>
          <p:cNvSpPr>
            <a:spLocks noGrp="1"/>
          </p:cNvSpPr>
          <p:nvPr>
            <p:ph type="dt" sz="half" idx="10"/>
          </p:nvPr>
        </p:nvSpPr>
        <p:spPr/>
        <p:txBody>
          <a:bodyPr/>
          <a:lstStyle/>
          <a:p>
            <a:fld id="{4CB01CC2-BCAD-453D-B22E-2CA50F4D34A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xmlns="" id="{7F50A196-94E7-4557-B675-9D7048E49E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D18B386-F7EA-4075-9668-49CBFAED83B9}"/>
              </a:ext>
            </a:extLst>
          </p:cNvPr>
          <p:cNvSpPr>
            <a:spLocks noGrp="1"/>
          </p:cNvSpPr>
          <p:nvPr>
            <p:ph type="sldNum" sz="quarter" idx="12"/>
          </p:nvPr>
        </p:nvSpPr>
        <p:spPr/>
        <p:txBody>
          <a:bodyPr/>
          <a:lstStyle/>
          <a:p>
            <a:fld id="{F7000751-C249-4108-9C39-29B37446FC78}" type="slidenum">
              <a:rPr lang="fr-FR" smtClean="0"/>
              <a:t>‹N°›</a:t>
            </a:fld>
            <a:endParaRPr lang="fr-FR"/>
          </a:p>
        </p:txBody>
      </p:sp>
    </p:spTree>
    <p:extLst>
      <p:ext uri="{BB962C8B-B14F-4D97-AF65-F5344CB8AC3E}">
        <p14:creationId xmlns:p14="http://schemas.microsoft.com/office/powerpoint/2010/main" val="379452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A7B7B50-6FFE-4980-B700-51B7F33D6CAF}"/>
              </a:ext>
            </a:extLst>
          </p:cNvPr>
          <p:cNvSpPr>
            <a:spLocks noGrp="1"/>
          </p:cNvSpPr>
          <p:nvPr>
            <p:ph type="title"/>
          </p:nvPr>
        </p:nvSpPr>
        <p:spPr>
          <a:xfrm>
            <a:off x="838203"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9E54E93C-5A65-4346-8CB0-044F18B787F4}"/>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1C0307B-CB52-4B34-A983-4D858B0C0F5A}"/>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1CC2-BCAD-453D-B22E-2CA50F4D34A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xmlns="" id="{A05FA8DA-3D1B-4178-9C2B-0FD6A083FB27}"/>
              </a:ext>
            </a:extLst>
          </p:cNvPr>
          <p:cNvSpPr>
            <a:spLocks noGrp="1"/>
          </p:cNvSpPr>
          <p:nvPr>
            <p:ph type="ftr" sz="quarter" idx="3"/>
          </p:nvPr>
        </p:nvSpPr>
        <p:spPr>
          <a:xfrm>
            <a:off x="4038603"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07656E77-1A78-4627-89C6-7D35EDF63471}"/>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00751-C249-4108-9C39-29B37446FC78}" type="slidenum">
              <a:rPr lang="fr-FR" smtClean="0"/>
              <a:t>‹N°›</a:t>
            </a:fld>
            <a:endParaRPr lang="fr-FR"/>
          </a:p>
        </p:txBody>
      </p:sp>
    </p:spTree>
    <p:extLst>
      <p:ext uri="{BB962C8B-B14F-4D97-AF65-F5344CB8AC3E}">
        <p14:creationId xmlns:p14="http://schemas.microsoft.com/office/powerpoint/2010/main" val="6819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3" indent="-228613" algn="l" defTabSz="914452"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39" indent="-228613" algn="l" defTabSz="914452"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65" indent="-228613" algn="l" defTabSz="914452"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91"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515"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741"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967"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9193"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418" indent="-228613" algn="l" defTabSz="914452"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52" rtl="0" eaLnBrk="1" latinLnBrk="0" hangingPunct="1">
        <a:defRPr sz="1801" kern="1200">
          <a:solidFill>
            <a:schemeClr val="tx1"/>
          </a:solidFill>
          <a:latin typeface="+mn-lt"/>
          <a:ea typeface="+mn-ea"/>
          <a:cs typeface="+mn-cs"/>
        </a:defRPr>
      </a:lvl1pPr>
      <a:lvl2pPr marL="457225" algn="l" defTabSz="914452" rtl="0" eaLnBrk="1" latinLnBrk="0" hangingPunct="1">
        <a:defRPr sz="1801" kern="1200">
          <a:solidFill>
            <a:schemeClr val="tx1"/>
          </a:solidFill>
          <a:latin typeface="+mn-lt"/>
          <a:ea typeface="+mn-ea"/>
          <a:cs typeface="+mn-cs"/>
        </a:defRPr>
      </a:lvl2pPr>
      <a:lvl3pPr marL="914452" algn="l" defTabSz="914452" rtl="0" eaLnBrk="1" latinLnBrk="0" hangingPunct="1">
        <a:defRPr sz="1801" kern="1200">
          <a:solidFill>
            <a:schemeClr val="tx1"/>
          </a:solidFill>
          <a:latin typeface="+mn-lt"/>
          <a:ea typeface="+mn-ea"/>
          <a:cs typeface="+mn-cs"/>
        </a:defRPr>
      </a:lvl3pPr>
      <a:lvl4pPr marL="1371677" algn="l" defTabSz="914452" rtl="0" eaLnBrk="1" latinLnBrk="0" hangingPunct="1">
        <a:defRPr sz="1801" kern="1200">
          <a:solidFill>
            <a:schemeClr val="tx1"/>
          </a:solidFill>
          <a:latin typeface="+mn-lt"/>
          <a:ea typeface="+mn-ea"/>
          <a:cs typeface="+mn-cs"/>
        </a:defRPr>
      </a:lvl4pPr>
      <a:lvl5pPr marL="1828903" algn="l" defTabSz="914452" rtl="0" eaLnBrk="1" latinLnBrk="0" hangingPunct="1">
        <a:defRPr sz="1801" kern="1200">
          <a:solidFill>
            <a:schemeClr val="tx1"/>
          </a:solidFill>
          <a:latin typeface="+mn-lt"/>
          <a:ea typeface="+mn-ea"/>
          <a:cs typeface="+mn-cs"/>
        </a:defRPr>
      </a:lvl5pPr>
      <a:lvl6pPr marL="2286129" algn="l" defTabSz="914452" rtl="0" eaLnBrk="1" latinLnBrk="0" hangingPunct="1">
        <a:defRPr sz="1801" kern="1200">
          <a:solidFill>
            <a:schemeClr val="tx1"/>
          </a:solidFill>
          <a:latin typeface="+mn-lt"/>
          <a:ea typeface="+mn-ea"/>
          <a:cs typeface="+mn-cs"/>
        </a:defRPr>
      </a:lvl6pPr>
      <a:lvl7pPr marL="2743354" algn="l" defTabSz="914452" rtl="0" eaLnBrk="1" latinLnBrk="0" hangingPunct="1">
        <a:defRPr sz="1801" kern="1200">
          <a:solidFill>
            <a:schemeClr val="tx1"/>
          </a:solidFill>
          <a:latin typeface="+mn-lt"/>
          <a:ea typeface="+mn-ea"/>
          <a:cs typeface="+mn-cs"/>
        </a:defRPr>
      </a:lvl7pPr>
      <a:lvl8pPr marL="3200580" algn="l" defTabSz="914452" rtl="0" eaLnBrk="1" latinLnBrk="0" hangingPunct="1">
        <a:defRPr sz="1801" kern="1200">
          <a:solidFill>
            <a:schemeClr val="tx1"/>
          </a:solidFill>
          <a:latin typeface="+mn-lt"/>
          <a:ea typeface="+mn-ea"/>
          <a:cs typeface="+mn-cs"/>
        </a:defRPr>
      </a:lvl8pPr>
      <a:lvl9pPr marL="3657805" algn="l" defTabSz="91445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fsnv.univ-bba.dz/" TargetMode="External"/><Relationship Id="rId3" Type="http://schemas.microsoft.com/office/2007/relationships/hdphoto" Target="../media/hdphoto1.wdp"/><Relationship Id="rId7" Type="http://schemas.openxmlformats.org/officeDocument/2006/relationships/hyperlink" Target="https://crenshawcomm.com/facebook-still-top-platform-pr-campaigns/" TargetMode="External"/><Relationship Id="rId12" Type="http://schemas.openxmlformats.org/officeDocument/2006/relationships/hyperlink" Target="https://commons.wikimedia.org/wiki/File:Logo_of_YouTube_(2005-2011).sv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4.png"/><Relationship Id="rId5" Type="http://schemas.openxmlformats.org/officeDocument/2006/relationships/hyperlink" Target="https://www.facebook.com/AdminSNVSTU" TargetMode="External"/><Relationship Id="rId10" Type="http://schemas.openxmlformats.org/officeDocument/2006/relationships/hyperlink" Target="https://www.youtube.com/channel/UCmnDvkWmFaubXIV1VgExECA/featured" TargetMode="External"/><Relationship Id="rId4" Type="http://schemas.openxmlformats.org/officeDocument/2006/relationships/hyperlink" Target="https://www.facebook.com/AdminSNVSTU/"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11" Type="http://schemas.microsoft.com/office/2007/relationships/hdphoto" Target="../media/hdphoto4.wdp"/><Relationship Id="rId5" Type="http://schemas.openxmlformats.org/officeDocument/2006/relationships/image" Target="../media/image20.jpeg"/><Relationship Id="rId10"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png"/><Relationship Id="rId3" Type="http://schemas.openxmlformats.org/officeDocument/2006/relationships/image" Target="../media/image27.jpeg"/><Relationship Id="rId7" Type="http://schemas.openxmlformats.org/officeDocument/2006/relationships/image" Target="../media/image21.jpeg"/><Relationship Id="rId12" Type="http://schemas.microsoft.com/office/2007/relationships/hdphoto" Target="../media/hdphoto4.wdp"/><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28.jpeg"/><Relationship Id="rId9" Type="http://schemas.openxmlformats.org/officeDocument/2006/relationships/image" Target="../media/image29.jpeg"/><Relationship Id="rId1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35.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jpg"/><Relationship Id="rId5" Type="http://schemas.microsoft.com/office/2007/relationships/hdphoto" Target="../media/hdphoto5.wdp"/><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png"/><Relationship Id="rId7" Type="http://schemas.microsoft.com/office/2007/relationships/hdphoto" Target="../media/hdphoto3.wdp"/><Relationship Id="rId12"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jpeg"/><Relationship Id="rId5" Type="http://schemas.microsoft.com/office/2007/relationships/hdphoto" Target="../media/hdphoto6.wdp"/><Relationship Id="rId10" Type="http://schemas.openxmlformats.org/officeDocument/2006/relationships/image" Target="../media/image45.jpeg"/><Relationship Id="rId4" Type="http://schemas.openxmlformats.org/officeDocument/2006/relationships/image" Target="../media/image42.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4.jpeg"/><Relationship Id="rId3" Type="http://schemas.openxmlformats.org/officeDocument/2006/relationships/image" Target="../media/image18.png"/><Relationship Id="rId7" Type="http://schemas.openxmlformats.org/officeDocument/2006/relationships/image" Target="../media/image50.jpeg"/><Relationship Id="rId12"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2.jpeg"/><Relationship Id="rId5" Type="http://schemas.microsoft.com/office/2007/relationships/hdphoto" Target="../media/hdphoto7.wdp"/><Relationship Id="rId10" Type="http://schemas.openxmlformats.org/officeDocument/2006/relationships/image" Target="../media/image51.jpeg"/><Relationship Id="rId4" Type="http://schemas.openxmlformats.org/officeDocument/2006/relationships/image" Target="../media/image48.png"/><Relationship Id="rId9" Type="http://schemas.microsoft.com/office/2007/relationships/hdphoto" Target="../media/hdphoto3.wdp"/><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g"/><Relationship Id="rId3" Type="http://schemas.openxmlformats.org/officeDocument/2006/relationships/image" Target="../media/image18.png"/><Relationship Id="rId7" Type="http://schemas.microsoft.com/office/2007/relationships/hdphoto" Target="../media/hdphoto8.wdp"/><Relationship Id="rId12"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0.jpeg"/><Relationship Id="rId5" Type="http://schemas.microsoft.com/office/2007/relationships/hdphoto" Target="../media/hdphoto3.wdp"/><Relationship Id="rId10" Type="http://schemas.openxmlformats.org/officeDocument/2006/relationships/image" Target="../media/image59.jpeg"/><Relationship Id="rId4" Type="http://schemas.openxmlformats.org/officeDocument/2006/relationships/image" Target="../media/image39.png"/><Relationship Id="rId9" Type="http://schemas.openxmlformats.org/officeDocument/2006/relationships/image" Target="../media/image5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7.jpg"/><Relationship Id="rId13" Type="http://schemas.microsoft.com/office/2007/relationships/hdphoto" Target="../media/hdphoto3.wdp"/><Relationship Id="rId3" Type="http://schemas.openxmlformats.org/officeDocument/2006/relationships/image" Target="../media/image63.png"/><Relationship Id="rId7" Type="http://schemas.openxmlformats.org/officeDocument/2006/relationships/image" Target="../media/image66.jpg"/><Relationship Id="rId12"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5.jpg"/><Relationship Id="rId11" Type="http://schemas.openxmlformats.org/officeDocument/2006/relationships/image" Target="../media/image15.jpg"/><Relationship Id="rId5" Type="http://schemas.openxmlformats.org/officeDocument/2006/relationships/image" Target="../media/image64.jpg"/><Relationship Id="rId10" Type="http://schemas.openxmlformats.org/officeDocument/2006/relationships/image" Target="../media/image69.jpg"/><Relationship Id="rId4" Type="http://schemas.microsoft.com/office/2007/relationships/hdphoto" Target="../media/hdphoto9.wdp"/><Relationship Id="rId9" Type="http://schemas.openxmlformats.org/officeDocument/2006/relationships/image" Target="../media/image6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70.jpeg"/><Relationship Id="rId7" Type="http://schemas.microsoft.com/office/2007/relationships/hdphoto" Target="../media/hdphoto9.wdp"/><Relationship Id="rId12"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19.png"/><Relationship Id="rId5" Type="http://schemas.openxmlformats.org/officeDocument/2006/relationships/image" Target="../media/image41.png"/><Relationship Id="rId10" Type="http://schemas.openxmlformats.org/officeDocument/2006/relationships/image" Target="../media/image74.jpeg"/><Relationship Id="rId4" Type="http://schemas.openxmlformats.org/officeDocument/2006/relationships/image" Target="../media/image71.jpeg"/><Relationship Id="rId9" Type="http://schemas.openxmlformats.org/officeDocument/2006/relationships/image" Target="../media/image7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41.png"/><Relationship Id="rId7"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microsoft.com/office/2007/relationships/hdphoto" Target="../media/hdphoto7.wdp"/><Relationship Id="rId10" Type="http://schemas.microsoft.com/office/2007/relationships/hdphoto" Target="../media/hdphoto3.wdp"/><Relationship Id="rId4" Type="http://schemas.openxmlformats.org/officeDocument/2006/relationships/image" Target="../media/image48.png"/><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jpeg"/><Relationship Id="rId3" Type="http://schemas.openxmlformats.org/officeDocument/2006/relationships/image" Target="https://s.topchretien.com/media/1108/article/devotional/champs-moisson-vi.jpg" TargetMode="External"/><Relationship Id="rId7" Type="http://schemas.openxmlformats.org/officeDocument/2006/relationships/image" Target="http://bouesseineaval.siaap.fr/wp-images/racines_solfr.gif" TargetMode="External"/><Relationship Id="rId12"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2.png"/><Relationship Id="rId5" Type="http://schemas.openxmlformats.org/officeDocument/2006/relationships/image" Target="https://i.ytimg.com/vi/D9bn20K6sMY/hqdefault.jpg"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https://www.garsompool.com/wp-content/uploads/2013/04/analisis-microbiologicos.jpg" TargetMode="External"/><Relationship Id="rId14" Type="http://schemas.openxmlformats.org/officeDocument/2006/relationships/image" Target="../media/image15.jpg"/></Relationships>
</file>

<file path=ppt/slides/_rels/slide4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1.png"/><Relationship Id="rId7" Type="http://schemas.openxmlformats.org/officeDocument/2006/relationships/image" Target="../media/image7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8.png"/><Relationship Id="rId5" Type="http://schemas.microsoft.com/office/2007/relationships/hdphoto" Target="../media/hdphoto7.wdp"/><Relationship Id="rId10" Type="http://schemas.microsoft.com/office/2007/relationships/hdphoto" Target="../media/hdphoto3.wdp"/><Relationship Id="rId4" Type="http://schemas.openxmlformats.org/officeDocument/2006/relationships/image" Target="../media/image48.png"/><Relationship Id="rId9"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89.jpeg"/><Relationship Id="rId3" Type="http://schemas.openxmlformats.org/officeDocument/2006/relationships/image" Target="../media/image83.jpeg"/><Relationship Id="rId7" Type="http://schemas.openxmlformats.org/officeDocument/2006/relationships/image" Target="../media/image84.jpeg"/><Relationship Id="rId12" Type="http://schemas.openxmlformats.org/officeDocument/2006/relationships/image" Target="../media/image8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87.jpeg"/><Relationship Id="rId5" Type="http://schemas.openxmlformats.org/officeDocument/2006/relationships/image" Target="../media/image81.png"/><Relationship Id="rId15" Type="http://schemas.microsoft.com/office/2007/relationships/hdphoto" Target="../media/hdphoto3.wdp"/><Relationship Id="rId10" Type="http://schemas.openxmlformats.org/officeDocument/2006/relationships/image" Target="../media/image86.jpeg"/><Relationship Id="rId4" Type="http://schemas.openxmlformats.org/officeDocument/2006/relationships/image" Target="../media/image18.png"/><Relationship Id="rId9" Type="http://schemas.openxmlformats.org/officeDocument/2006/relationships/image" Target="../media/image82.jpeg"/><Relationship Id="rId1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1.jpeg"/><Relationship Id="rId3" Type="http://schemas.openxmlformats.org/officeDocument/2006/relationships/image" Target="../media/image18.png"/><Relationship Id="rId7" Type="http://schemas.openxmlformats.org/officeDocument/2006/relationships/image" Target="../media/image87.jpeg"/><Relationship Id="rId12" Type="http://schemas.openxmlformats.org/officeDocument/2006/relationships/image" Target="../media/image8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6.jpeg"/><Relationship Id="rId11" Type="http://schemas.openxmlformats.org/officeDocument/2006/relationships/image" Target="../media/image84.jpeg"/><Relationship Id="rId5" Type="http://schemas.microsoft.com/office/2007/relationships/hdphoto" Target="../media/hdphoto10.wdp"/><Relationship Id="rId15" Type="http://schemas.openxmlformats.org/officeDocument/2006/relationships/image" Target="../media/image93.jpeg"/><Relationship Id="rId10" Type="http://schemas.openxmlformats.org/officeDocument/2006/relationships/image" Target="../media/image90.jpeg"/><Relationship Id="rId4" Type="http://schemas.openxmlformats.org/officeDocument/2006/relationships/image" Target="../media/image81.png"/><Relationship Id="rId9" Type="http://schemas.microsoft.com/office/2007/relationships/hdphoto" Target="../media/hdphoto3.wdp"/><Relationship Id="rId14" Type="http://schemas.openxmlformats.org/officeDocument/2006/relationships/image" Target="../media/image9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xmlns="" id="{D589C128-DA39-4B02-81DC-4F8AC08F2117}"/>
              </a:ext>
            </a:extLst>
          </p:cNvPr>
          <p:cNvGrpSpPr/>
          <p:nvPr/>
        </p:nvGrpSpPr>
        <p:grpSpPr>
          <a:xfrm>
            <a:off x="188819" y="531194"/>
            <a:ext cx="11814361" cy="1630555"/>
            <a:chOff x="138222" y="170899"/>
            <a:chExt cx="11814361" cy="1630555"/>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grpSpPr>
        <p:sp>
          <p:nvSpPr>
            <p:cNvPr id="19" name="Rectangle : coins arrondis 18">
              <a:extLst>
                <a:ext uri="{FF2B5EF4-FFF2-40B4-BE49-F238E27FC236}">
                  <a16:creationId xmlns:a16="http://schemas.microsoft.com/office/drawing/2014/main" xmlns="" id="{99792664-48F5-4BAC-8BBD-5D2805B174C1}"/>
                </a:ext>
              </a:extLst>
            </p:cNvPr>
            <p:cNvSpPr/>
            <p:nvPr/>
          </p:nvSpPr>
          <p:spPr>
            <a:xfrm>
              <a:off x="138222" y="170899"/>
              <a:ext cx="11814361" cy="1630555"/>
            </a:xfrm>
            <a:prstGeom prst="roundRect">
              <a:avLst>
                <a:gd name="adj" fmla="val 10626"/>
              </a:avLst>
            </a:prstGeom>
            <a:grpFill/>
            <a:ln w="31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1801"/>
            </a:p>
          </p:txBody>
        </p:sp>
        <p:sp>
          <p:nvSpPr>
            <p:cNvPr id="6" name="Zone de texte 2">
              <a:extLst>
                <a:ext uri="{FF2B5EF4-FFF2-40B4-BE49-F238E27FC236}">
                  <a16:creationId xmlns:a16="http://schemas.microsoft.com/office/drawing/2014/main" xmlns="" id="{7A22A44B-007A-42F2-AE86-DAC9867190D1}"/>
                </a:ext>
              </a:extLst>
            </p:cNvPr>
            <p:cNvSpPr txBox="1">
              <a:spLocks noChangeArrowheads="1"/>
            </p:cNvSpPr>
            <p:nvPr/>
          </p:nvSpPr>
          <p:spPr bwMode="auto">
            <a:xfrm>
              <a:off x="239417" y="380447"/>
              <a:ext cx="6166469" cy="1152995"/>
            </a:xfrm>
            <a:prstGeom prst="rect">
              <a:avLst/>
            </a:prstGeom>
            <a:grpFill/>
            <a:ln>
              <a:noFill/>
            </a:ln>
          </p:spPr>
          <p:txBody>
            <a:bodyPr vert="horz" wrap="square" lIns="91440" tIns="45720" rIns="91440" bIns="45720" numCol="1" anchor="t" anchorCtr="0" compatLnSpc="1">
              <a:prstTxWarp prst="textNoShape">
                <a:avLst/>
              </a:prstTxWarp>
            </a:bodyPr>
            <a:lstStyle/>
            <a:p>
              <a:pPr defTabSz="914452" eaLnBrk="0" fontAlgn="base" hangingPunct="0">
                <a:lnSpc>
                  <a:spcPts val="1801"/>
                </a:lnSpc>
                <a:spcBef>
                  <a:spcPct val="0"/>
                </a:spcBef>
                <a:spcAft>
                  <a:spcPct val="0"/>
                </a:spcAft>
              </a:pPr>
              <a:r>
                <a:rPr lang="fr-FR" altLang="fr-FR" sz="1400" b="1" dirty="0">
                  <a:latin typeface="Arial" panose="020B0604020202020204" pitchFamily="34" charset="0"/>
                  <a:cs typeface="Arial" panose="020B0604020202020204" pitchFamily="34" charset="0"/>
                </a:rPr>
                <a:t>République Algérienne Démocratique et Populaire</a:t>
              </a:r>
            </a:p>
            <a:p>
              <a:pPr defTabSz="914452" eaLnBrk="0" fontAlgn="base" hangingPunct="0">
                <a:lnSpc>
                  <a:spcPts val="1801"/>
                </a:lnSpc>
                <a:spcBef>
                  <a:spcPct val="0"/>
                </a:spcBef>
                <a:spcAft>
                  <a:spcPct val="0"/>
                </a:spcAft>
              </a:pPr>
              <a:r>
                <a:rPr lang="fr-FR" altLang="fr-FR" sz="1400" b="1" dirty="0">
                  <a:latin typeface="Arial" panose="020B0604020202020204" pitchFamily="34" charset="0"/>
                  <a:cs typeface="Arial" panose="020B0604020202020204" pitchFamily="34" charset="0"/>
                </a:rPr>
                <a:t>Ministère de l’Enseignement Supérieur et de la Recherche Scientifique</a:t>
              </a:r>
            </a:p>
            <a:p>
              <a:pPr defTabSz="914452" eaLnBrk="0" fontAlgn="base" hangingPunct="0">
                <a:lnSpc>
                  <a:spcPts val="1801"/>
                </a:lnSpc>
                <a:spcBef>
                  <a:spcPct val="0"/>
                </a:spcBef>
                <a:spcAft>
                  <a:spcPct val="0"/>
                </a:spcAft>
              </a:pPr>
              <a:r>
                <a:rPr lang="fr-FR" altLang="fr-FR" sz="1400" b="1" dirty="0">
                  <a:latin typeface="Arial" panose="020B0604020202020204" pitchFamily="34" charset="0"/>
                  <a:cs typeface="Arial" panose="020B0604020202020204" pitchFamily="34" charset="0"/>
                </a:rPr>
                <a:t>Université Mohamed El Bachir El Ibrahimi B.B.A.</a:t>
              </a:r>
            </a:p>
            <a:p>
              <a:pPr defTabSz="914452" eaLnBrk="0" fontAlgn="base" hangingPunct="0">
                <a:lnSpc>
                  <a:spcPts val="1801"/>
                </a:lnSpc>
                <a:spcBef>
                  <a:spcPct val="0"/>
                </a:spcBef>
                <a:spcAft>
                  <a:spcPct val="0"/>
                </a:spcAft>
              </a:pPr>
              <a:r>
                <a:rPr lang="fr-FR" altLang="fr-FR" sz="1400" b="1" dirty="0">
                  <a:latin typeface="Arial" panose="020B0604020202020204" pitchFamily="34" charset="0"/>
                  <a:cs typeface="Arial" panose="020B0604020202020204" pitchFamily="34" charset="0"/>
                </a:rPr>
                <a:t>Faculté des Sciences de la Nature et de la Vie et des Sciences de la Terre et de l’Univers</a:t>
              </a:r>
            </a:p>
          </p:txBody>
        </p:sp>
        <p:sp>
          <p:nvSpPr>
            <p:cNvPr id="13" name="ZoneTexte 12">
              <a:extLst>
                <a:ext uri="{FF2B5EF4-FFF2-40B4-BE49-F238E27FC236}">
                  <a16:creationId xmlns:a16="http://schemas.microsoft.com/office/drawing/2014/main" xmlns="" id="{D1AC8BDD-3EB3-4734-BBFB-F140E8FCDF21}"/>
                </a:ext>
              </a:extLst>
            </p:cNvPr>
            <p:cNvSpPr txBox="1"/>
            <p:nvPr/>
          </p:nvSpPr>
          <p:spPr>
            <a:xfrm>
              <a:off x="8032488" y="333114"/>
              <a:ext cx="3819270" cy="1306127"/>
            </a:xfrm>
            <a:prstGeom prst="rect">
              <a:avLst/>
            </a:prstGeom>
            <a:grpFill/>
          </p:spPr>
          <p:txBody>
            <a:bodyPr wrap="square">
              <a:spAutoFit/>
            </a:bodyPr>
            <a:lstStyle/>
            <a:p>
              <a:pPr algn="r" defTabSz="914452" rtl="1" eaLnBrk="0" fontAlgn="base" hangingPunct="0">
                <a:lnSpc>
                  <a:spcPts val="2300"/>
                </a:lnSpc>
                <a:spcBef>
                  <a:spcPct val="0"/>
                </a:spcBef>
                <a:spcAft>
                  <a:spcPct val="0"/>
                </a:spcAft>
              </a:pPr>
              <a:r>
                <a:rPr lang="ar-DZ" altLang="fr-FR" sz="2400" b="1" dirty="0">
                  <a:solidFill>
                    <a:srgbClr val="000000"/>
                  </a:solidFill>
                  <a:latin typeface="Arabic Typesetting" panose="03020402040406030203" pitchFamily="66" charset="-78"/>
                  <a:cs typeface="Arabic Typesetting" panose="03020402040406030203" pitchFamily="66" charset="-78"/>
                </a:rPr>
                <a:t>الجمهورية الجزائرية الديمقراطية الشعبية</a:t>
              </a:r>
              <a:endParaRPr lang="fr-FR" altLang="fr-FR" sz="2400" b="1" dirty="0">
                <a:solidFill>
                  <a:srgbClr val="000000"/>
                </a:solidFill>
                <a:latin typeface="Arabic Typesetting" panose="03020402040406030203" pitchFamily="66" charset="-78"/>
                <a:cs typeface="Arabic Typesetting" panose="03020402040406030203" pitchFamily="66" charset="-78"/>
              </a:endParaRPr>
            </a:p>
            <a:p>
              <a:pPr algn="r" rtl="1" eaLnBrk="0" fontAlgn="base" hangingPunct="0">
                <a:lnSpc>
                  <a:spcPts val="2300"/>
                </a:lnSpc>
                <a:spcBef>
                  <a:spcPct val="0"/>
                </a:spcBef>
                <a:spcAft>
                  <a:spcPct val="0"/>
                </a:spcAft>
              </a:pPr>
              <a:r>
                <a:rPr lang="ar-DZ" altLang="fr-FR" sz="2400" b="1" dirty="0">
                  <a:solidFill>
                    <a:srgbClr val="000000"/>
                  </a:solidFill>
                  <a:latin typeface="Arabic Typesetting" panose="03020402040406030203" pitchFamily="66" charset="-78"/>
                  <a:cs typeface="Arabic Typesetting" panose="03020402040406030203" pitchFamily="66" charset="-78"/>
                </a:rPr>
                <a:t>وزارة التعليم العــــالي والبحــــث العلمي</a:t>
              </a:r>
              <a:endParaRPr lang="fr-FR" altLang="fr-FR" sz="2400" b="1" dirty="0">
                <a:solidFill>
                  <a:srgbClr val="000000"/>
                </a:solidFill>
                <a:latin typeface="Arabic Typesetting" panose="03020402040406030203" pitchFamily="66" charset="-78"/>
                <a:cs typeface="Arabic Typesetting" panose="03020402040406030203" pitchFamily="66" charset="-78"/>
              </a:endParaRPr>
            </a:p>
            <a:p>
              <a:pPr algn="r" rtl="1" eaLnBrk="0" fontAlgn="base" hangingPunct="0">
                <a:lnSpc>
                  <a:spcPts val="2300"/>
                </a:lnSpc>
                <a:spcBef>
                  <a:spcPct val="0"/>
                </a:spcBef>
                <a:spcAft>
                  <a:spcPct val="0"/>
                </a:spcAft>
              </a:pPr>
              <a:r>
                <a:rPr lang="ar-DZ" altLang="fr-FR" sz="2400" b="1" dirty="0">
                  <a:solidFill>
                    <a:srgbClr val="000000"/>
                  </a:solidFill>
                  <a:latin typeface="Arabic Typesetting" panose="03020402040406030203" pitchFamily="66" charset="-78"/>
                  <a:cs typeface="Arabic Typesetting" panose="03020402040406030203" pitchFamily="66" charset="-78"/>
                </a:rPr>
                <a:t>جامعة محمد البشير الابراهيمي - برج بوعريريج –</a:t>
              </a:r>
              <a:endParaRPr lang="fr-FR" altLang="fr-FR" sz="2400" b="1" dirty="0">
                <a:solidFill>
                  <a:srgbClr val="000000"/>
                </a:solidFill>
                <a:latin typeface="Arabic Typesetting" panose="03020402040406030203" pitchFamily="66" charset="-78"/>
                <a:cs typeface="Arabic Typesetting" panose="03020402040406030203" pitchFamily="66" charset="-78"/>
              </a:endParaRPr>
            </a:p>
            <a:p>
              <a:pPr algn="r" rtl="1" eaLnBrk="0" fontAlgn="base" hangingPunct="0">
                <a:lnSpc>
                  <a:spcPts val="2300"/>
                </a:lnSpc>
                <a:spcBef>
                  <a:spcPct val="0"/>
                </a:spcBef>
                <a:spcAft>
                  <a:spcPct val="0"/>
                </a:spcAft>
              </a:pPr>
              <a:r>
                <a:rPr lang="ar-DZ" altLang="fr-FR" sz="2400" b="1" dirty="0">
                  <a:solidFill>
                    <a:srgbClr val="000000"/>
                  </a:solidFill>
                  <a:latin typeface="Arabic Typesetting" panose="03020402040406030203" pitchFamily="66" charset="-78"/>
                  <a:cs typeface="Arabic Typesetting" panose="03020402040406030203" pitchFamily="66" charset="-78"/>
                </a:rPr>
                <a:t>كلية علوم الطبيعة والحياة وعلوم الأرض والكون</a:t>
              </a:r>
              <a:endParaRPr lang="en-US" altLang="fr-FR" sz="2400" b="1" dirty="0">
                <a:latin typeface="Arabic Typesetting" panose="03020402040406030203" pitchFamily="66" charset="-78"/>
                <a:ea typeface="Times New Roman" panose="02020603050405020304" pitchFamily="18" charset="0"/>
                <a:cs typeface="Arabic Typesetting" panose="03020402040406030203" pitchFamily="66" charset="-78"/>
              </a:endParaRPr>
            </a:p>
          </p:txBody>
        </p:sp>
        <p:pic>
          <p:nvPicPr>
            <p:cNvPr id="12" name="Image 11">
              <a:extLst>
                <a:ext uri="{FF2B5EF4-FFF2-40B4-BE49-F238E27FC236}">
                  <a16:creationId xmlns:a16="http://schemas.microsoft.com/office/drawing/2014/main" xmlns="" id="{9643AD5B-9EDC-4DA1-94AF-7A45F6B769A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25696" y="252260"/>
              <a:ext cx="1386981" cy="1386981"/>
            </a:xfrm>
            <a:prstGeom prst="rect">
              <a:avLst/>
            </a:prstGeom>
            <a:grpFill/>
          </p:spPr>
        </p:pic>
      </p:grpSp>
      <p:sp>
        <p:nvSpPr>
          <p:cNvPr id="25" name="Rectangle : coins arrondis 24">
            <a:extLst>
              <a:ext uri="{FF2B5EF4-FFF2-40B4-BE49-F238E27FC236}">
                <a16:creationId xmlns:a16="http://schemas.microsoft.com/office/drawing/2014/main" xmlns="" id="{CDE96DA3-AA6B-442B-B9BC-8FE530AA0327}"/>
              </a:ext>
            </a:extLst>
          </p:cNvPr>
          <p:cNvSpPr/>
          <p:nvPr/>
        </p:nvSpPr>
        <p:spPr>
          <a:xfrm>
            <a:off x="188820" y="3017632"/>
            <a:ext cx="11814360" cy="3015719"/>
          </a:xfrm>
          <a:prstGeom prst="roundRect">
            <a:avLst>
              <a:gd name="adj" fmla="val 4985"/>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1801"/>
          </a:p>
        </p:txBody>
      </p:sp>
      <p:sp>
        <p:nvSpPr>
          <p:cNvPr id="24" name="ZoneTexte 23">
            <a:extLst>
              <a:ext uri="{FF2B5EF4-FFF2-40B4-BE49-F238E27FC236}">
                <a16:creationId xmlns:a16="http://schemas.microsoft.com/office/drawing/2014/main" xmlns="" id="{80EFB2F6-9DDC-43FB-AF94-DE7A3DCDCF49}"/>
              </a:ext>
            </a:extLst>
          </p:cNvPr>
          <p:cNvSpPr txBox="1"/>
          <p:nvPr/>
        </p:nvSpPr>
        <p:spPr>
          <a:xfrm>
            <a:off x="6137620" y="3228940"/>
            <a:ext cx="5799702" cy="954107"/>
          </a:xfrm>
          <a:prstGeom prst="rect">
            <a:avLst/>
          </a:prstGeom>
          <a:noFill/>
        </p:spPr>
        <p:txBody>
          <a:bodyPr wrap="square">
            <a:spAutoFit/>
          </a:bodyPr>
          <a:lstStyle/>
          <a:p>
            <a:pPr algn="ctr" rtl="1"/>
            <a:r>
              <a:rPr lang="ar-DZ" sz="2800" b="1" dirty="0">
                <a:solidFill>
                  <a:srgbClr val="000000"/>
                </a:solidFill>
                <a:latin typeface="Arabic Typesetting" panose="03020402040406030203" pitchFamily="66" charset="-78"/>
                <a:cs typeface="Arabic Typesetting" panose="03020402040406030203" pitchFamily="66" charset="-78"/>
              </a:rPr>
              <a:t>أبواب مفتوحة على </a:t>
            </a:r>
            <a:r>
              <a:rPr lang="ar-DZ" altLang="fr-FR" sz="2800" b="1" dirty="0">
                <a:solidFill>
                  <a:srgbClr val="000000"/>
                </a:solidFill>
                <a:latin typeface="Arabic Typesetting" panose="03020402040406030203" pitchFamily="66" charset="-78"/>
                <a:cs typeface="Arabic Typesetting" panose="03020402040406030203" pitchFamily="66" charset="-78"/>
              </a:rPr>
              <a:t>كلية علوم الطبيعة والحياة وعلوم الأرض والكون </a:t>
            </a:r>
            <a:r>
              <a:rPr lang="ar-DZ" sz="2800" b="1" dirty="0">
                <a:solidFill>
                  <a:srgbClr val="000000"/>
                </a:solidFill>
                <a:latin typeface="Arabic Typesetting" panose="03020402040406030203" pitchFamily="66" charset="-78"/>
                <a:cs typeface="Arabic Typesetting" panose="03020402040406030203" pitchFamily="66" charset="-78"/>
              </a:rPr>
              <a:t>لحاملي شهادة البكالوريا الجدد </a:t>
            </a:r>
            <a:r>
              <a:rPr lang="ar-DZ" sz="2000" b="1" dirty="0">
                <a:solidFill>
                  <a:srgbClr val="000000"/>
                </a:solidFill>
                <a:latin typeface="Arabic Typesetting" panose="03020402040406030203" pitchFamily="66" charset="-78"/>
                <a:cs typeface="Arabic Typesetting" panose="03020402040406030203" pitchFamily="66" charset="-78"/>
              </a:rPr>
              <a:t>(2023)</a:t>
            </a:r>
            <a:endParaRPr lang="ar-DZ" sz="2800" b="1" dirty="0">
              <a:solidFill>
                <a:srgbClr val="000000"/>
              </a:solidFill>
              <a:latin typeface="Arabic Typesetting" panose="03020402040406030203" pitchFamily="66" charset="-78"/>
              <a:cs typeface="Arabic Typesetting" panose="03020402040406030203" pitchFamily="66" charset="-78"/>
            </a:endParaRPr>
          </a:p>
        </p:txBody>
      </p:sp>
      <p:sp>
        <p:nvSpPr>
          <p:cNvPr id="26" name="Zone de texte 2">
            <a:extLst>
              <a:ext uri="{FF2B5EF4-FFF2-40B4-BE49-F238E27FC236}">
                <a16:creationId xmlns:a16="http://schemas.microsoft.com/office/drawing/2014/main" xmlns="" id="{6C343531-4CF1-41CC-99B6-0A73FFBBE960}"/>
              </a:ext>
            </a:extLst>
          </p:cNvPr>
          <p:cNvSpPr txBox="1">
            <a:spLocks noChangeArrowheads="1"/>
          </p:cNvSpPr>
          <p:nvPr/>
        </p:nvSpPr>
        <p:spPr bwMode="auto">
          <a:xfrm>
            <a:off x="6469916" y="4336260"/>
            <a:ext cx="5533264" cy="934675"/>
          </a:xfrm>
          <a:prstGeom prst="rect">
            <a:avLst/>
          </a:prstGeom>
          <a:noFill/>
          <a:ln>
            <a:noFill/>
          </a:ln>
        </p:spPr>
        <p:txBody>
          <a:bodyPr vert="horz" wrap="square" lIns="91440" tIns="45720" rIns="91440" bIns="45720" numCol="1" anchor="t" anchorCtr="0" compatLnSpc="1">
            <a:prstTxWarp prst="textNoShape">
              <a:avLst/>
            </a:prstTxWarp>
          </a:bodyPr>
          <a:lstStyle/>
          <a:p>
            <a:pPr algn="ctr" defTabSz="914452" eaLnBrk="0" fontAlgn="base" hangingPunct="0">
              <a:lnSpc>
                <a:spcPts val="2200"/>
              </a:lnSpc>
              <a:spcBef>
                <a:spcPct val="0"/>
              </a:spcBef>
              <a:spcAft>
                <a:spcPct val="0"/>
              </a:spcAft>
            </a:pPr>
            <a:r>
              <a:rPr lang="fr-FR" altLang="fr-FR" dirty="0">
                <a:latin typeface="Arial" panose="020B0604020202020204" pitchFamily="34" charset="0"/>
                <a:cs typeface="Arial" panose="020B0604020202020204" pitchFamily="34" charset="0"/>
              </a:rPr>
              <a:t>Journées portes ouvertes sur la faculté SNV-STU pour les nouveaux bacheliers (2023)</a:t>
            </a:r>
          </a:p>
        </p:txBody>
      </p:sp>
      <p:sp>
        <p:nvSpPr>
          <p:cNvPr id="27" name="ZoneTexte 26">
            <a:extLst>
              <a:ext uri="{FF2B5EF4-FFF2-40B4-BE49-F238E27FC236}">
                <a16:creationId xmlns:a16="http://schemas.microsoft.com/office/drawing/2014/main" xmlns="" id="{B4FEEC7D-2B67-4A72-8AEF-3404007C2FCF}"/>
              </a:ext>
            </a:extLst>
          </p:cNvPr>
          <p:cNvSpPr txBox="1"/>
          <p:nvPr/>
        </p:nvSpPr>
        <p:spPr>
          <a:xfrm>
            <a:off x="1693211" y="4618868"/>
            <a:ext cx="4444409" cy="369460"/>
          </a:xfrm>
          <a:prstGeom prst="rect">
            <a:avLst/>
          </a:prstGeom>
          <a:noFill/>
        </p:spPr>
        <p:txBody>
          <a:bodyPr wrap="square">
            <a:spAutoFit/>
          </a:bodyPr>
          <a:lstStyle/>
          <a:p>
            <a:r>
              <a:rPr lang="fr-FR" sz="1801" dirty="0">
                <a:hlinkClick r:id="rId4"/>
              </a:rPr>
              <a:t>https://www.facebook.com/AdminSNVSTU/</a:t>
            </a:r>
            <a:r>
              <a:rPr lang="fr-FR" sz="1801" dirty="0"/>
              <a:t> </a:t>
            </a:r>
          </a:p>
        </p:txBody>
      </p:sp>
      <p:pic>
        <p:nvPicPr>
          <p:cNvPr id="28" name="Image 27">
            <a:hlinkClick r:id="rId5"/>
            <a:extLst>
              <a:ext uri="{FF2B5EF4-FFF2-40B4-BE49-F238E27FC236}">
                <a16:creationId xmlns:a16="http://schemas.microsoft.com/office/drawing/2014/main" xmlns="" id="{1033322B-30DF-4F34-88A9-BC0278B7E72B}"/>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19052" r="22296" b="1870"/>
          <a:stretch/>
        </p:blipFill>
        <p:spPr>
          <a:xfrm>
            <a:off x="632151" y="4591813"/>
            <a:ext cx="694666" cy="653765"/>
          </a:xfrm>
          <a:prstGeom prst="rect">
            <a:avLst/>
          </a:prstGeom>
        </p:spPr>
      </p:pic>
      <p:pic>
        <p:nvPicPr>
          <p:cNvPr id="29" name="Image 28">
            <a:hlinkClick r:id="rId8"/>
            <a:extLst>
              <a:ext uri="{FF2B5EF4-FFF2-40B4-BE49-F238E27FC236}">
                <a16:creationId xmlns:a16="http://schemas.microsoft.com/office/drawing/2014/main" xmlns="" id="{659465BF-08CC-483F-A40F-0EFC78E532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17" y="3147656"/>
            <a:ext cx="1214535" cy="1214535"/>
          </a:xfrm>
          <a:prstGeom prst="ellipse">
            <a:avLst/>
          </a:prstGeom>
        </p:spPr>
      </p:pic>
      <p:sp>
        <p:nvSpPr>
          <p:cNvPr id="30" name="ZoneTexte 29">
            <a:extLst>
              <a:ext uri="{FF2B5EF4-FFF2-40B4-BE49-F238E27FC236}">
                <a16:creationId xmlns:a16="http://schemas.microsoft.com/office/drawing/2014/main" xmlns="" id="{2E6EA806-DD73-486D-BFDB-6BEB117F181B}"/>
              </a:ext>
            </a:extLst>
          </p:cNvPr>
          <p:cNvSpPr txBox="1"/>
          <p:nvPr/>
        </p:nvSpPr>
        <p:spPr>
          <a:xfrm>
            <a:off x="1693211" y="3490427"/>
            <a:ext cx="2686334" cy="369460"/>
          </a:xfrm>
          <a:prstGeom prst="rect">
            <a:avLst/>
          </a:prstGeom>
          <a:noFill/>
        </p:spPr>
        <p:txBody>
          <a:bodyPr wrap="square">
            <a:spAutoFit/>
          </a:bodyPr>
          <a:lstStyle>
            <a:defPPr>
              <a:defRPr lang="fr-FR"/>
            </a:defPPr>
          </a:lstStyle>
          <a:p>
            <a:r>
              <a:rPr lang="fr-FR" sz="1801" dirty="0">
                <a:hlinkClick r:id="rId8"/>
              </a:rPr>
              <a:t>http://fsnv.univ-bba.dz/</a:t>
            </a:r>
            <a:endParaRPr lang="ar-DZ" sz="1801" dirty="0"/>
          </a:p>
        </p:txBody>
      </p:sp>
      <p:sp>
        <p:nvSpPr>
          <p:cNvPr id="31" name="ZoneTexte 30">
            <a:extLst>
              <a:ext uri="{FF2B5EF4-FFF2-40B4-BE49-F238E27FC236}">
                <a16:creationId xmlns:a16="http://schemas.microsoft.com/office/drawing/2014/main" xmlns="" id="{48C75014-4D23-4C76-8EE7-61729A55EA52}"/>
              </a:ext>
            </a:extLst>
          </p:cNvPr>
          <p:cNvSpPr txBox="1"/>
          <p:nvPr/>
        </p:nvSpPr>
        <p:spPr>
          <a:xfrm>
            <a:off x="1693211" y="5562579"/>
            <a:ext cx="7608394" cy="369460"/>
          </a:xfrm>
          <a:prstGeom prst="rect">
            <a:avLst/>
          </a:prstGeom>
          <a:noFill/>
        </p:spPr>
        <p:txBody>
          <a:bodyPr wrap="square">
            <a:spAutoFit/>
          </a:bodyPr>
          <a:lstStyle/>
          <a:p>
            <a:r>
              <a:rPr lang="fr-FR" sz="1801" dirty="0">
                <a:hlinkClick r:id="rId10"/>
              </a:rPr>
              <a:t>https://www.youtube.com/channel/UCmnDvkWmFaubXIV1VgExECA/featured</a:t>
            </a:r>
            <a:endParaRPr lang="fr-FR" sz="1801" dirty="0"/>
          </a:p>
        </p:txBody>
      </p:sp>
      <p:pic>
        <p:nvPicPr>
          <p:cNvPr id="32" name="Image 31">
            <a:hlinkClick r:id="rId10"/>
            <a:extLst>
              <a:ext uri="{FF2B5EF4-FFF2-40B4-BE49-F238E27FC236}">
                <a16:creationId xmlns:a16="http://schemas.microsoft.com/office/drawing/2014/main" xmlns="" id="{B52267B7-C91B-474E-BD3D-280C441DF8FE}"/>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44421" y="5520984"/>
            <a:ext cx="1042331" cy="415195"/>
          </a:xfrm>
          <a:prstGeom prst="rect">
            <a:avLst/>
          </a:prstGeom>
        </p:spPr>
      </p:pic>
    </p:spTree>
    <p:extLst>
      <p:ext uri="{BB962C8B-B14F-4D97-AF65-F5344CB8AC3E}">
        <p14:creationId xmlns:p14="http://schemas.microsoft.com/office/powerpoint/2010/main" val="410766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14BA23D2-7987-49BA-9EE0-DAF85BD29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9697" y="2086317"/>
            <a:ext cx="1488821" cy="1488821"/>
          </a:xfrm>
          <a:prstGeom prst="rect">
            <a:avLst/>
          </a:prstGeom>
        </p:spPr>
      </p:pic>
      <p:pic>
        <p:nvPicPr>
          <p:cNvPr id="9" name="Image 8">
            <a:extLst>
              <a:ext uri="{FF2B5EF4-FFF2-40B4-BE49-F238E27FC236}">
                <a16:creationId xmlns:a16="http://schemas.microsoft.com/office/drawing/2014/main" xmlns="" id="{4C3CD4F7-FACD-4053-93B1-72143C210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79" y="2086318"/>
            <a:ext cx="1488821" cy="1488821"/>
          </a:xfrm>
          <a:prstGeom prst="rect">
            <a:avLst/>
          </a:prstGeom>
        </p:spPr>
      </p:pic>
      <p:sp>
        <p:nvSpPr>
          <p:cNvPr id="10" name="Rectangle : coins arrondis 9">
            <a:extLst>
              <a:ext uri="{FF2B5EF4-FFF2-40B4-BE49-F238E27FC236}">
                <a16:creationId xmlns:a16="http://schemas.microsoft.com/office/drawing/2014/main" xmlns="" id="{1664D988-5803-4775-80C0-8B0678D459B0}"/>
              </a:ext>
            </a:extLst>
          </p:cNvPr>
          <p:cNvSpPr/>
          <p:nvPr/>
        </p:nvSpPr>
        <p:spPr>
          <a:xfrm>
            <a:off x="188819" y="1900295"/>
            <a:ext cx="11814361" cy="1991767"/>
          </a:xfrm>
          <a:prstGeom prst="roundRect">
            <a:avLst>
              <a:gd name="adj" fmla="val 10626"/>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1801"/>
          </a:p>
        </p:txBody>
      </p:sp>
      <p:sp>
        <p:nvSpPr>
          <p:cNvPr id="13" name="ZoneTexte 12">
            <a:extLst>
              <a:ext uri="{FF2B5EF4-FFF2-40B4-BE49-F238E27FC236}">
                <a16:creationId xmlns:a16="http://schemas.microsoft.com/office/drawing/2014/main" xmlns="" id="{A43543F8-888A-498F-AC2C-5D38E8984930}"/>
              </a:ext>
            </a:extLst>
          </p:cNvPr>
          <p:cNvSpPr txBox="1"/>
          <p:nvPr/>
        </p:nvSpPr>
        <p:spPr>
          <a:xfrm>
            <a:off x="1977292" y="1953070"/>
            <a:ext cx="8456245" cy="19389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914452" eaLnBrk="0" fontAlgn="base" hangingPunct="0">
              <a:spcBef>
                <a:spcPct val="0"/>
              </a:spcBef>
              <a:spcAft>
                <a:spcPct val="0"/>
              </a:spcAft>
            </a:pPr>
            <a:r>
              <a:rPr lang="ar-DZ" sz="6000" b="1" i="0" dirty="0">
                <a:solidFill>
                  <a:srgbClr val="222222"/>
                </a:solidFill>
                <a:effectLst/>
                <a:latin typeface="Arabic Typesetting" panose="03020402040406030203" pitchFamily="66" charset="-78"/>
                <a:cs typeface="Arabic Typesetting" panose="03020402040406030203" pitchFamily="66" charset="-78"/>
              </a:rPr>
              <a:t>التخصصات المقترحة في جامعة برج بوعريريج</a:t>
            </a:r>
            <a:r>
              <a:rPr lang="fr-FR" sz="6000" b="1" i="0" dirty="0">
                <a:solidFill>
                  <a:srgbClr val="222222"/>
                </a:solidFill>
                <a:effectLst/>
                <a:latin typeface="Arabic Typesetting" panose="03020402040406030203" pitchFamily="66" charset="-78"/>
                <a:cs typeface="Arabic Typesetting" panose="03020402040406030203" pitchFamily="66" charset="-78"/>
              </a:rPr>
              <a:t> </a:t>
            </a:r>
            <a:r>
              <a:rPr lang="ar-DZ" sz="6000" b="1" i="0" dirty="0">
                <a:solidFill>
                  <a:srgbClr val="222222"/>
                </a:solidFill>
                <a:effectLst/>
                <a:latin typeface="Arabic Typesetting" panose="03020402040406030203" pitchFamily="66" charset="-78"/>
                <a:cs typeface="Arabic Typesetting" panose="03020402040406030203" pitchFamily="66" charset="-78"/>
              </a:rPr>
              <a:t>الجامعات الاخرى</a:t>
            </a:r>
            <a:r>
              <a:rPr lang="fr-FR" sz="6000" b="1" i="0" dirty="0">
                <a:solidFill>
                  <a:srgbClr val="222222"/>
                </a:solidFill>
                <a:effectLst/>
                <a:latin typeface="Arabic Typesetting" panose="03020402040406030203" pitchFamily="66" charset="-78"/>
                <a:cs typeface="Arabic Typesetting" panose="03020402040406030203" pitchFamily="66" charset="-78"/>
              </a:rPr>
              <a:t> </a:t>
            </a:r>
            <a:r>
              <a:rPr lang="ar-DZ" sz="5400" b="1" i="0" dirty="0">
                <a:solidFill>
                  <a:srgbClr val="222222"/>
                </a:solidFill>
                <a:effectLst/>
                <a:latin typeface="Arabic Typesetting" panose="03020402040406030203" pitchFamily="66" charset="-78"/>
                <a:cs typeface="Arabic Typesetting" panose="03020402040406030203" pitchFamily="66" charset="-78"/>
              </a:rPr>
              <a:t>و</a:t>
            </a:r>
            <a:endParaRPr lang="fr-FR" altLang="fr-FR" sz="5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9351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BAEF0980-550F-4F9A-858D-B6C292670263}"/>
              </a:ext>
            </a:extLst>
          </p:cNvPr>
          <p:cNvGraphicFramePr>
            <a:graphicFrameLocks noGrp="1"/>
          </p:cNvGraphicFramePr>
          <p:nvPr>
            <p:extLst>
              <p:ext uri="{D42A27DB-BD31-4B8C-83A1-F6EECF244321}">
                <p14:modId xmlns:p14="http://schemas.microsoft.com/office/powerpoint/2010/main" val="2413602404"/>
              </p:ext>
            </p:extLst>
          </p:nvPr>
        </p:nvGraphicFramePr>
        <p:xfrm>
          <a:off x="6445045" y="201268"/>
          <a:ext cx="3911529" cy="6565971"/>
        </p:xfrm>
        <a:graphic>
          <a:graphicData uri="http://schemas.openxmlformats.org/drawingml/2006/table">
            <a:tbl>
              <a:tblPr firstRow="1" firstCol="1" bandRow="1">
                <a:tableStyleId>{5C22544A-7EE6-4342-B048-85BDC9FD1C3A}</a:tableStyleId>
              </a:tblPr>
              <a:tblGrid>
                <a:gridCol w="2713444">
                  <a:extLst>
                    <a:ext uri="{9D8B030D-6E8A-4147-A177-3AD203B41FA5}">
                      <a16:colId xmlns:a16="http://schemas.microsoft.com/office/drawing/2014/main" xmlns="" val="2820245278"/>
                    </a:ext>
                  </a:extLst>
                </a:gridCol>
                <a:gridCol w="1198085">
                  <a:extLst>
                    <a:ext uri="{9D8B030D-6E8A-4147-A177-3AD203B41FA5}">
                      <a16:colId xmlns:a16="http://schemas.microsoft.com/office/drawing/2014/main" xmlns="" val="2772384076"/>
                    </a:ext>
                  </a:extLst>
                </a:gridCol>
              </a:tblGrid>
              <a:tr h="6565971">
                <a:tc>
                  <a:txBody>
                    <a:bodyPr/>
                    <a:lstStyle/>
                    <a:p>
                      <a:pPr marL="342900" lvl="0" indent="-342900" algn="r" rtl="1">
                        <a:buFont typeface="+mj-lt"/>
                        <a:buAutoNum type="arabicPeriod"/>
                      </a:pPr>
                      <a:r>
                        <a:rPr lang="ar-SA" sz="1050" b="1" u="sng" kern="1200" dirty="0">
                          <a:solidFill>
                            <a:sysClr val="windowText" lastClr="000000"/>
                          </a:solidFill>
                          <a:effectLst/>
                          <a:latin typeface="+mn-lt"/>
                          <a:ea typeface="+mn-ea"/>
                          <a:cs typeface="+mn-cs"/>
                        </a:rPr>
                        <a:t>الكيمياء الحيوية</a:t>
                      </a:r>
                      <a:endParaRPr lang="fr-FR" sz="1050" b="1" u="sng"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1" u="sng" kern="1200" dirty="0">
                          <a:solidFill>
                            <a:sysClr val="windowText" lastClr="000000"/>
                          </a:solidFill>
                          <a:effectLst/>
                          <a:latin typeface="+mn-lt"/>
                          <a:ea typeface="+mn-ea"/>
                          <a:cs typeface="+mn-cs"/>
                        </a:rPr>
                        <a:t>علم الاحياء الدقيقة</a:t>
                      </a:r>
                      <a:endParaRPr lang="fr-FR" sz="1050" b="1" u="sng"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1" u="sng" kern="1200" dirty="0">
                          <a:solidFill>
                            <a:sysClr val="windowText" lastClr="000000"/>
                          </a:solidFill>
                          <a:effectLst/>
                          <a:latin typeface="+mn-lt"/>
                          <a:ea typeface="+mn-ea"/>
                          <a:cs typeface="+mn-cs"/>
                        </a:rPr>
                        <a:t>علم السموم</a:t>
                      </a:r>
                      <a:endParaRPr lang="fr-FR" sz="1050" b="1" u="sng"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الكيمياء الحيوية التطبيقية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الكيمياء الحيوية الأساسية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الكيمياء الحيوية - علم المناعة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المناعة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المناعة التطبيقي</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المناعية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المناعة الجزيئية والخلوية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المناعة والأمراض المعدية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الوراثة الأساسي والتطبيقي</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الوراثة </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الوراثة السكانية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الوراثة الجزيئية وتحسين النبات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البيولوجيا الجزيئية للكائنات الدقيقة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البيولوجيا الجزيئية والخلوية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الأحياء الدقيقة ومراقبة الجودة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الأحياء الدقيقة الأساسي</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الأحياء الدقيقة التطبيقي</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العلوم الدوائية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بيولوجيا السكان والكائنات الحية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بيولوجيا الحيوان</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الفيزيولوجيا البيئية للحيوان</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الأحياء ومراقبة على أعداد الحشرات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فسيولوجيا الخلية والأمراض الوظيفية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بيولوجيا و فيزيولوجيا التكاثر</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بيولوجيا و أمراض الخلية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الأمراض المعدية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الأعصاب</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التنوع البيولوجي وفسيولوجيا النبات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بيولوجيا النبات والبيئة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الفيزيولوجيا البيئية وتنمية النبات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فيزيولوجيا النبات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الطفيليات</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الأساسي والتطبيقي</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البيئية للحيوان</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الدوائية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الصناعية والبيئية</a:t>
                      </a:r>
                      <a:endParaRPr lang="fr-FR"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علم السموم و الأمن الغذائي</a:t>
                      </a:r>
                      <a:endParaRPr lang="ar-DZ" sz="1050" b="0" kern="1200" dirty="0">
                        <a:solidFill>
                          <a:sysClr val="windowText" lastClr="000000"/>
                        </a:solidFill>
                        <a:effectLst/>
                        <a:latin typeface="+mn-lt"/>
                        <a:ea typeface="+mn-ea"/>
                        <a:cs typeface="+mn-cs"/>
                      </a:endParaRPr>
                    </a:p>
                    <a:p>
                      <a:pPr marL="342900" lvl="0" indent="-342900" algn="r" rtl="1">
                        <a:buFont typeface="+mj-lt"/>
                        <a:buAutoNum type="arabicPeriod"/>
                      </a:pPr>
                      <a:r>
                        <a:rPr lang="ar-SA" sz="1050" b="0" kern="1200" dirty="0">
                          <a:solidFill>
                            <a:sysClr val="windowText" lastClr="000000"/>
                          </a:solidFill>
                          <a:effectLst/>
                          <a:latin typeface="+mn-lt"/>
                          <a:ea typeface="+mn-ea"/>
                          <a:cs typeface="+mn-cs"/>
                        </a:rPr>
                        <a:t>حماية الأحياء</a:t>
                      </a:r>
                      <a:endParaRPr lang="fr-FR" sz="1050" b="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34136" marR="3413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1">
                        <a:lnSpc>
                          <a:spcPct val="115000"/>
                        </a:lnSpc>
                        <a:spcAft>
                          <a:spcPts val="0"/>
                        </a:spcAft>
                        <a:buFont typeface="Times New Roman" panose="02020603050405020304" pitchFamily="18" charset="0"/>
                        <a:buNone/>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البيولوجية</a:t>
                      </a:r>
                      <a:endParaRPr lang="fr-FR" sz="2800" b="0" dirty="0">
                        <a:solidFill>
                          <a:schemeClr val="bg1"/>
                        </a:solidFill>
                        <a:effectLst/>
                      </a:endParaRPr>
                    </a:p>
                  </a:txBody>
                  <a:tcPr marL="34136" marR="3413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0070C0">
                            <a:shade val="30000"/>
                            <a:satMod val="115000"/>
                          </a:srgbClr>
                        </a:gs>
                        <a:gs pos="19000">
                          <a:srgbClr val="0070C0">
                            <a:shade val="67500"/>
                            <a:satMod val="115000"/>
                          </a:srgbClr>
                        </a:gs>
                        <a:gs pos="100000">
                          <a:srgbClr val="0070C0">
                            <a:shade val="100000"/>
                            <a:satMod val="115000"/>
                          </a:srgbClr>
                        </a:gs>
                      </a:gsLst>
                      <a:lin ang="5400000" scaled="1"/>
                    </a:gradFill>
                  </a:tcPr>
                </a:tc>
                <a:extLst>
                  <a:ext uri="{0D108BD9-81ED-4DB2-BD59-A6C34878D82A}">
                    <a16:rowId xmlns:a16="http://schemas.microsoft.com/office/drawing/2014/main" xmlns="" val="1709863413"/>
                  </a:ext>
                </a:extLst>
              </a:tr>
            </a:tbl>
          </a:graphicData>
        </a:graphic>
      </p:graphicFrame>
      <p:graphicFrame>
        <p:nvGraphicFramePr>
          <p:cNvPr id="7" name="Tableau 6">
            <a:extLst>
              <a:ext uri="{FF2B5EF4-FFF2-40B4-BE49-F238E27FC236}">
                <a16:creationId xmlns:a16="http://schemas.microsoft.com/office/drawing/2014/main" xmlns="" id="{DD18F460-69B0-4869-8964-C3CA4D8771D0}"/>
              </a:ext>
            </a:extLst>
          </p:cNvPr>
          <p:cNvGraphicFramePr>
            <a:graphicFrameLocks noGrp="1"/>
          </p:cNvGraphicFramePr>
          <p:nvPr>
            <p:extLst>
              <p:ext uri="{D42A27DB-BD31-4B8C-83A1-F6EECF244321}">
                <p14:modId xmlns:p14="http://schemas.microsoft.com/office/powerpoint/2010/main" val="1127608979"/>
              </p:ext>
            </p:extLst>
          </p:nvPr>
        </p:nvGraphicFramePr>
        <p:xfrm>
          <a:off x="1892903" y="201268"/>
          <a:ext cx="3990109" cy="6565971"/>
        </p:xfrm>
        <a:graphic>
          <a:graphicData uri="http://schemas.openxmlformats.org/drawingml/2006/table">
            <a:tbl>
              <a:tblPr firstRow="1" firstCol="1" bandRow="1">
                <a:tableStyleId>{5C22544A-7EE6-4342-B048-85BDC9FD1C3A}</a:tableStyleId>
              </a:tblPr>
              <a:tblGrid>
                <a:gridCol w="1136909">
                  <a:extLst>
                    <a:ext uri="{9D8B030D-6E8A-4147-A177-3AD203B41FA5}">
                      <a16:colId xmlns:a16="http://schemas.microsoft.com/office/drawing/2014/main" xmlns="" val="2820245278"/>
                    </a:ext>
                  </a:extLst>
                </a:gridCol>
                <a:gridCol w="2853200">
                  <a:extLst>
                    <a:ext uri="{9D8B030D-6E8A-4147-A177-3AD203B41FA5}">
                      <a16:colId xmlns:a16="http://schemas.microsoft.com/office/drawing/2014/main" xmlns="" val="2772384076"/>
                    </a:ext>
                  </a:extLst>
                </a:gridCol>
              </a:tblGrid>
              <a:tr h="6565971">
                <a:tc>
                  <a:txBody>
                    <a:bodyPr/>
                    <a:lstStyle/>
                    <a:p>
                      <a:pPr algn="ctr">
                        <a:lnSpc>
                          <a:spcPct val="115000"/>
                        </a:lnSpc>
                        <a:spcAft>
                          <a:spcPts val="0"/>
                        </a:spcAft>
                      </a:pPr>
                      <a:r>
                        <a:rPr lang="fr-FR" sz="1600" b="1" dirty="0">
                          <a:solidFill>
                            <a:schemeClr val="bg1"/>
                          </a:solidFill>
                          <a:effectLst/>
                        </a:rPr>
                        <a:t>Sciences</a:t>
                      </a:r>
                      <a:r>
                        <a:rPr lang="fr-FR" sz="1400" b="1" dirty="0">
                          <a:solidFill>
                            <a:schemeClr val="bg1"/>
                          </a:solidFill>
                          <a:effectLst/>
                        </a:rPr>
                        <a:t> Biologiques</a:t>
                      </a:r>
                      <a:endParaRPr lang="fr-F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4136" marR="3413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tcPr>
                </a:tc>
                <a:tc>
                  <a:txBody>
                    <a:bodyPr/>
                    <a:lstStyle/>
                    <a:p>
                      <a:pPr marL="342900" lvl="0" indent="-342900" rtl="0">
                        <a:lnSpc>
                          <a:spcPct val="115000"/>
                        </a:lnSpc>
                        <a:spcAft>
                          <a:spcPts val="0"/>
                        </a:spcAft>
                        <a:buFont typeface="+mj-lt"/>
                        <a:buAutoNum type="arabicPeriod"/>
                      </a:pPr>
                      <a:r>
                        <a:rPr lang="fr-FR" sz="900" b="1" u="sng" dirty="0">
                          <a:solidFill>
                            <a:schemeClr val="tx1"/>
                          </a:solidFill>
                          <a:effectLst/>
                        </a:rPr>
                        <a:t>Biochimie </a:t>
                      </a:r>
                    </a:p>
                    <a:p>
                      <a:pPr marL="342900" lvl="0" indent="-342900">
                        <a:lnSpc>
                          <a:spcPct val="115000"/>
                        </a:lnSpc>
                        <a:spcAft>
                          <a:spcPts val="0"/>
                        </a:spcAft>
                        <a:buFont typeface="+mj-lt"/>
                        <a:buAutoNum type="arabicPeriod"/>
                      </a:pPr>
                      <a:r>
                        <a:rPr lang="fr-FR" sz="900" b="1" u="sng" dirty="0">
                          <a:solidFill>
                            <a:schemeClr val="tx1"/>
                          </a:solidFill>
                          <a:effectLst/>
                        </a:rPr>
                        <a:t>Microbiologie</a:t>
                      </a:r>
                    </a:p>
                    <a:p>
                      <a:pPr marL="342900" lvl="0" indent="-342900">
                        <a:lnSpc>
                          <a:spcPct val="115000"/>
                        </a:lnSpc>
                        <a:spcAft>
                          <a:spcPts val="0"/>
                        </a:spcAft>
                        <a:buFont typeface="+mj-lt"/>
                        <a:buAutoNum type="arabicPeriod"/>
                      </a:pPr>
                      <a:r>
                        <a:rPr lang="fr-FR" sz="900" b="1" u="sng" dirty="0">
                          <a:solidFill>
                            <a:schemeClr val="tx1"/>
                          </a:solidFill>
                          <a:effectLst/>
                        </a:rPr>
                        <a:t>Toxicologie </a:t>
                      </a:r>
                    </a:p>
                    <a:p>
                      <a:pPr marL="342900" lvl="0" indent="-342900">
                        <a:lnSpc>
                          <a:spcPct val="115000"/>
                        </a:lnSpc>
                        <a:spcAft>
                          <a:spcPts val="0"/>
                        </a:spcAft>
                        <a:buFont typeface="+mj-lt"/>
                        <a:buAutoNum type="arabicPeriod"/>
                      </a:pPr>
                      <a:r>
                        <a:rPr lang="fr-FR" sz="900" b="0" dirty="0">
                          <a:solidFill>
                            <a:schemeClr val="tx1"/>
                          </a:solidFill>
                          <a:effectLst/>
                        </a:rPr>
                        <a:t>Biochimie appliquée</a:t>
                      </a:r>
                    </a:p>
                    <a:p>
                      <a:pPr marL="342900" lvl="0" indent="-342900">
                        <a:lnSpc>
                          <a:spcPct val="115000"/>
                        </a:lnSpc>
                        <a:spcAft>
                          <a:spcPts val="0"/>
                        </a:spcAft>
                        <a:buFont typeface="+mj-lt"/>
                        <a:buAutoNum type="arabicPeriod"/>
                      </a:pPr>
                      <a:r>
                        <a:rPr lang="fr-FR" sz="900" b="0" dirty="0">
                          <a:solidFill>
                            <a:schemeClr val="tx1"/>
                          </a:solidFill>
                          <a:effectLst/>
                        </a:rPr>
                        <a:t>Biochimie Fondamentale </a:t>
                      </a:r>
                    </a:p>
                    <a:p>
                      <a:pPr marL="342900" lvl="0" indent="-342900">
                        <a:lnSpc>
                          <a:spcPct val="115000"/>
                        </a:lnSpc>
                        <a:spcAft>
                          <a:spcPts val="0"/>
                        </a:spcAft>
                        <a:buFont typeface="+mj-lt"/>
                        <a:buAutoNum type="arabicPeriod"/>
                      </a:pPr>
                      <a:r>
                        <a:rPr lang="fr-FR" sz="900" b="0" dirty="0">
                          <a:solidFill>
                            <a:schemeClr val="tx1"/>
                          </a:solidFill>
                          <a:effectLst/>
                        </a:rPr>
                        <a:t>Biochimie –Immunologie </a:t>
                      </a:r>
                    </a:p>
                    <a:p>
                      <a:pPr marL="342900" lvl="0" indent="-342900">
                        <a:lnSpc>
                          <a:spcPct val="115000"/>
                        </a:lnSpc>
                        <a:spcAft>
                          <a:spcPts val="0"/>
                        </a:spcAft>
                        <a:buFont typeface="+mj-lt"/>
                        <a:buAutoNum type="arabicPeriod"/>
                      </a:pPr>
                      <a:r>
                        <a:rPr lang="fr-FR" sz="900" b="0" dirty="0">
                          <a:solidFill>
                            <a:schemeClr val="tx1"/>
                          </a:solidFill>
                          <a:effectLst/>
                        </a:rPr>
                        <a:t>Immunologie</a:t>
                      </a:r>
                    </a:p>
                    <a:p>
                      <a:pPr marL="342900" lvl="0" indent="-342900">
                        <a:lnSpc>
                          <a:spcPct val="115000"/>
                        </a:lnSpc>
                        <a:spcAft>
                          <a:spcPts val="0"/>
                        </a:spcAft>
                        <a:buFont typeface="+mj-lt"/>
                        <a:buAutoNum type="arabicPeriod"/>
                      </a:pPr>
                      <a:r>
                        <a:rPr lang="fr-FR" sz="900" b="0" dirty="0">
                          <a:solidFill>
                            <a:schemeClr val="tx1"/>
                          </a:solidFill>
                          <a:effectLst/>
                        </a:rPr>
                        <a:t>Immunologie appliquée</a:t>
                      </a:r>
                    </a:p>
                    <a:p>
                      <a:pPr marL="342900" lvl="0" indent="-342900">
                        <a:lnSpc>
                          <a:spcPct val="115000"/>
                        </a:lnSpc>
                        <a:spcAft>
                          <a:spcPts val="0"/>
                        </a:spcAft>
                        <a:buFont typeface="+mj-lt"/>
                        <a:buAutoNum type="arabicPeriod"/>
                      </a:pPr>
                      <a:r>
                        <a:rPr lang="fr-FR" sz="900" b="0" dirty="0" err="1">
                          <a:solidFill>
                            <a:schemeClr val="tx1"/>
                          </a:solidFill>
                          <a:effectLst/>
                        </a:rPr>
                        <a:t>Immunotoxicologie</a:t>
                      </a:r>
                      <a:endParaRPr lang="fr-FR" sz="900" b="0" dirty="0">
                        <a:solidFill>
                          <a:schemeClr val="tx1"/>
                        </a:solidFill>
                        <a:effectLst/>
                      </a:endParaRPr>
                    </a:p>
                    <a:p>
                      <a:pPr marL="342900" lvl="0" indent="-342900">
                        <a:lnSpc>
                          <a:spcPct val="115000"/>
                        </a:lnSpc>
                        <a:spcAft>
                          <a:spcPts val="0"/>
                        </a:spcAft>
                        <a:buFont typeface="+mj-lt"/>
                        <a:buAutoNum type="arabicPeriod"/>
                      </a:pPr>
                      <a:r>
                        <a:rPr lang="fr-FR" sz="900" b="0" dirty="0">
                          <a:solidFill>
                            <a:schemeClr val="tx1"/>
                          </a:solidFill>
                          <a:effectLst/>
                        </a:rPr>
                        <a:t>Immunologie moléculaire et cellulaire</a:t>
                      </a:r>
                    </a:p>
                    <a:p>
                      <a:pPr marL="342900" lvl="0" indent="-342900">
                        <a:lnSpc>
                          <a:spcPct val="115000"/>
                        </a:lnSpc>
                        <a:spcAft>
                          <a:spcPts val="0"/>
                        </a:spcAft>
                        <a:buFont typeface="+mj-lt"/>
                        <a:buAutoNum type="arabicPeriod"/>
                      </a:pPr>
                      <a:r>
                        <a:rPr lang="fr-FR" sz="900" b="0" dirty="0">
                          <a:solidFill>
                            <a:schemeClr val="tx1"/>
                          </a:solidFill>
                          <a:effectLst/>
                        </a:rPr>
                        <a:t>Immunologie et maladie infectieuses</a:t>
                      </a:r>
                    </a:p>
                    <a:p>
                      <a:pPr marL="342900" lvl="0" indent="-342900">
                        <a:lnSpc>
                          <a:spcPct val="115000"/>
                        </a:lnSpc>
                        <a:spcAft>
                          <a:spcPts val="0"/>
                        </a:spcAft>
                        <a:buFont typeface="+mj-lt"/>
                        <a:buAutoNum type="arabicPeriod"/>
                      </a:pPr>
                      <a:r>
                        <a:rPr lang="fr-FR" sz="900" b="0" dirty="0">
                          <a:solidFill>
                            <a:schemeClr val="tx1"/>
                          </a:solidFill>
                          <a:effectLst/>
                        </a:rPr>
                        <a:t>Génétique fondamentale et appliquée</a:t>
                      </a:r>
                    </a:p>
                    <a:p>
                      <a:pPr marL="342900" lvl="0" indent="-342900">
                        <a:lnSpc>
                          <a:spcPct val="115000"/>
                        </a:lnSpc>
                        <a:spcAft>
                          <a:spcPts val="0"/>
                        </a:spcAft>
                        <a:buFont typeface="+mj-lt"/>
                        <a:buAutoNum type="arabicPeriod"/>
                      </a:pPr>
                      <a:r>
                        <a:rPr lang="fr-FR" sz="900" b="0" dirty="0">
                          <a:solidFill>
                            <a:schemeClr val="tx1"/>
                          </a:solidFill>
                          <a:effectLst/>
                        </a:rPr>
                        <a:t>Génétique</a:t>
                      </a:r>
                    </a:p>
                    <a:p>
                      <a:pPr marL="342900" lvl="0" indent="-342900">
                        <a:lnSpc>
                          <a:spcPct val="115000"/>
                        </a:lnSpc>
                        <a:spcAft>
                          <a:spcPts val="0"/>
                        </a:spcAft>
                        <a:buFont typeface="+mj-lt"/>
                        <a:buAutoNum type="arabicPeriod"/>
                      </a:pPr>
                      <a:r>
                        <a:rPr lang="fr-FR" sz="900" b="0" dirty="0">
                          <a:solidFill>
                            <a:schemeClr val="tx1"/>
                          </a:solidFill>
                          <a:effectLst/>
                        </a:rPr>
                        <a:t>Génétique des populations </a:t>
                      </a:r>
                    </a:p>
                    <a:p>
                      <a:pPr marL="342900" lvl="0" indent="-342900">
                        <a:lnSpc>
                          <a:spcPct val="115000"/>
                        </a:lnSpc>
                        <a:spcAft>
                          <a:spcPts val="0"/>
                        </a:spcAft>
                        <a:buFont typeface="+mj-lt"/>
                        <a:buAutoNum type="arabicPeriod"/>
                      </a:pPr>
                      <a:r>
                        <a:rPr lang="fr-FR" sz="900" b="0" dirty="0">
                          <a:solidFill>
                            <a:schemeClr val="tx1"/>
                          </a:solidFill>
                          <a:effectLst/>
                        </a:rPr>
                        <a:t>Génétique Moléculaire et Amélioration des Plantes</a:t>
                      </a:r>
                    </a:p>
                    <a:p>
                      <a:pPr marL="342900" lvl="0" indent="-342900">
                        <a:lnSpc>
                          <a:spcPct val="115000"/>
                        </a:lnSpc>
                        <a:spcAft>
                          <a:spcPts val="0"/>
                        </a:spcAft>
                        <a:buFont typeface="+mj-lt"/>
                        <a:buAutoNum type="arabicPeriod"/>
                      </a:pPr>
                      <a:r>
                        <a:rPr lang="fr-FR" sz="900" b="0" dirty="0">
                          <a:solidFill>
                            <a:schemeClr val="tx1"/>
                          </a:solidFill>
                          <a:effectLst/>
                        </a:rPr>
                        <a:t>Biologie moléculaire des microorganismes </a:t>
                      </a:r>
                    </a:p>
                    <a:p>
                      <a:pPr marL="342900" lvl="0" indent="-342900">
                        <a:lnSpc>
                          <a:spcPct val="115000"/>
                        </a:lnSpc>
                        <a:spcAft>
                          <a:spcPts val="0"/>
                        </a:spcAft>
                        <a:buFont typeface="+mj-lt"/>
                        <a:buAutoNum type="arabicPeriod"/>
                      </a:pPr>
                      <a:r>
                        <a:rPr lang="fr-FR" sz="900" b="0" dirty="0">
                          <a:solidFill>
                            <a:schemeClr val="tx1"/>
                          </a:solidFill>
                          <a:effectLst/>
                        </a:rPr>
                        <a:t>Biologie moléculaire et cellulaire</a:t>
                      </a:r>
                    </a:p>
                    <a:p>
                      <a:pPr marL="342900" lvl="0" indent="-342900">
                        <a:lnSpc>
                          <a:spcPct val="115000"/>
                        </a:lnSpc>
                        <a:spcAft>
                          <a:spcPts val="0"/>
                        </a:spcAft>
                        <a:buFont typeface="+mj-lt"/>
                        <a:buAutoNum type="arabicPeriod"/>
                      </a:pPr>
                      <a:r>
                        <a:rPr lang="fr-FR" sz="900" b="0" dirty="0">
                          <a:solidFill>
                            <a:schemeClr val="tx1"/>
                          </a:solidFill>
                          <a:effectLst/>
                        </a:rPr>
                        <a:t>Microbiologie et contrôle de qualité </a:t>
                      </a:r>
                    </a:p>
                    <a:p>
                      <a:pPr marL="342900" lvl="0" indent="-342900">
                        <a:lnSpc>
                          <a:spcPct val="115000"/>
                        </a:lnSpc>
                        <a:spcAft>
                          <a:spcPts val="0"/>
                        </a:spcAft>
                        <a:buFont typeface="+mj-lt"/>
                        <a:buAutoNum type="arabicPeriod"/>
                      </a:pPr>
                      <a:r>
                        <a:rPr lang="fr-FR" sz="900" b="0" dirty="0">
                          <a:solidFill>
                            <a:schemeClr val="tx1"/>
                          </a:solidFill>
                          <a:effectLst/>
                        </a:rPr>
                        <a:t>Microbiologie fondamentale</a:t>
                      </a:r>
                    </a:p>
                    <a:p>
                      <a:pPr marL="342900" lvl="0" indent="-342900">
                        <a:lnSpc>
                          <a:spcPct val="115000"/>
                        </a:lnSpc>
                        <a:spcAft>
                          <a:spcPts val="0"/>
                        </a:spcAft>
                        <a:buFont typeface="+mj-lt"/>
                        <a:buAutoNum type="arabicPeriod"/>
                      </a:pPr>
                      <a:r>
                        <a:rPr lang="fr-FR" sz="900" b="0" dirty="0">
                          <a:solidFill>
                            <a:schemeClr val="tx1"/>
                          </a:solidFill>
                          <a:effectLst/>
                        </a:rPr>
                        <a:t>Microbiologie appliquée</a:t>
                      </a:r>
                    </a:p>
                    <a:p>
                      <a:pPr marL="342900" lvl="0" indent="-342900">
                        <a:lnSpc>
                          <a:spcPct val="115000"/>
                        </a:lnSpc>
                        <a:spcAft>
                          <a:spcPts val="0"/>
                        </a:spcAft>
                        <a:buFont typeface="+mj-lt"/>
                        <a:buAutoNum type="arabicPeriod"/>
                      </a:pPr>
                      <a:r>
                        <a:rPr lang="fr-FR" sz="900" b="0" dirty="0">
                          <a:solidFill>
                            <a:schemeClr val="tx1"/>
                          </a:solidFill>
                          <a:effectLst/>
                        </a:rPr>
                        <a:t>Sciences pharmacologiques</a:t>
                      </a:r>
                    </a:p>
                    <a:p>
                      <a:pPr marL="342900" lvl="0" indent="-342900">
                        <a:lnSpc>
                          <a:spcPct val="115000"/>
                        </a:lnSpc>
                        <a:spcAft>
                          <a:spcPts val="0"/>
                        </a:spcAft>
                        <a:buFont typeface="+mj-lt"/>
                        <a:buAutoNum type="arabicPeriod"/>
                      </a:pPr>
                      <a:r>
                        <a:rPr lang="fr-FR" sz="900" b="0" dirty="0">
                          <a:solidFill>
                            <a:schemeClr val="tx1"/>
                          </a:solidFill>
                          <a:effectLst/>
                        </a:rPr>
                        <a:t>Biologie des populations et des organismes </a:t>
                      </a:r>
                    </a:p>
                    <a:p>
                      <a:pPr marL="342900" lvl="0" indent="-342900">
                        <a:lnSpc>
                          <a:spcPct val="115000"/>
                        </a:lnSpc>
                        <a:spcAft>
                          <a:spcPts val="0"/>
                        </a:spcAft>
                        <a:buFont typeface="+mj-lt"/>
                        <a:buAutoNum type="arabicPeriod"/>
                      </a:pPr>
                      <a:r>
                        <a:rPr lang="fr-FR" sz="900" b="0" dirty="0">
                          <a:solidFill>
                            <a:schemeClr val="tx1"/>
                          </a:solidFill>
                          <a:effectLst/>
                        </a:rPr>
                        <a:t>Biologie animale </a:t>
                      </a:r>
                    </a:p>
                    <a:p>
                      <a:pPr marL="342900" lvl="0" indent="-342900">
                        <a:lnSpc>
                          <a:spcPct val="115000"/>
                        </a:lnSpc>
                        <a:spcAft>
                          <a:spcPts val="0"/>
                        </a:spcAft>
                        <a:buFont typeface="+mj-lt"/>
                        <a:buAutoNum type="arabicPeriod"/>
                      </a:pPr>
                      <a:r>
                        <a:rPr lang="fr-FR" sz="900" b="0" dirty="0">
                          <a:solidFill>
                            <a:schemeClr val="tx1"/>
                          </a:solidFill>
                          <a:effectLst/>
                        </a:rPr>
                        <a:t>Ecophysiologie animale </a:t>
                      </a:r>
                    </a:p>
                    <a:p>
                      <a:pPr marL="342900" lvl="0" indent="-342900">
                        <a:lnSpc>
                          <a:spcPct val="115000"/>
                        </a:lnSpc>
                        <a:spcAft>
                          <a:spcPts val="0"/>
                        </a:spcAft>
                        <a:buFont typeface="+mj-lt"/>
                        <a:buAutoNum type="arabicPeriod"/>
                      </a:pPr>
                      <a:r>
                        <a:rPr lang="fr-FR" sz="900" b="0" dirty="0">
                          <a:solidFill>
                            <a:schemeClr val="tx1"/>
                          </a:solidFill>
                          <a:effectLst/>
                        </a:rPr>
                        <a:t>Biologie et contrôle des populations d'insectes </a:t>
                      </a:r>
                    </a:p>
                    <a:p>
                      <a:pPr marL="342900" lvl="0" indent="-342900">
                        <a:lnSpc>
                          <a:spcPct val="115000"/>
                        </a:lnSpc>
                        <a:spcAft>
                          <a:spcPts val="0"/>
                        </a:spcAft>
                        <a:buFont typeface="+mj-lt"/>
                        <a:buAutoNum type="arabicPeriod"/>
                      </a:pPr>
                      <a:r>
                        <a:rPr lang="fr-FR" sz="900" b="0" dirty="0">
                          <a:solidFill>
                            <a:schemeClr val="tx1"/>
                          </a:solidFill>
                          <a:effectLst/>
                        </a:rPr>
                        <a:t>Physiologie cellulaire et physiopathologie </a:t>
                      </a:r>
                    </a:p>
                    <a:p>
                      <a:pPr marL="342900" lvl="0" indent="-342900">
                        <a:lnSpc>
                          <a:spcPct val="115000"/>
                        </a:lnSpc>
                        <a:spcAft>
                          <a:spcPts val="0"/>
                        </a:spcAft>
                        <a:buFont typeface="+mj-lt"/>
                        <a:buAutoNum type="arabicPeriod"/>
                      </a:pPr>
                      <a:r>
                        <a:rPr lang="fr-FR" sz="900" b="0" dirty="0">
                          <a:solidFill>
                            <a:schemeClr val="tx1"/>
                          </a:solidFill>
                          <a:effectLst/>
                        </a:rPr>
                        <a:t>Biologie et physiologie de la reproduction </a:t>
                      </a:r>
                    </a:p>
                    <a:p>
                      <a:pPr marL="342900" lvl="0" indent="-342900">
                        <a:lnSpc>
                          <a:spcPct val="115000"/>
                        </a:lnSpc>
                        <a:spcAft>
                          <a:spcPts val="0"/>
                        </a:spcAft>
                        <a:buFont typeface="+mj-lt"/>
                        <a:buAutoNum type="arabicPeriod"/>
                      </a:pPr>
                      <a:r>
                        <a:rPr lang="fr-FR" sz="900" b="0" dirty="0">
                          <a:solidFill>
                            <a:schemeClr val="tx1"/>
                          </a:solidFill>
                          <a:effectLst/>
                        </a:rPr>
                        <a:t>Biologie et Pathologie Cellulaire </a:t>
                      </a:r>
                    </a:p>
                    <a:p>
                      <a:pPr marL="342900" lvl="0" indent="-342900">
                        <a:lnSpc>
                          <a:spcPct val="115000"/>
                        </a:lnSpc>
                        <a:spcAft>
                          <a:spcPts val="0"/>
                        </a:spcAft>
                        <a:buFont typeface="+mj-lt"/>
                        <a:buAutoNum type="arabicPeriod"/>
                      </a:pPr>
                      <a:r>
                        <a:rPr lang="fr-FR" sz="900" b="0" dirty="0">
                          <a:solidFill>
                            <a:schemeClr val="tx1"/>
                          </a:solidFill>
                          <a:effectLst/>
                        </a:rPr>
                        <a:t>Infectiologie</a:t>
                      </a:r>
                    </a:p>
                    <a:p>
                      <a:pPr marL="342900" lvl="0" indent="-342900">
                        <a:lnSpc>
                          <a:spcPct val="115000"/>
                        </a:lnSpc>
                        <a:spcAft>
                          <a:spcPts val="0"/>
                        </a:spcAft>
                        <a:buFont typeface="+mj-lt"/>
                        <a:buAutoNum type="arabicPeriod"/>
                      </a:pPr>
                      <a:r>
                        <a:rPr lang="fr-FR" sz="900" b="0" dirty="0">
                          <a:solidFill>
                            <a:schemeClr val="tx1"/>
                          </a:solidFill>
                          <a:effectLst/>
                        </a:rPr>
                        <a:t>Neurobiologie </a:t>
                      </a:r>
                    </a:p>
                    <a:p>
                      <a:pPr marL="342900" lvl="0" indent="-342900">
                        <a:lnSpc>
                          <a:spcPct val="115000"/>
                        </a:lnSpc>
                        <a:spcAft>
                          <a:spcPts val="0"/>
                        </a:spcAft>
                        <a:buFont typeface="+mj-lt"/>
                        <a:buAutoNum type="arabicPeriod"/>
                      </a:pPr>
                      <a:r>
                        <a:rPr lang="fr-FR" sz="900" b="0" dirty="0">
                          <a:solidFill>
                            <a:schemeClr val="tx1"/>
                          </a:solidFill>
                          <a:effectLst/>
                        </a:rPr>
                        <a:t>Biodiversité et physiologie végétale </a:t>
                      </a:r>
                    </a:p>
                    <a:p>
                      <a:pPr marL="342900" lvl="0" indent="-342900">
                        <a:lnSpc>
                          <a:spcPct val="115000"/>
                        </a:lnSpc>
                        <a:spcAft>
                          <a:spcPts val="0"/>
                        </a:spcAft>
                        <a:buFont typeface="+mj-lt"/>
                        <a:buAutoNum type="arabicPeriod"/>
                      </a:pPr>
                      <a:r>
                        <a:rPr lang="fr-FR" sz="900" b="0" dirty="0">
                          <a:solidFill>
                            <a:schemeClr val="tx1"/>
                          </a:solidFill>
                          <a:effectLst/>
                        </a:rPr>
                        <a:t>Biologie Végétale et Environnement</a:t>
                      </a:r>
                    </a:p>
                    <a:p>
                      <a:pPr marL="342900" lvl="0" indent="-342900">
                        <a:lnSpc>
                          <a:spcPct val="115000"/>
                        </a:lnSpc>
                        <a:spcAft>
                          <a:spcPts val="0"/>
                        </a:spcAft>
                        <a:buFont typeface="+mj-lt"/>
                        <a:buAutoNum type="arabicPeriod"/>
                      </a:pPr>
                      <a:r>
                        <a:rPr lang="fr-FR" sz="900" b="0" dirty="0">
                          <a:solidFill>
                            <a:schemeClr val="tx1"/>
                          </a:solidFill>
                          <a:effectLst/>
                        </a:rPr>
                        <a:t>Ecophysiologie et développement des plantes </a:t>
                      </a:r>
                    </a:p>
                    <a:p>
                      <a:pPr marL="342900" lvl="0" indent="-342900">
                        <a:lnSpc>
                          <a:spcPct val="115000"/>
                        </a:lnSpc>
                        <a:spcAft>
                          <a:spcPts val="0"/>
                        </a:spcAft>
                        <a:buFont typeface="+mj-lt"/>
                        <a:buAutoNum type="arabicPeriod"/>
                      </a:pPr>
                      <a:r>
                        <a:rPr lang="fr-FR" sz="900" b="0" dirty="0">
                          <a:solidFill>
                            <a:schemeClr val="tx1"/>
                          </a:solidFill>
                          <a:effectLst/>
                        </a:rPr>
                        <a:t>Ecophysiologie Végétale </a:t>
                      </a:r>
                    </a:p>
                    <a:p>
                      <a:pPr marL="342900" lvl="0" indent="-342900">
                        <a:lnSpc>
                          <a:spcPct val="115000"/>
                        </a:lnSpc>
                        <a:spcAft>
                          <a:spcPts val="0"/>
                        </a:spcAft>
                        <a:buFont typeface="+mj-lt"/>
                        <a:buAutoNum type="arabicPeriod"/>
                      </a:pPr>
                      <a:r>
                        <a:rPr lang="fr-FR" sz="900" b="0" dirty="0">
                          <a:solidFill>
                            <a:schemeClr val="tx1"/>
                          </a:solidFill>
                          <a:effectLst/>
                        </a:rPr>
                        <a:t>Parasitologie</a:t>
                      </a:r>
                    </a:p>
                    <a:p>
                      <a:pPr marL="342900" lvl="0" indent="-342900">
                        <a:lnSpc>
                          <a:spcPct val="115000"/>
                        </a:lnSpc>
                        <a:spcAft>
                          <a:spcPts val="0"/>
                        </a:spcAft>
                        <a:buFont typeface="+mj-lt"/>
                        <a:buAutoNum type="arabicPeriod"/>
                      </a:pPr>
                      <a:r>
                        <a:rPr lang="fr-FR" sz="900" b="0" dirty="0">
                          <a:solidFill>
                            <a:schemeClr val="tx1"/>
                          </a:solidFill>
                          <a:effectLst/>
                        </a:rPr>
                        <a:t>Toxicologie fondamentale et appliquée</a:t>
                      </a:r>
                    </a:p>
                    <a:p>
                      <a:pPr marL="342900" lvl="0" indent="-342900">
                        <a:lnSpc>
                          <a:spcPct val="115000"/>
                        </a:lnSpc>
                        <a:spcAft>
                          <a:spcPts val="0"/>
                        </a:spcAft>
                        <a:buFont typeface="+mj-lt"/>
                        <a:buAutoNum type="arabicPeriod"/>
                      </a:pPr>
                      <a:r>
                        <a:rPr lang="fr-FR" sz="900" b="0" dirty="0">
                          <a:solidFill>
                            <a:schemeClr val="tx1"/>
                          </a:solidFill>
                          <a:effectLst/>
                        </a:rPr>
                        <a:t>Ecotoxicologie Animale </a:t>
                      </a:r>
                    </a:p>
                    <a:p>
                      <a:pPr marL="342900" lvl="0" indent="-342900">
                        <a:lnSpc>
                          <a:spcPct val="115000"/>
                        </a:lnSpc>
                        <a:spcAft>
                          <a:spcPts val="0"/>
                        </a:spcAft>
                        <a:buFont typeface="+mj-lt"/>
                        <a:buAutoNum type="arabicPeriod"/>
                      </a:pPr>
                      <a:r>
                        <a:rPr lang="fr-FR" sz="900" b="0" dirty="0" err="1">
                          <a:solidFill>
                            <a:schemeClr val="tx1"/>
                          </a:solidFill>
                          <a:effectLst/>
                        </a:rPr>
                        <a:t>Pharmaco-toxicologie</a:t>
                      </a:r>
                      <a:endParaRPr lang="fr-FR" sz="900" b="0" dirty="0">
                        <a:solidFill>
                          <a:schemeClr val="tx1"/>
                        </a:solidFill>
                        <a:effectLst/>
                      </a:endParaRPr>
                    </a:p>
                    <a:p>
                      <a:pPr marL="342900" lvl="0" indent="-342900">
                        <a:lnSpc>
                          <a:spcPct val="115000"/>
                        </a:lnSpc>
                        <a:spcAft>
                          <a:spcPts val="0"/>
                        </a:spcAft>
                        <a:buFont typeface="+mj-lt"/>
                        <a:buAutoNum type="arabicPeriod"/>
                      </a:pPr>
                      <a:r>
                        <a:rPr lang="fr-FR" sz="900" b="0" dirty="0">
                          <a:solidFill>
                            <a:schemeClr val="tx1"/>
                          </a:solidFill>
                          <a:effectLst/>
                        </a:rPr>
                        <a:t>Toxicologie industrielle et environnementale</a:t>
                      </a:r>
                    </a:p>
                    <a:p>
                      <a:pPr marL="342900" lvl="0" indent="-342900">
                        <a:lnSpc>
                          <a:spcPct val="115000"/>
                        </a:lnSpc>
                        <a:spcAft>
                          <a:spcPts val="0"/>
                        </a:spcAft>
                        <a:buFont typeface="+mj-lt"/>
                        <a:buAutoNum type="arabicPeriod"/>
                      </a:pPr>
                      <a:r>
                        <a:rPr lang="fr-FR" sz="900" b="0" dirty="0">
                          <a:solidFill>
                            <a:schemeClr val="tx1"/>
                          </a:solidFill>
                          <a:effectLst/>
                        </a:rPr>
                        <a:t>Toxicologie et sécurité alimentaire</a:t>
                      </a:r>
                    </a:p>
                    <a:p>
                      <a:pPr marL="342900" lvl="0" indent="-342900">
                        <a:lnSpc>
                          <a:spcPct val="115000"/>
                        </a:lnSpc>
                        <a:spcAft>
                          <a:spcPts val="0"/>
                        </a:spcAft>
                        <a:buFont typeface="+mj-lt"/>
                        <a:buAutoNum type="arabicPeriod"/>
                      </a:pPr>
                      <a:r>
                        <a:rPr lang="fr-FR" sz="900" b="0" dirty="0">
                          <a:solidFill>
                            <a:schemeClr val="tx1"/>
                          </a:solidFill>
                          <a:effectLst/>
                        </a:rPr>
                        <a:t>Biologie de la conservation</a:t>
                      </a:r>
                      <a:r>
                        <a:rPr lang="fr-FR" sz="1000" b="0" dirty="0">
                          <a:solidFill>
                            <a:schemeClr val="tx1"/>
                          </a:solidFill>
                          <a:effectLst/>
                        </a:rPr>
                        <a:t> </a:t>
                      </a:r>
                      <a:endParaRPr lang="fr-FR" sz="900" b="0" dirty="0">
                        <a:solidFill>
                          <a:schemeClr val="tx1"/>
                        </a:solidFill>
                        <a:effectLst/>
                      </a:endParaRPr>
                    </a:p>
                  </a:txBody>
                  <a:tcPr marL="34136" marR="3413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09863413"/>
                  </a:ext>
                </a:extLst>
              </a:tr>
            </a:tbl>
          </a:graphicData>
        </a:graphic>
      </p:graphicFrame>
    </p:spTree>
    <p:extLst>
      <p:ext uri="{BB962C8B-B14F-4D97-AF65-F5344CB8AC3E}">
        <p14:creationId xmlns:p14="http://schemas.microsoft.com/office/powerpoint/2010/main" val="300624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xmlns="" id="{869862C1-F133-4F73-9B19-B2DABD47E2F3}"/>
              </a:ext>
            </a:extLst>
          </p:cNvPr>
          <p:cNvGraphicFramePr>
            <a:graphicFrameLocks noGrp="1"/>
          </p:cNvGraphicFramePr>
          <p:nvPr>
            <p:extLst>
              <p:ext uri="{D42A27DB-BD31-4B8C-83A1-F6EECF244321}">
                <p14:modId xmlns:p14="http://schemas.microsoft.com/office/powerpoint/2010/main" val="1770228032"/>
              </p:ext>
            </p:extLst>
          </p:nvPr>
        </p:nvGraphicFramePr>
        <p:xfrm>
          <a:off x="8266315" y="3416146"/>
          <a:ext cx="3583841" cy="3390900"/>
        </p:xfrm>
        <a:graphic>
          <a:graphicData uri="http://schemas.openxmlformats.org/drawingml/2006/table">
            <a:tbl>
              <a:tblPr firstRow="1" bandRow="1">
                <a:tableStyleId>{5C22544A-7EE6-4342-B048-85BDC9FD1C3A}</a:tableStyleId>
              </a:tblPr>
              <a:tblGrid>
                <a:gridCol w="3583841">
                  <a:extLst>
                    <a:ext uri="{9D8B030D-6E8A-4147-A177-3AD203B41FA5}">
                      <a16:colId xmlns:a16="http://schemas.microsoft.com/office/drawing/2014/main" xmlns="" val="3099580081"/>
                    </a:ext>
                  </a:extLst>
                </a:gridCol>
              </a:tblGrid>
              <a:tr h="233614">
                <a:tc>
                  <a:txBody>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lang="fr-FR" sz="1050" b="1" dirty="0">
                          <a:solidFill>
                            <a:schemeClr val="bg1"/>
                          </a:solidFill>
                          <a:effectLst/>
                        </a:rPr>
                        <a:t>Sciences Agronomiques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3058226">
                <a:tc>
                  <a:txBody>
                    <a:bodyPr/>
                    <a:lstStyle/>
                    <a:p>
                      <a:pPr marL="342900" lvl="0" indent="-342900" algn="l">
                        <a:lnSpc>
                          <a:spcPct val="100000"/>
                        </a:lnSpc>
                        <a:buFont typeface="+mj-lt"/>
                        <a:buAutoNum type="arabicPeriod"/>
                      </a:pPr>
                      <a:r>
                        <a:rPr lang="fr-FR" sz="1000" b="1" u="sng" dirty="0">
                          <a:solidFill>
                            <a:schemeClr val="tx1"/>
                          </a:solidFill>
                          <a:effectLst/>
                        </a:rPr>
                        <a:t>Amélioration des plantes</a:t>
                      </a:r>
                    </a:p>
                    <a:p>
                      <a:pPr marL="342900" lvl="0" indent="-342900" algn="l">
                        <a:lnSpc>
                          <a:spcPct val="100000"/>
                        </a:lnSpc>
                        <a:buFont typeface="+mj-lt"/>
                        <a:buAutoNum type="arabicPeriod"/>
                      </a:pPr>
                      <a:r>
                        <a:rPr lang="fr-FR" sz="1000" b="1" u="sng" dirty="0">
                          <a:solidFill>
                            <a:schemeClr val="tx1"/>
                          </a:solidFill>
                          <a:effectLst/>
                        </a:rPr>
                        <a:t>Protection des végétaux </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1" u="sng" dirty="0">
                          <a:solidFill>
                            <a:schemeClr val="tx1"/>
                          </a:solidFill>
                          <a:effectLst/>
                        </a:rPr>
                        <a:t>Production animale </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1" u="sng" dirty="0">
                          <a:solidFill>
                            <a:schemeClr val="tx1"/>
                          </a:solidFill>
                          <a:effectLst/>
                        </a:rPr>
                        <a:t>Aménagement hydro agricole.</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effectLst/>
                        </a:rPr>
                        <a:t>Production végétale </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effectLst/>
                        </a:rPr>
                        <a:t>Production et Nutrition Animale</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effectLst/>
                        </a:rPr>
                        <a:t>Cultures pérennes </a:t>
                      </a:r>
                    </a:p>
                    <a:p>
                      <a:pPr marL="342900" lvl="0" indent="-342900" algn="l">
                        <a:lnSpc>
                          <a:spcPct val="100000"/>
                        </a:lnSpc>
                        <a:buFont typeface="+mj-lt"/>
                        <a:buAutoNum type="arabicPeriod"/>
                      </a:pPr>
                      <a:r>
                        <a:rPr lang="fr-FR" sz="1000" b="0" dirty="0">
                          <a:solidFill>
                            <a:schemeClr val="tx1"/>
                          </a:solidFill>
                          <a:effectLst/>
                        </a:rPr>
                        <a:t>Phytopharmacie et protection des végétaux</a:t>
                      </a:r>
                    </a:p>
                    <a:p>
                      <a:pPr marL="342900" lvl="0" indent="-342900" algn="l">
                        <a:lnSpc>
                          <a:spcPct val="100000"/>
                        </a:lnSpc>
                        <a:buFont typeface="+mj-lt"/>
                        <a:buAutoNum type="arabicPeriod"/>
                      </a:pPr>
                      <a:r>
                        <a:rPr lang="fr-FR" sz="1000" b="0" dirty="0">
                          <a:solidFill>
                            <a:schemeClr val="tx1"/>
                          </a:solidFill>
                          <a:effectLst/>
                        </a:rPr>
                        <a:t>Phytopharmacie appliquée</a:t>
                      </a:r>
                    </a:p>
                    <a:p>
                      <a:pPr marL="342900" lvl="0" indent="-342900" algn="l">
                        <a:lnSpc>
                          <a:spcPct val="100000"/>
                        </a:lnSpc>
                        <a:buFont typeface="+mj-lt"/>
                        <a:buAutoNum type="arabicPeriod"/>
                      </a:pPr>
                      <a:r>
                        <a:rPr lang="fr-FR" sz="1000" b="0" dirty="0">
                          <a:solidFill>
                            <a:schemeClr val="tx1"/>
                          </a:solidFill>
                          <a:effectLst/>
                        </a:rPr>
                        <a:t>Phytopathologie </a:t>
                      </a:r>
                    </a:p>
                    <a:p>
                      <a:pPr marL="342900" marR="0" lvl="0" indent="-342900" algn="l" defTabSz="914452"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effectLst/>
                        </a:rPr>
                        <a:t>Développement agricole et agroalimentaire </a:t>
                      </a:r>
                    </a:p>
                    <a:p>
                      <a:pPr marL="342900" lvl="0" indent="-342900" algn="l">
                        <a:lnSpc>
                          <a:spcPct val="100000"/>
                        </a:lnSpc>
                        <a:buFont typeface="+mj-lt"/>
                        <a:buAutoNum type="arabicPeriod"/>
                      </a:pPr>
                      <a:r>
                        <a:rPr lang="fr-FR" sz="1000" b="0" dirty="0">
                          <a:solidFill>
                            <a:schemeClr val="tx1"/>
                          </a:solidFill>
                          <a:effectLst/>
                        </a:rPr>
                        <a:t>Sciences forestières</a:t>
                      </a:r>
                    </a:p>
                    <a:p>
                      <a:pPr marL="342900" lvl="0" indent="-342900" algn="l">
                        <a:lnSpc>
                          <a:spcPct val="100000"/>
                        </a:lnSpc>
                        <a:buFont typeface="+mj-lt"/>
                        <a:buAutoNum type="arabicPeriod"/>
                      </a:pPr>
                      <a:r>
                        <a:rPr lang="fr-FR" sz="1000" b="0" dirty="0">
                          <a:solidFill>
                            <a:schemeClr val="tx1"/>
                          </a:solidFill>
                          <a:effectLst/>
                        </a:rPr>
                        <a:t>Ecologie forestière </a:t>
                      </a:r>
                    </a:p>
                    <a:p>
                      <a:pPr marL="342900" lvl="0" indent="-342900" algn="l">
                        <a:lnSpc>
                          <a:spcPct val="100000"/>
                        </a:lnSpc>
                        <a:buFont typeface="+mj-lt"/>
                        <a:buAutoNum type="arabicPeriod"/>
                      </a:pPr>
                      <a:r>
                        <a:rPr lang="fr-FR" sz="1000" b="0" dirty="0">
                          <a:solidFill>
                            <a:schemeClr val="tx1"/>
                          </a:solidFill>
                          <a:effectLst/>
                        </a:rPr>
                        <a:t>Protection des forêts </a:t>
                      </a:r>
                    </a:p>
                    <a:p>
                      <a:pPr marL="342900" lvl="0" indent="-342900" algn="l">
                        <a:lnSpc>
                          <a:spcPct val="100000"/>
                        </a:lnSpc>
                        <a:buFont typeface="+mj-lt"/>
                        <a:buAutoNum type="arabicPeriod"/>
                      </a:pPr>
                      <a:r>
                        <a:rPr lang="fr-FR" sz="1000" b="0" dirty="0">
                          <a:solidFill>
                            <a:schemeClr val="tx1"/>
                          </a:solidFill>
                          <a:effectLst/>
                        </a:rPr>
                        <a:t>Systèmes de production </a:t>
                      </a:r>
                      <a:r>
                        <a:rPr lang="fr-FR" sz="1000" b="0" dirty="0" err="1">
                          <a:solidFill>
                            <a:schemeClr val="tx1"/>
                          </a:solidFill>
                          <a:effectLst/>
                        </a:rPr>
                        <a:t>agro-écologique</a:t>
                      </a:r>
                      <a:r>
                        <a:rPr lang="fr-FR" sz="1000" b="0" dirty="0">
                          <a:solidFill>
                            <a:schemeClr val="tx1"/>
                          </a:solidFill>
                          <a:effectLst/>
                        </a:rPr>
                        <a:t> </a:t>
                      </a:r>
                    </a:p>
                    <a:p>
                      <a:pPr marL="342900" lvl="0" indent="-342900" algn="l">
                        <a:lnSpc>
                          <a:spcPct val="100000"/>
                        </a:lnSpc>
                        <a:buFont typeface="+mj-lt"/>
                        <a:buAutoNum type="arabicPeriod"/>
                      </a:pPr>
                      <a:r>
                        <a:rPr lang="fr-FR" sz="1000" b="0" dirty="0" err="1">
                          <a:solidFill>
                            <a:schemeClr val="tx1"/>
                          </a:solidFill>
                          <a:effectLst/>
                        </a:rPr>
                        <a:t>Phoeniciculture</a:t>
                      </a:r>
                      <a:r>
                        <a:rPr lang="fr-FR" sz="1000" b="0" dirty="0">
                          <a:solidFill>
                            <a:schemeClr val="tx1"/>
                          </a:solidFill>
                          <a:effectLst/>
                        </a:rPr>
                        <a:t> et technique de valorisation des dattes</a:t>
                      </a:r>
                    </a:p>
                    <a:p>
                      <a:pPr marL="342900" lvl="0" indent="-342900" algn="l">
                        <a:lnSpc>
                          <a:spcPct val="100000"/>
                        </a:lnSpc>
                        <a:buFont typeface="+mj-lt"/>
                        <a:buAutoNum type="arabicPeriod"/>
                      </a:pPr>
                      <a:r>
                        <a:rPr lang="fr-FR" sz="1000" b="0" dirty="0">
                          <a:solidFill>
                            <a:schemeClr val="tx1"/>
                          </a:solidFill>
                          <a:effectLst/>
                        </a:rPr>
                        <a:t>Science du sol</a:t>
                      </a:r>
                    </a:p>
                    <a:p>
                      <a:pPr marL="342900" lvl="0" indent="-342900" algn="l">
                        <a:lnSpc>
                          <a:spcPct val="100000"/>
                        </a:lnSpc>
                        <a:buFont typeface="+mj-lt"/>
                        <a:buAutoNum type="arabicPeriod"/>
                      </a:pPr>
                      <a:r>
                        <a:rPr lang="fr-FR" sz="1000" b="0" dirty="0" err="1">
                          <a:solidFill>
                            <a:schemeClr val="tx1"/>
                          </a:solidFill>
                          <a:effectLst/>
                        </a:rPr>
                        <a:t>Hydropédologie</a:t>
                      </a:r>
                      <a:r>
                        <a:rPr lang="fr-FR" sz="1000" b="0" dirty="0">
                          <a:solidFill>
                            <a:schemeClr val="tx1"/>
                          </a:solidFill>
                          <a:effectLst/>
                        </a:rPr>
                        <a:t> </a:t>
                      </a:r>
                    </a:p>
                    <a:p>
                      <a:pPr marL="342900" lvl="0" indent="-342900" algn="l">
                        <a:lnSpc>
                          <a:spcPct val="100000"/>
                        </a:lnSpc>
                        <a:buFont typeface="+mj-lt"/>
                        <a:buAutoNum type="arabicPeriod"/>
                      </a:pPr>
                      <a:r>
                        <a:rPr lang="fr-FR" sz="1000" b="0" dirty="0">
                          <a:solidFill>
                            <a:schemeClr val="tx1"/>
                          </a:solidFill>
                          <a:effectLst/>
                        </a:rPr>
                        <a:t>Eau et environnement </a:t>
                      </a:r>
                    </a:p>
                    <a:p>
                      <a:pPr marL="342900" lvl="0" indent="-342900" algn="l">
                        <a:lnSpc>
                          <a:spcPct val="100000"/>
                        </a:lnSpc>
                        <a:buFont typeface="+mj-lt"/>
                        <a:buAutoNum type="arabicPeriod"/>
                      </a:pPr>
                      <a:r>
                        <a:rPr lang="fr-FR" sz="1000" b="0" dirty="0">
                          <a:solidFill>
                            <a:schemeClr val="tx1"/>
                          </a:solidFill>
                          <a:effectLst/>
                        </a:rPr>
                        <a:t>Eau et Agroéquipement</a:t>
                      </a: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graphicFrame>
        <p:nvGraphicFramePr>
          <p:cNvPr id="9" name="Tableau 4">
            <a:extLst>
              <a:ext uri="{FF2B5EF4-FFF2-40B4-BE49-F238E27FC236}">
                <a16:creationId xmlns:a16="http://schemas.microsoft.com/office/drawing/2014/main" xmlns="" id="{C4BE2FA9-4D39-4964-8E67-DCCBD5AFE9D0}"/>
              </a:ext>
            </a:extLst>
          </p:cNvPr>
          <p:cNvGraphicFramePr>
            <a:graphicFrameLocks noGrp="1"/>
          </p:cNvGraphicFramePr>
          <p:nvPr>
            <p:extLst>
              <p:ext uri="{D42A27DB-BD31-4B8C-83A1-F6EECF244321}">
                <p14:modId xmlns:p14="http://schemas.microsoft.com/office/powerpoint/2010/main" val="3063961406"/>
              </p:ext>
            </p:extLst>
          </p:nvPr>
        </p:nvGraphicFramePr>
        <p:xfrm>
          <a:off x="8267690" y="41469"/>
          <a:ext cx="3583841" cy="3261360"/>
        </p:xfrm>
        <a:graphic>
          <a:graphicData uri="http://schemas.openxmlformats.org/drawingml/2006/table">
            <a:tbl>
              <a:tblPr firstRow="1" bandRow="1">
                <a:tableStyleId>{5C22544A-7EE6-4342-B048-85BDC9FD1C3A}</a:tableStyleId>
              </a:tblPr>
              <a:tblGrid>
                <a:gridCol w="3583841">
                  <a:extLst>
                    <a:ext uri="{9D8B030D-6E8A-4147-A177-3AD203B41FA5}">
                      <a16:colId xmlns:a16="http://schemas.microsoft.com/office/drawing/2014/main" xmlns="" val="3099580081"/>
                    </a:ext>
                  </a:extLst>
                </a:gridCol>
              </a:tblGrid>
              <a:tr h="216056">
                <a:tc>
                  <a:txBody>
                    <a:bodyPr/>
                    <a:lstStyle/>
                    <a:p>
                      <a:pPr algn="ctr" defTabSz="829591" rtl="1" eaLnBrk="0" fontAlgn="base" hangingPunct="0">
                        <a:spcBef>
                          <a:spcPct val="0"/>
                        </a:spcBef>
                        <a:spcAft>
                          <a:spcPct val="0"/>
                        </a:spcAft>
                      </a:pPr>
                      <a:r>
                        <a:rPr lang="ar-DZ" altLang="fr-FR" sz="1200" b="1" dirty="0">
                          <a:solidFill>
                            <a:schemeClr val="bg1"/>
                          </a:solidFill>
                          <a:latin typeface="Arabic Typesetting" panose="03020402040406030203" pitchFamily="66" charset="-78"/>
                          <a:ea typeface="Times New Roman" panose="02020603050405020304" pitchFamily="18" charset="0"/>
                          <a:cs typeface="+mj-cs"/>
                        </a:rPr>
                        <a:t>العلوم الفلاحية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2884652">
                <a:tc>
                  <a:txBody>
                    <a:bodyPr/>
                    <a:lstStyle/>
                    <a:p>
                      <a:pPr marL="228600" lvl="0" indent="-228600" algn="r" rtl="1">
                        <a:buFont typeface="+mj-lt"/>
                        <a:buAutoNum type="arabicPeriod"/>
                      </a:pPr>
                      <a:r>
                        <a:rPr lang="ar-SA" sz="950" b="1" u="sng" kern="1200" dirty="0">
                          <a:solidFill>
                            <a:schemeClr val="dk1"/>
                          </a:solidFill>
                          <a:effectLst/>
                          <a:latin typeface="+mn-lt"/>
                          <a:ea typeface="+mn-ea"/>
                          <a:cs typeface="+mn-cs"/>
                        </a:rPr>
                        <a:t>تحسين النباتات</a:t>
                      </a:r>
                      <a:endParaRPr lang="fr-FR" sz="950" b="1" u="sng" kern="1200" dirty="0">
                        <a:solidFill>
                          <a:schemeClr val="dk1"/>
                        </a:solidFill>
                        <a:effectLst/>
                        <a:latin typeface="+mn-lt"/>
                        <a:ea typeface="+mn-ea"/>
                        <a:cs typeface="+mn-cs"/>
                      </a:endParaRPr>
                    </a:p>
                    <a:p>
                      <a:pPr marL="228600" lvl="0" indent="-228600" algn="r" rtl="1">
                        <a:buFont typeface="+mj-lt"/>
                        <a:buAutoNum type="arabicPeriod"/>
                      </a:pPr>
                      <a:r>
                        <a:rPr lang="ar-SA" sz="950" b="1" u="sng" kern="1200" dirty="0">
                          <a:solidFill>
                            <a:schemeClr val="dk1"/>
                          </a:solidFill>
                          <a:effectLst/>
                          <a:latin typeface="+mn-lt"/>
                          <a:ea typeface="+mn-ea"/>
                          <a:cs typeface="+mn-cs"/>
                        </a:rPr>
                        <a:t>حماية النباتات</a:t>
                      </a:r>
                      <a:endParaRPr lang="fr-FR" sz="950" b="1" u="sng" kern="1200" dirty="0">
                        <a:solidFill>
                          <a:schemeClr val="dk1"/>
                        </a:solidFill>
                        <a:effectLst/>
                        <a:latin typeface="+mn-lt"/>
                        <a:ea typeface="+mn-ea"/>
                        <a:cs typeface="+mn-cs"/>
                      </a:endParaRPr>
                    </a:p>
                    <a:p>
                      <a:pPr marL="228600" lvl="0" indent="-228600" algn="r" rtl="1">
                        <a:buFont typeface="+mj-lt"/>
                        <a:buAutoNum type="arabicPeriod"/>
                      </a:pPr>
                      <a:r>
                        <a:rPr lang="ar-SA" sz="950" b="1" u="sng" kern="1200" dirty="0">
                          <a:solidFill>
                            <a:schemeClr val="dk1"/>
                          </a:solidFill>
                          <a:effectLst/>
                          <a:latin typeface="+mn-lt"/>
                          <a:ea typeface="+mn-ea"/>
                          <a:cs typeface="+mn-cs"/>
                        </a:rPr>
                        <a:t>إنتاج حيواني</a:t>
                      </a:r>
                      <a:endParaRPr lang="fr-FR" sz="950" b="1" u="sng" kern="1200" dirty="0">
                        <a:solidFill>
                          <a:schemeClr val="dk1"/>
                        </a:solidFill>
                        <a:effectLst/>
                        <a:latin typeface="+mn-lt"/>
                        <a:ea typeface="+mn-ea"/>
                        <a:cs typeface="+mn-cs"/>
                      </a:endParaRPr>
                    </a:p>
                    <a:p>
                      <a:pPr marL="228600" marR="0" lvl="0" indent="-228600" algn="r" defTabSz="914452" rtl="1" eaLnBrk="1" fontAlgn="auto" latinLnBrk="0" hangingPunct="1">
                        <a:lnSpc>
                          <a:spcPct val="100000"/>
                        </a:lnSpc>
                        <a:spcBef>
                          <a:spcPts val="0"/>
                        </a:spcBef>
                        <a:spcAft>
                          <a:spcPts val="0"/>
                        </a:spcAft>
                        <a:buClrTx/>
                        <a:buSzTx/>
                        <a:buFont typeface="+mj-lt"/>
                        <a:buAutoNum type="arabicPeriod"/>
                        <a:tabLst/>
                        <a:defRPr/>
                      </a:pPr>
                      <a:r>
                        <a:rPr lang="ar-SA" sz="950" b="1" u="sng" kern="1200" dirty="0">
                          <a:solidFill>
                            <a:schemeClr val="dk1"/>
                          </a:solidFill>
                          <a:effectLst/>
                          <a:latin typeface="+mn-lt"/>
                          <a:ea typeface="+mn-ea"/>
                          <a:cs typeface="+mn-cs"/>
                        </a:rPr>
                        <a:t>التهيئة المائية الفلاحية</a:t>
                      </a:r>
                    </a:p>
                    <a:p>
                      <a:pPr marL="228600" marR="0" lvl="0" indent="-228600" algn="r" defTabSz="914452" rtl="1" eaLnBrk="1" fontAlgn="auto" latinLnBrk="0" hangingPunct="1">
                        <a:lnSpc>
                          <a:spcPct val="100000"/>
                        </a:lnSpc>
                        <a:spcBef>
                          <a:spcPts val="0"/>
                        </a:spcBef>
                        <a:spcAft>
                          <a:spcPts val="0"/>
                        </a:spcAft>
                        <a:buClrTx/>
                        <a:buSzTx/>
                        <a:buFont typeface="+mj-lt"/>
                        <a:buAutoNum type="arabicPeriod"/>
                        <a:tabLst/>
                        <a:defRPr/>
                      </a:pPr>
                      <a:r>
                        <a:rPr lang="ar-SA" sz="950" kern="1200" dirty="0">
                          <a:solidFill>
                            <a:schemeClr val="dk1"/>
                          </a:solidFill>
                          <a:effectLst/>
                          <a:latin typeface="+mn-lt"/>
                          <a:ea typeface="+mn-ea"/>
                          <a:cs typeface="+mn-cs"/>
                        </a:rPr>
                        <a:t>انتاج نباتي</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إنتاج وتغذية حيوانية </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الزراعات المعمرة</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الصيدلة النباتية ووقاية النباتات</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الصيدلة النباتية التطبيقية</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علم أمراض النبات</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التنمية الزراعية و الزراعة</a:t>
                      </a:r>
                      <a:r>
                        <a:rPr lang="fr-FR" sz="950" kern="1200" dirty="0">
                          <a:solidFill>
                            <a:schemeClr val="dk1"/>
                          </a:solidFill>
                          <a:effectLst/>
                          <a:latin typeface="+mn-lt"/>
                          <a:ea typeface="+mn-ea"/>
                          <a:cs typeface="+mn-cs"/>
                        </a:rPr>
                        <a:t> </a:t>
                      </a:r>
                      <a:r>
                        <a:rPr lang="ar-SA" sz="950" kern="1200" dirty="0">
                          <a:solidFill>
                            <a:schemeClr val="dk1"/>
                          </a:solidFill>
                          <a:effectLst/>
                          <a:latin typeface="+mn-lt"/>
                          <a:ea typeface="+mn-ea"/>
                          <a:cs typeface="+mn-cs"/>
                        </a:rPr>
                        <a:t>الغذائية</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DZ" sz="950" kern="1200" dirty="0">
                          <a:solidFill>
                            <a:schemeClr val="dk1"/>
                          </a:solidFill>
                          <a:effectLst/>
                          <a:latin typeface="+mn-lt"/>
                          <a:ea typeface="+mn-ea"/>
                          <a:cs typeface="+mn-cs"/>
                        </a:rPr>
                        <a:t>ا</a:t>
                      </a:r>
                      <a:r>
                        <a:rPr lang="ar-SA" sz="950" kern="1200" dirty="0">
                          <a:solidFill>
                            <a:schemeClr val="dk1"/>
                          </a:solidFill>
                          <a:effectLst/>
                          <a:latin typeface="+mn-lt"/>
                          <a:ea typeface="+mn-ea"/>
                          <a:cs typeface="+mn-cs"/>
                        </a:rPr>
                        <a:t>لعلوم الغابية</a:t>
                      </a:r>
                      <a:r>
                        <a:rPr lang="fr-FR" sz="950" kern="1200" dirty="0">
                          <a:solidFill>
                            <a:schemeClr val="dk1"/>
                          </a:solidFill>
                          <a:effectLst/>
                          <a:latin typeface="+mn-lt"/>
                          <a:ea typeface="+mn-ea"/>
                          <a:cs typeface="+mn-cs"/>
                        </a:rPr>
                        <a:t> </a:t>
                      </a:r>
                    </a:p>
                    <a:p>
                      <a:pPr marL="228600" lvl="0" indent="-228600" algn="r" rtl="1">
                        <a:buFont typeface="+mj-lt"/>
                        <a:buAutoNum type="arabicPeriod"/>
                      </a:pPr>
                      <a:r>
                        <a:rPr lang="ar-SA" sz="950" kern="1200" dirty="0">
                          <a:solidFill>
                            <a:schemeClr val="dk1"/>
                          </a:solidFill>
                          <a:effectLst/>
                          <a:latin typeface="+mn-lt"/>
                          <a:ea typeface="+mn-ea"/>
                          <a:cs typeface="+mn-cs"/>
                        </a:rPr>
                        <a:t>علم البيئة الغابية</a:t>
                      </a:r>
                      <a:r>
                        <a:rPr lang="ar-DZ" sz="950" kern="1200" dirty="0">
                          <a:solidFill>
                            <a:schemeClr val="dk1"/>
                          </a:solidFill>
                          <a:effectLst/>
                          <a:latin typeface="+mn-lt"/>
                          <a:ea typeface="+mn-ea"/>
                          <a:cs typeface="+mn-cs"/>
                        </a:rPr>
                        <a:t> </a:t>
                      </a:r>
                    </a:p>
                    <a:p>
                      <a:pPr marL="228600" lvl="0" indent="-228600" algn="r" rtl="1">
                        <a:buFont typeface="+mj-lt"/>
                        <a:buAutoNum type="arabicPeriod"/>
                      </a:pPr>
                      <a:r>
                        <a:rPr lang="ar-SA" sz="950" kern="1200" dirty="0">
                          <a:solidFill>
                            <a:schemeClr val="dk1"/>
                          </a:solidFill>
                          <a:effectLst/>
                          <a:latin typeface="+mn-lt"/>
                          <a:ea typeface="+mn-ea"/>
                          <a:cs typeface="+mn-cs"/>
                        </a:rPr>
                        <a:t>حماية الغابات</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أنظمة الإنتاج البيئي الفلاحي</a:t>
                      </a:r>
                      <a:r>
                        <a:rPr lang="ar-DZ" sz="950" kern="1200" dirty="0">
                          <a:solidFill>
                            <a:schemeClr val="dk1"/>
                          </a:solidFill>
                          <a:effectLst/>
                          <a:latin typeface="+mn-lt"/>
                          <a:ea typeface="+mn-ea"/>
                          <a:cs typeface="+mn-cs"/>
                        </a:rPr>
                        <a:t> </a:t>
                      </a:r>
                    </a:p>
                    <a:p>
                      <a:pPr marL="228600" lvl="0" indent="-228600" algn="r" rtl="1">
                        <a:buFont typeface="+mj-lt"/>
                        <a:buAutoNum type="arabicPeriod"/>
                      </a:pPr>
                      <a:r>
                        <a:rPr lang="ar-SA" sz="950" kern="1200" dirty="0">
                          <a:solidFill>
                            <a:schemeClr val="dk1"/>
                          </a:solidFill>
                          <a:effectLst/>
                          <a:latin typeface="+mn-lt"/>
                          <a:ea typeface="+mn-ea"/>
                          <a:cs typeface="+mn-cs"/>
                        </a:rPr>
                        <a:t>زراعة النخيل و تقنيات تثمين التمور</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علم التربة</a:t>
                      </a:r>
                      <a:endParaRPr lang="fr-FR" sz="950" kern="1200" dirty="0">
                        <a:solidFill>
                          <a:schemeClr val="dk1"/>
                        </a:solidFill>
                        <a:effectLst/>
                        <a:latin typeface="+mn-lt"/>
                        <a:ea typeface="+mn-ea"/>
                        <a:cs typeface="+mn-cs"/>
                      </a:endParaRPr>
                    </a:p>
                    <a:p>
                      <a:pPr marL="228600" lvl="0" indent="-228600" algn="r" rtl="1">
                        <a:buFont typeface="+mj-lt"/>
                        <a:buAutoNum type="arabicPeriod"/>
                      </a:pPr>
                      <a:r>
                        <a:rPr lang="ar-SA" sz="950" kern="1200" dirty="0">
                          <a:solidFill>
                            <a:schemeClr val="dk1"/>
                          </a:solidFill>
                          <a:effectLst/>
                          <a:latin typeface="+mn-lt"/>
                          <a:ea typeface="+mn-ea"/>
                          <a:cs typeface="+mn-cs"/>
                        </a:rPr>
                        <a:t>علم التربة المائي</a:t>
                      </a:r>
                      <a:r>
                        <a:rPr lang="ar-DZ" sz="950" kern="1200" dirty="0">
                          <a:solidFill>
                            <a:schemeClr val="dk1"/>
                          </a:solidFill>
                          <a:effectLst/>
                          <a:latin typeface="+mn-lt"/>
                          <a:ea typeface="+mn-ea"/>
                          <a:cs typeface="+mn-cs"/>
                        </a:rPr>
                        <a:t> </a:t>
                      </a:r>
                    </a:p>
                    <a:p>
                      <a:pPr marL="228600" lvl="0" indent="-228600" algn="r" rtl="1">
                        <a:buFont typeface="+mj-lt"/>
                        <a:buAutoNum type="arabicPeriod"/>
                      </a:pPr>
                      <a:r>
                        <a:rPr lang="ar-SA" sz="950" kern="1200" dirty="0">
                          <a:solidFill>
                            <a:schemeClr val="dk1"/>
                          </a:solidFill>
                          <a:effectLst/>
                          <a:latin typeface="+mn-lt"/>
                          <a:ea typeface="+mn-ea"/>
                          <a:cs typeface="+mn-cs"/>
                        </a:rPr>
                        <a:t>المياه والمحيط</a:t>
                      </a:r>
                      <a:endParaRPr lang="ar-DZ" sz="950" kern="1200" dirty="0">
                        <a:solidFill>
                          <a:schemeClr val="dk1"/>
                        </a:solidFill>
                        <a:effectLst/>
                        <a:latin typeface="+mn-lt"/>
                        <a:ea typeface="+mn-ea"/>
                        <a:cs typeface="+mn-cs"/>
                      </a:endParaRPr>
                    </a:p>
                    <a:p>
                      <a:pPr marL="228600" lvl="0" indent="-228600" algn="r" rtl="1">
                        <a:buFont typeface="+mj-lt"/>
                        <a:buAutoNum type="arabicPeriod"/>
                      </a:pPr>
                      <a:r>
                        <a:rPr lang="ar-DZ" sz="950" kern="1200" dirty="0">
                          <a:solidFill>
                            <a:schemeClr val="dk1"/>
                          </a:solidFill>
                          <a:effectLst/>
                          <a:latin typeface="+mn-lt"/>
                          <a:ea typeface="+mn-ea"/>
                          <a:cs typeface="+mn-cs"/>
                        </a:rPr>
                        <a:t>المياه والمعدات الفلاحية</a:t>
                      </a:r>
                      <a:endParaRPr lang="fr-FR" sz="95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graphicFrame>
        <p:nvGraphicFramePr>
          <p:cNvPr id="10" name="Tableau 4">
            <a:extLst>
              <a:ext uri="{FF2B5EF4-FFF2-40B4-BE49-F238E27FC236}">
                <a16:creationId xmlns:a16="http://schemas.microsoft.com/office/drawing/2014/main" xmlns="" id="{B2686FAA-BBC0-4372-9DAF-DB813A3E1D6B}"/>
              </a:ext>
            </a:extLst>
          </p:cNvPr>
          <p:cNvGraphicFramePr>
            <a:graphicFrameLocks noGrp="1"/>
          </p:cNvGraphicFramePr>
          <p:nvPr>
            <p:extLst>
              <p:ext uri="{D42A27DB-BD31-4B8C-83A1-F6EECF244321}">
                <p14:modId xmlns:p14="http://schemas.microsoft.com/office/powerpoint/2010/main" val="1815422266"/>
              </p:ext>
            </p:extLst>
          </p:nvPr>
        </p:nvGraphicFramePr>
        <p:xfrm>
          <a:off x="4215576" y="3405600"/>
          <a:ext cx="3777222" cy="3409835"/>
        </p:xfrm>
        <a:graphic>
          <a:graphicData uri="http://schemas.openxmlformats.org/drawingml/2006/table">
            <a:tbl>
              <a:tblPr firstRow="1" bandRow="1">
                <a:tableStyleId>{5C22544A-7EE6-4342-B048-85BDC9FD1C3A}</a:tableStyleId>
              </a:tblPr>
              <a:tblGrid>
                <a:gridCol w="3777222">
                  <a:extLst>
                    <a:ext uri="{9D8B030D-6E8A-4147-A177-3AD203B41FA5}">
                      <a16:colId xmlns:a16="http://schemas.microsoft.com/office/drawing/2014/main" xmlns="" val="3099580081"/>
                    </a:ext>
                  </a:extLst>
                </a:gridCol>
              </a:tblGrid>
              <a:tr h="270295">
                <a:tc>
                  <a:txBody>
                    <a:bodyPr/>
                    <a:lstStyle/>
                    <a:p>
                      <a:pPr algn="ctr">
                        <a:lnSpc>
                          <a:spcPct val="115000"/>
                        </a:lnSpc>
                        <a:spcAft>
                          <a:spcPts val="1000"/>
                        </a:spcAft>
                      </a:pPr>
                      <a:r>
                        <a:rPr lang="fr-FR" sz="1100" b="1" i="0" dirty="0">
                          <a:solidFill>
                            <a:schemeClr val="bg1"/>
                          </a:solidFill>
                          <a:effectLst/>
                        </a:rPr>
                        <a:t>Ecologie et Environne</a:t>
                      </a:r>
                      <a:r>
                        <a:rPr lang="fr-FR" sz="1050" b="1" i="0" dirty="0">
                          <a:solidFill>
                            <a:schemeClr val="bg1"/>
                          </a:solidFill>
                          <a:effectLst/>
                        </a:rPr>
                        <a:t>nt</a:t>
                      </a:r>
                      <a:endParaRPr lang="fr-FR" sz="1050" b="1" i="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3125609">
                <a:tc>
                  <a:txBody>
                    <a:bodyPr/>
                    <a:lstStyle/>
                    <a:p>
                      <a:pPr marL="342900" lvl="0" indent="-342900" algn="just" rtl="0">
                        <a:lnSpc>
                          <a:spcPct val="115000"/>
                        </a:lnSpc>
                        <a:buFont typeface="+mj-lt"/>
                        <a:buAutoNum type="arabicPeriod"/>
                      </a:pPr>
                      <a:r>
                        <a:rPr lang="fr-FR" sz="1050" b="1" i="0" u="sng" dirty="0">
                          <a:solidFill>
                            <a:schemeClr val="tx1"/>
                          </a:solidFill>
                          <a:effectLst/>
                        </a:rPr>
                        <a:t>Biodiversité et Environnement</a:t>
                      </a:r>
                      <a:r>
                        <a:rPr lang="fr-FR" sz="1050" b="1" i="0" u="sng" dirty="0">
                          <a:solidFill>
                            <a:schemeClr val="tx1"/>
                          </a:solidFill>
                          <a:effectLst/>
                          <a:highlight>
                            <a:srgbClr val="FFFF00"/>
                          </a:highlight>
                        </a:rPr>
                        <a:t> </a:t>
                      </a:r>
                      <a:endParaRPr lang="fr-FR" sz="1050" b="1" i="0" u="sng" dirty="0">
                        <a:solidFill>
                          <a:schemeClr val="tx1"/>
                        </a:solidFill>
                        <a:effectLst/>
                      </a:endParaRPr>
                    </a:p>
                    <a:p>
                      <a:pPr marL="342900" lvl="0" indent="-342900" algn="just">
                        <a:lnSpc>
                          <a:spcPct val="115000"/>
                        </a:lnSpc>
                        <a:buFont typeface="+mj-lt"/>
                        <a:buAutoNum type="arabicPeriod"/>
                      </a:pPr>
                      <a:r>
                        <a:rPr lang="fr-FR" sz="1050" b="0" i="0" dirty="0">
                          <a:solidFill>
                            <a:schemeClr val="tx1"/>
                          </a:solidFill>
                          <a:effectLst/>
                        </a:rPr>
                        <a:t>Ecologie </a:t>
                      </a:r>
                    </a:p>
                    <a:p>
                      <a:pPr marL="342900" lvl="0" indent="-342900" algn="just">
                        <a:lnSpc>
                          <a:spcPct val="115000"/>
                        </a:lnSpc>
                        <a:buFont typeface="+mj-lt"/>
                        <a:buAutoNum type="arabicPeriod"/>
                      </a:pPr>
                      <a:r>
                        <a:rPr lang="fr-FR" sz="1050" b="0" i="0" dirty="0">
                          <a:solidFill>
                            <a:schemeClr val="tx1"/>
                          </a:solidFill>
                          <a:effectLst/>
                        </a:rPr>
                        <a:t>Ecologie fondamentale et appliquée</a:t>
                      </a:r>
                    </a:p>
                    <a:p>
                      <a:pPr marL="342900" lvl="0" indent="-342900" algn="just">
                        <a:lnSpc>
                          <a:spcPct val="115000"/>
                        </a:lnSpc>
                        <a:buFont typeface="+mj-lt"/>
                        <a:buAutoNum type="arabicPeriod"/>
                      </a:pPr>
                      <a:r>
                        <a:rPr lang="fr-FR" sz="1050" b="0" i="0" dirty="0">
                          <a:solidFill>
                            <a:schemeClr val="tx1"/>
                          </a:solidFill>
                          <a:effectLst/>
                        </a:rPr>
                        <a:t>Ecologie Végétale et Environnement </a:t>
                      </a:r>
                    </a:p>
                    <a:p>
                      <a:pPr marL="342900" lvl="0" indent="-342900" algn="just">
                        <a:lnSpc>
                          <a:spcPct val="115000"/>
                        </a:lnSpc>
                        <a:buFont typeface="+mj-lt"/>
                        <a:buAutoNum type="arabicPeriod"/>
                      </a:pPr>
                      <a:r>
                        <a:rPr lang="fr-FR" sz="1050" b="0" i="0" dirty="0">
                          <a:solidFill>
                            <a:schemeClr val="tx1"/>
                          </a:solidFill>
                          <a:effectLst/>
                        </a:rPr>
                        <a:t>Ecologie Animale </a:t>
                      </a:r>
                    </a:p>
                    <a:p>
                      <a:pPr marL="342900" lvl="0" indent="-342900" algn="just">
                        <a:lnSpc>
                          <a:spcPct val="115000"/>
                        </a:lnSpc>
                        <a:buFont typeface="+mj-lt"/>
                        <a:buAutoNum type="arabicPeriod"/>
                      </a:pPr>
                      <a:r>
                        <a:rPr lang="fr-FR" sz="1050" b="0" i="0" dirty="0">
                          <a:solidFill>
                            <a:schemeClr val="tx1"/>
                          </a:solidFill>
                          <a:effectLst/>
                        </a:rPr>
                        <a:t>Eco Ethologie</a:t>
                      </a:r>
                    </a:p>
                    <a:p>
                      <a:pPr marL="342900" lvl="0" indent="-342900" algn="just">
                        <a:lnSpc>
                          <a:spcPct val="115000"/>
                        </a:lnSpc>
                        <a:buFont typeface="+mj-lt"/>
                        <a:buAutoNum type="arabicPeriod"/>
                      </a:pPr>
                      <a:r>
                        <a:rPr lang="fr-FR" sz="1050" b="0" i="0" dirty="0">
                          <a:solidFill>
                            <a:schemeClr val="tx1"/>
                          </a:solidFill>
                          <a:effectLst/>
                        </a:rPr>
                        <a:t>Ecologie Microbienne</a:t>
                      </a:r>
                    </a:p>
                    <a:p>
                      <a:pPr marL="342900" lvl="0" indent="-342900" algn="just">
                        <a:lnSpc>
                          <a:spcPct val="115000"/>
                        </a:lnSpc>
                        <a:buFont typeface="+mj-lt"/>
                        <a:buAutoNum type="arabicPeriod"/>
                      </a:pPr>
                      <a:r>
                        <a:rPr lang="fr-FR" sz="1050" b="0" i="0" dirty="0">
                          <a:solidFill>
                            <a:schemeClr val="tx1"/>
                          </a:solidFill>
                          <a:effectLst/>
                        </a:rPr>
                        <a:t>Ecologie des milieux naturels </a:t>
                      </a:r>
                    </a:p>
                    <a:p>
                      <a:pPr marL="342900" lvl="0" indent="-342900" algn="just">
                        <a:lnSpc>
                          <a:spcPct val="115000"/>
                        </a:lnSpc>
                        <a:buFont typeface="+mj-lt"/>
                        <a:buAutoNum type="arabicPeriod"/>
                      </a:pPr>
                      <a:r>
                        <a:rPr lang="fr-FR" sz="1050" b="0" i="0" dirty="0">
                          <a:solidFill>
                            <a:schemeClr val="tx1"/>
                          </a:solidFill>
                          <a:effectLst/>
                        </a:rPr>
                        <a:t>Ecologie des zones arides et semi arides</a:t>
                      </a:r>
                    </a:p>
                    <a:p>
                      <a:pPr marL="342900" lvl="0" indent="-342900" algn="just">
                        <a:lnSpc>
                          <a:spcPct val="115000"/>
                        </a:lnSpc>
                        <a:buFont typeface="+mj-lt"/>
                        <a:buAutoNum type="arabicPeriod"/>
                      </a:pPr>
                      <a:r>
                        <a:rPr lang="fr-FR" sz="1050" b="0" i="0" dirty="0">
                          <a:solidFill>
                            <a:schemeClr val="tx1"/>
                          </a:solidFill>
                          <a:effectLst/>
                        </a:rPr>
                        <a:t>Protection des écosystèmes</a:t>
                      </a:r>
                    </a:p>
                    <a:p>
                      <a:pPr marL="342900" lvl="0" indent="-342900" algn="just">
                        <a:lnSpc>
                          <a:spcPct val="115000"/>
                        </a:lnSpc>
                        <a:buFont typeface="+mj-lt"/>
                        <a:buAutoNum type="arabicPeriod"/>
                      </a:pPr>
                      <a:r>
                        <a:rPr lang="fr-FR" sz="1050" b="0" i="0" dirty="0">
                          <a:solidFill>
                            <a:schemeClr val="tx1"/>
                          </a:solidFill>
                          <a:effectLst/>
                        </a:rPr>
                        <a:t>Ecosystème steppique et saharien </a:t>
                      </a:r>
                    </a:p>
                    <a:p>
                      <a:pPr marL="342900" lvl="0" indent="-342900" algn="just">
                        <a:lnSpc>
                          <a:spcPct val="115000"/>
                        </a:lnSpc>
                        <a:buFont typeface="+mj-lt"/>
                        <a:buAutoNum type="arabicPeriod"/>
                      </a:pPr>
                      <a:r>
                        <a:rPr lang="fr-FR" sz="1050" b="0" i="0" dirty="0">
                          <a:solidFill>
                            <a:schemeClr val="tx1"/>
                          </a:solidFill>
                          <a:effectLst/>
                        </a:rPr>
                        <a:t>Biodiversité et écologie végétale</a:t>
                      </a:r>
                    </a:p>
                    <a:p>
                      <a:pPr marL="342900" lvl="0" indent="-342900" algn="just">
                        <a:lnSpc>
                          <a:spcPct val="115000"/>
                        </a:lnSpc>
                        <a:buFont typeface="+mj-lt"/>
                        <a:buAutoNum type="arabicPeriod"/>
                      </a:pPr>
                      <a:r>
                        <a:rPr lang="fr-FR" sz="1050" b="0" i="0" dirty="0">
                          <a:solidFill>
                            <a:schemeClr val="tx1"/>
                          </a:solidFill>
                          <a:effectLst/>
                        </a:rPr>
                        <a:t>Bioclimatologie</a:t>
                      </a:r>
                    </a:p>
                    <a:p>
                      <a:pPr marL="342900" lvl="0" indent="-342900" algn="just">
                        <a:lnSpc>
                          <a:spcPct val="115000"/>
                        </a:lnSpc>
                        <a:buFont typeface="+mj-lt"/>
                        <a:buAutoNum type="arabicPeriod"/>
                      </a:pPr>
                      <a:r>
                        <a:rPr lang="fr-FR" sz="1050" b="0" i="0" dirty="0">
                          <a:solidFill>
                            <a:schemeClr val="tx1"/>
                          </a:solidFill>
                          <a:effectLst/>
                        </a:rPr>
                        <a:t>Biodiversité et sécurité alimentaire </a:t>
                      </a:r>
                    </a:p>
                    <a:p>
                      <a:pPr marL="342900" lvl="0" indent="-342900" algn="just">
                        <a:lnSpc>
                          <a:spcPct val="115000"/>
                        </a:lnSpc>
                        <a:buFont typeface="+mj-lt"/>
                        <a:buAutoNum type="arabicPeriod"/>
                      </a:pPr>
                      <a:r>
                        <a:rPr lang="fr-FR" sz="1050" b="0" i="0" dirty="0" err="1">
                          <a:solidFill>
                            <a:schemeClr val="tx1"/>
                          </a:solidFill>
                          <a:effectLst/>
                        </a:rPr>
                        <a:t>Agro-environnement</a:t>
                      </a:r>
                      <a:r>
                        <a:rPr lang="fr-FR" sz="1050" b="0" i="0" dirty="0">
                          <a:solidFill>
                            <a:schemeClr val="tx1"/>
                          </a:solidFill>
                          <a:effectLst/>
                        </a:rPr>
                        <a:t> et </a:t>
                      </a:r>
                      <a:r>
                        <a:rPr lang="fr-FR" sz="1050" b="0" i="0" dirty="0" err="1">
                          <a:solidFill>
                            <a:schemeClr val="tx1"/>
                          </a:solidFill>
                          <a:effectLst/>
                        </a:rPr>
                        <a:t>bio-indicateurs</a:t>
                      </a:r>
                      <a:r>
                        <a:rPr lang="fr-FR" sz="1050" b="0" i="0" dirty="0">
                          <a:solidFill>
                            <a:schemeClr val="tx1"/>
                          </a:solidFill>
                          <a:effectLst/>
                        </a:rPr>
                        <a:t> </a:t>
                      </a:r>
                    </a:p>
                    <a:p>
                      <a:pPr marL="342900" lvl="0" indent="-342900" algn="just">
                        <a:lnSpc>
                          <a:spcPct val="115000"/>
                        </a:lnSpc>
                        <a:spcAft>
                          <a:spcPts val="1000"/>
                        </a:spcAft>
                        <a:buFont typeface="+mj-lt"/>
                        <a:buAutoNum type="arabicPeriod"/>
                      </a:pPr>
                      <a:r>
                        <a:rPr lang="fr-FR" sz="1050" b="0" i="0" dirty="0" err="1">
                          <a:solidFill>
                            <a:schemeClr val="tx1"/>
                          </a:solidFill>
                          <a:effectLst/>
                        </a:rPr>
                        <a:t>Agro-écologie</a:t>
                      </a:r>
                      <a:endParaRPr lang="fr-FR" sz="1050"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graphicFrame>
        <p:nvGraphicFramePr>
          <p:cNvPr id="11" name="Tableau 4">
            <a:extLst>
              <a:ext uri="{FF2B5EF4-FFF2-40B4-BE49-F238E27FC236}">
                <a16:creationId xmlns:a16="http://schemas.microsoft.com/office/drawing/2014/main" xmlns="" id="{94D3AA29-355E-4602-8766-6AABB6CD33AD}"/>
              </a:ext>
            </a:extLst>
          </p:cNvPr>
          <p:cNvGraphicFramePr>
            <a:graphicFrameLocks noGrp="1"/>
          </p:cNvGraphicFramePr>
          <p:nvPr>
            <p:extLst>
              <p:ext uri="{D42A27DB-BD31-4B8C-83A1-F6EECF244321}">
                <p14:modId xmlns:p14="http://schemas.microsoft.com/office/powerpoint/2010/main" val="1785295593"/>
              </p:ext>
            </p:extLst>
          </p:nvPr>
        </p:nvGraphicFramePr>
        <p:xfrm>
          <a:off x="4215576" y="56496"/>
          <a:ext cx="3778597" cy="3274878"/>
        </p:xfrm>
        <a:graphic>
          <a:graphicData uri="http://schemas.openxmlformats.org/drawingml/2006/table">
            <a:tbl>
              <a:tblPr firstRow="1" bandRow="1">
                <a:tableStyleId>{5C22544A-7EE6-4342-B048-85BDC9FD1C3A}</a:tableStyleId>
              </a:tblPr>
              <a:tblGrid>
                <a:gridCol w="3778597">
                  <a:extLst>
                    <a:ext uri="{9D8B030D-6E8A-4147-A177-3AD203B41FA5}">
                      <a16:colId xmlns:a16="http://schemas.microsoft.com/office/drawing/2014/main" xmlns="" val="3099580081"/>
                    </a:ext>
                  </a:extLst>
                </a:gridCol>
              </a:tblGrid>
              <a:tr h="245771">
                <a:tc>
                  <a:txBody>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200" b="1"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علم البيئة والمحيط</a:t>
                      </a: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3018846">
                <a:tc>
                  <a:txBody>
                    <a:bodyPr/>
                    <a:lstStyle/>
                    <a:p>
                      <a:pPr marL="457200" lvl="0" indent="-457200" algn="r" rtl="1">
                        <a:buFont typeface="+mj-lt"/>
                        <a:buAutoNum type="arabicPeriod"/>
                      </a:pPr>
                      <a:r>
                        <a:rPr lang="ar-SA" sz="1050" b="1" u="sng" kern="1200" dirty="0">
                          <a:solidFill>
                            <a:schemeClr val="dk1"/>
                          </a:solidFill>
                          <a:effectLst/>
                          <a:latin typeface="+mn-lt"/>
                          <a:ea typeface="+mn-ea"/>
                          <a:cs typeface="+mn-cs"/>
                        </a:rPr>
                        <a:t>تنوع بيئي ومحيط</a:t>
                      </a:r>
                    </a:p>
                    <a:p>
                      <a:pPr marL="457200" lvl="0" indent="-457200" algn="r" rtl="1">
                        <a:buFont typeface="+mj-lt"/>
                        <a:buAutoNum type="arabicPeriod"/>
                      </a:pPr>
                      <a:r>
                        <a:rPr lang="ar-SA" sz="1050" kern="1200" dirty="0">
                          <a:solidFill>
                            <a:schemeClr val="dk1"/>
                          </a:solidFill>
                          <a:effectLst/>
                          <a:latin typeface="+mn-lt"/>
                          <a:ea typeface="+mn-ea"/>
                          <a:cs typeface="+mn-cs"/>
                        </a:rPr>
                        <a:t>علم البيئة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البيئة الأساسية والتطبيقية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بيئة النبات والمحيط</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علم البيئة الحيواني</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علم السلوك الحيواني</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علم البيئة الميكروبية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بيئة البيئات الطبيعية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إيكولوجيا المناطق القاحلة وشبه القاحلة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حماية الأنظمة البيئية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النظام البيئي في السهوب والصحراء</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التنوع البيولوجي وبيئة النبات</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علم المناخ الحيوي</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التنوع البيولوجي والأمن الغذائي</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البيئة الزراعية والمؤشرات الحيوية</a:t>
                      </a:r>
                      <a:endParaRPr lang="fr-FR" sz="1050" kern="1200" dirty="0">
                        <a:solidFill>
                          <a:schemeClr val="dk1"/>
                        </a:solidFill>
                        <a:effectLst/>
                        <a:latin typeface="+mn-lt"/>
                        <a:ea typeface="+mn-ea"/>
                        <a:cs typeface="+mn-cs"/>
                      </a:endParaRPr>
                    </a:p>
                    <a:p>
                      <a:pPr marL="457200" lvl="0" indent="-457200" algn="r" rtl="1">
                        <a:buFont typeface="+mj-lt"/>
                        <a:buAutoNum type="arabicPeriod"/>
                      </a:pPr>
                      <a:r>
                        <a:rPr lang="ar-SA" sz="1050" kern="1200" dirty="0">
                          <a:solidFill>
                            <a:schemeClr val="dk1"/>
                          </a:solidFill>
                          <a:effectLst/>
                          <a:latin typeface="+mn-lt"/>
                          <a:ea typeface="+mn-ea"/>
                          <a:cs typeface="+mn-cs"/>
                        </a:rPr>
                        <a:t>الزراعة الإيكولوجية</a:t>
                      </a:r>
                      <a:endParaRPr lang="fr-FR"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graphicFrame>
        <p:nvGraphicFramePr>
          <p:cNvPr id="12" name="Tableau 4">
            <a:extLst>
              <a:ext uri="{FF2B5EF4-FFF2-40B4-BE49-F238E27FC236}">
                <a16:creationId xmlns:a16="http://schemas.microsoft.com/office/drawing/2014/main" xmlns="" id="{0A06EAD4-CDA5-4BD2-874A-66AA3F7E024D}"/>
              </a:ext>
            </a:extLst>
          </p:cNvPr>
          <p:cNvGraphicFramePr>
            <a:graphicFrameLocks noGrp="1"/>
          </p:cNvGraphicFramePr>
          <p:nvPr>
            <p:extLst>
              <p:ext uri="{D42A27DB-BD31-4B8C-83A1-F6EECF244321}">
                <p14:modId xmlns:p14="http://schemas.microsoft.com/office/powerpoint/2010/main" val="969996507"/>
              </p:ext>
            </p:extLst>
          </p:nvPr>
        </p:nvGraphicFramePr>
        <p:xfrm>
          <a:off x="330631" y="67333"/>
          <a:ext cx="3611428" cy="3253780"/>
        </p:xfrm>
        <a:graphic>
          <a:graphicData uri="http://schemas.openxmlformats.org/drawingml/2006/table">
            <a:tbl>
              <a:tblPr firstRow="1" bandRow="1">
                <a:tableStyleId>{5C22544A-7EE6-4342-B048-85BDC9FD1C3A}</a:tableStyleId>
              </a:tblPr>
              <a:tblGrid>
                <a:gridCol w="3611428">
                  <a:extLst>
                    <a:ext uri="{9D8B030D-6E8A-4147-A177-3AD203B41FA5}">
                      <a16:colId xmlns:a16="http://schemas.microsoft.com/office/drawing/2014/main" xmlns="" val="3099580081"/>
                    </a:ext>
                  </a:extLst>
                </a:gridCol>
              </a:tblGrid>
              <a:tr h="263688">
                <a:tc>
                  <a:txBody>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200" b="1" i="0" u="none" strike="noStrike" kern="1200" cap="none" spc="0" normalizeH="0" baseline="0" noProof="0" dirty="0">
                          <a:ln>
                            <a:noFill/>
                          </a:ln>
                          <a:solidFill>
                            <a:prstClr val="white"/>
                          </a:solidFill>
                          <a:effectLst/>
                          <a:uLnTx/>
                          <a:uFillTx/>
                          <a:latin typeface="Arabic Typesetting" panose="03020402040406030203" pitchFamily="66" charset="-78"/>
                          <a:cs typeface="+mj-cs"/>
                        </a:rPr>
                        <a:t>العلوم </a:t>
                      </a:r>
                      <a:r>
                        <a:rPr lang="ar-DZ" altLang="fr-FR" sz="1200" b="1" dirty="0">
                          <a:solidFill>
                            <a:schemeClr val="bg1"/>
                          </a:solidFill>
                          <a:latin typeface="Arabic Typesetting" panose="03020402040406030203" pitchFamily="66" charset="-78"/>
                          <a:ea typeface="Times New Roman" panose="02020603050405020304" pitchFamily="18" charset="0"/>
                          <a:cs typeface="+mj-cs"/>
                        </a:rPr>
                        <a:t>الغذائية</a:t>
                      </a:r>
                      <a:endParaRPr kumimoji="0" lang="fr-FR" sz="1200" b="1" i="0" u="none" strike="noStrike" kern="1200" cap="none" spc="0" normalizeH="0" baseline="0" noProof="0" dirty="0">
                        <a:ln>
                          <a:noFill/>
                        </a:ln>
                        <a:solidFill>
                          <a:prstClr val="white"/>
                        </a:solidFill>
                        <a:effectLst/>
                        <a:uLnTx/>
                        <a:uFillTx/>
                        <a:latin typeface="Arabic Typesetting" panose="03020402040406030203" pitchFamily="66"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2990092">
                <a:tc>
                  <a:txBody>
                    <a:bodyPr/>
                    <a:lstStyle/>
                    <a:p>
                      <a:pPr marL="457200" lvl="0" indent="-457200" algn="r" rtl="1">
                        <a:buFont typeface="+mj-lt"/>
                        <a:buAutoNum type="arabicPeriod"/>
                      </a:pPr>
                      <a:r>
                        <a:rPr lang="ar-DZ" sz="1050" b="1" u="sng" kern="1200" dirty="0">
                          <a:solidFill>
                            <a:schemeClr val="dk1"/>
                          </a:solidFill>
                          <a:effectLst/>
                          <a:latin typeface="+mn-lt"/>
                          <a:ea typeface="+mn-ea"/>
                          <a:cs typeface="+mn-cs"/>
                        </a:rPr>
                        <a:t>نوعية المنتجات و الأمن الغذائي</a:t>
                      </a:r>
                      <a:endParaRPr lang="fr-FR" sz="1050" b="1" u="sng" kern="1200" dirty="0">
                        <a:solidFill>
                          <a:schemeClr val="dk1"/>
                        </a:solidFill>
                        <a:effectLst/>
                        <a:latin typeface="+mn-lt"/>
                        <a:ea typeface="+mn-ea"/>
                        <a:cs typeface="+mn-cs"/>
                      </a:endParaRPr>
                    </a:p>
                    <a:p>
                      <a:pPr marL="457200" lvl="0" indent="-457200" algn="r" rtl="1">
                        <a:buFont typeface="+mj-lt"/>
                        <a:buAutoNum type="arabicPeriod"/>
                      </a:pPr>
                      <a:r>
                        <a:rPr lang="ar-SA" sz="1050" b="0" kern="1200" dirty="0">
                          <a:solidFill>
                            <a:schemeClr val="dk1"/>
                          </a:solidFill>
                          <a:effectLst/>
                          <a:latin typeface="+mn-lt"/>
                          <a:ea typeface="+mn-ea"/>
                          <a:cs typeface="+mn-cs"/>
                        </a:rPr>
                        <a:t>التغذية وعلم الأمراض</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SA" sz="1050" b="0" kern="1200" dirty="0">
                          <a:solidFill>
                            <a:schemeClr val="dk1"/>
                          </a:solidFill>
                          <a:effectLst/>
                          <a:latin typeface="+mn-lt"/>
                          <a:ea typeface="+mn-ea"/>
                          <a:cs typeface="+mn-cs"/>
                        </a:rPr>
                        <a:t>التغذية وأغذية الحمية</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SA" sz="1050" b="0" kern="1200" dirty="0">
                          <a:solidFill>
                            <a:schemeClr val="dk1"/>
                          </a:solidFill>
                          <a:effectLst/>
                          <a:latin typeface="+mn-lt"/>
                          <a:ea typeface="+mn-ea"/>
                          <a:cs typeface="+mn-cs"/>
                        </a:rPr>
                        <a:t>بيولوجي التغذية</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DZ" sz="1050" dirty="0" err="1">
                          <a:latin typeface="Arial" panose="020B0604020202020204" pitchFamily="34" charset="0"/>
                          <a:cs typeface="SKR HEAD1" pitchFamily="2" charset="-78"/>
                        </a:rPr>
                        <a:t>بيوكيمياء</a:t>
                      </a:r>
                      <a:r>
                        <a:rPr lang="ar-SA" sz="1050" b="0" kern="1200" dirty="0">
                          <a:solidFill>
                            <a:schemeClr val="dk1"/>
                          </a:solidFill>
                          <a:effectLst/>
                          <a:latin typeface="+mn-lt"/>
                          <a:ea typeface="+mn-ea"/>
                          <a:cs typeface="+mn-cs"/>
                        </a:rPr>
                        <a:t> التغذية</a:t>
                      </a:r>
                      <a:endParaRPr lang="fr-FR" sz="1050" b="0" kern="1200" dirty="0">
                        <a:solidFill>
                          <a:schemeClr val="dk1"/>
                        </a:solidFill>
                        <a:effectLst/>
                        <a:latin typeface="+mn-lt"/>
                        <a:ea typeface="+mn-ea"/>
                        <a:cs typeface="+mn-cs"/>
                      </a:endParaRPr>
                    </a:p>
                    <a:p>
                      <a:pPr marL="457200" marR="0" lvl="0" indent="-457200" algn="r" defTabSz="914452" rtl="1" eaLnBrk="1" fontAlgn="auto" latinLnBrk="0" hangingPunct="1">
                        <a:lnSpc>
                          <a:spcPct val="100000"/>
                        </a:lnSpc>
                        <a:spcBef>
                          <a:spcPts val="0"/>
                        </a:spcBef>
                        <a:spcAft>
                          <a:spcPts val="0"/>
                        </a:spcAft>
                        <a:buClrTx/>
                        <a:buSzTx/>
                        <a:buFont typeface="+mj-lt"/>
                        <a:buAutoNum type="arabicPeriod"/>
                        <a:tabLst/>
                        <a:defRPr/>
                      </a:pPr>
                      <a:r>
                        <a:rPr lang="ar-SA" sz="1050" b="0" kern="1200" dirty="0">
                          <a:solidFill>
                            <a:schemeClr val="dk1"/>
                          </a:solidFill>
                          <a:effectLst/>
                          <a:latin typeface="+mn-lt"/>
                          <a:ea typeface="+mn-ea"/>
                          <a:cs typeface="+mn-cs"/>
                        </a:rPr>
                        <a:t>التغذية وأغذية الحمية البشرية</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SA" sz="1050" b="0" kern="1200" dirty="0">
                          <a:solidFill>
                            <a:schemeClr val="dk1"/>
                          </a:solidFill>
                          <a:effectLst/>
                          <a:latin typeface="+mn-lt"/>
                          <a:ea typeface="+mn-ea"/>
                          <a:cs typeface="+mn-cs"/>
                        </a:rPr>
                        <a:t>التغذية وعلوم الغذاء</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SA" sz="1050" b="0" kern="1200" dirty="0">
                          <a:solidFill>
                            <a:schemeClr val="dk1"/>
                          </a:solidFill>
                          <a:effectLst/>
                          <a:latin typeface="+mn-lt"/>
                          <a:ea typeface="+mn-ea"/>
                          <a:cs typeface="+mn-cs"/>
                        </a:rPr>
                        <a:t>أغذية زراعية ومراقبة الجودة</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DZ" sz="1100" dirty="0"/>
                        <a:t>سلامة الأغذية وضمان الجودة</a:t>
                      </a:r>
                      <a:endParaRPr lang="fr-FR" sz="1050" b="0" kern="1200" dirty="0">
                        <a:solidFill>
                          <a:schemeClr val="dk1"/>
                        </a:solidFill>
                        <a:effectLst/>
                        <a:latin typeface="+mn-lt"/>
                        <a:ea typeface="+mn-ea"/>
                        <a:cs typeface="+mn-cs"/>
                      </a:endParaRPr>
                    </a:p>
                    <a:p>
                      <a:pPr marL="457200" lvl="0" indent="-457200" algn="r" rtl="1">
                        <a:buFont typeface="+mj-lt"/>
                        <a:buAutoNum type="arabicPeriod"/>
                      </a:pPr>
                      <a:r>
                        <a:rPr lang="ar-DZ" sz="1100" dirty="0"/>
                        <a:t>إنتاج </a:t>
                      </a:r>
                      <a:r>
                        <a:rPr lang="ar-SA" sz="1100" b="0" kern="1200" dirty="0">
                          <a:solidFill>
                            <a:schemeClr val="dk1"/>
                          </a:solidFill>
                          <a:effectLst/>
                          <a:latin typeface="+mn-lt"/>
                          <a:ea typeface="+mn-ea"/>
                          <a:cs typeface="+mn-cs"/>
                        </a:rPr>
                        <a:t>وتحويل</a:t>
                      </a:r>
                      <a:r>
                        <a:rPr lang="ar-DZ" sz="1100" b="0" kern="1200" dirty="0">
                          <a:solidFill>
                            <a:schemeClr val="dk1"/>
                          </a:solidFill>
                          <a:effectLst/>
                          <a:latin typeface="+mn-lt"/>
                          <a:ea typeface="+mn-ea"/>
                          <a:cs typeface="+mn-cs"/>
                        </a:rPr>
                        <a:t> الالبان</a:t>
                      </a:r>
                      <a:endParaRPr lang="fr-FR" sz="105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graphicFrame>
        <p:nvGraphicFramePr>
          <p:cNvPr id="13" name="Tableau 4">
            <a:extLst>
              <a:ext uri="{FF2B5EF4-FFF2-40B4-BE49-F238E27FC236}">
                <a16:creationId xmlns:a16="http://schemas.microsoft.com/office/drawing/2014/main" xmlns="" id="{AC605A01-BA70-4ABA-9EE8-AB6BBBBE9096}"/>
              </a:ext>
            </a:extLst>
          </p:cNvPr>
          <p:cNvGraphicFramePr>
            <a:graphicFrameLocks noGrp="1"/>
          </p:cNvGraphicFramePr>
          <p:nvPr>
            <p:extLst>
              <p:ext uri="{D42A27DB-BD31-4B8C-83A1-F6EECF244321}">
                <p14:modId xmlns:p14="http://schemas.microsoft.com/office/powerpoint/2010/main" val="3439914202"/>
              </p:ext>
            </p:extLst>
          </p:nvPr>
        </p:nvGraphicFramePr>
        <p:xfrm>
          <a:off x="330631" y="3405599"/>
          <a:ext cx="3611428" cy="3387143"/>
        </p:xfrm>
        <a:graphic>
          <a:graphicData uri="http://schemas.openxmlformats.org/drawingml/2006/table">
            <a:tbl>
              <a:tblPr firstRow="1" bandRow="1">
                <a:tableStyleId>{5C22544A-7EE6-4342-B048-85BDC9FD1C3A}</a:tableStyleId>
              </a:tblPr>
              <a:tblGrid>
                <a:gridCol w="3611428">
                  <a:extLst>
                    <a:ext uri="{9D8B030D-6E8A-4147-A177-3AD203B41FA5}">
                      <a16:colId xmlns:a16="http://schemas.microsoft.com/office/drawing/2014/main" xmlns="" val="3099580081"/>
                    </a:ext>
                  </a:extLst>
                </a:gridCol>
              </a:tblGrid>
              <a:tr h="282151">
                <a:tc>
                  <a:txBody>
                    <a:bodyPr/>
                    <a:lstStyle/>
                    <a:p>
                      <a:pPr algn="ctr">
                        <a:lnSpc>
                          <a:spcPct val="115000"/>
                        </a:lnSpc>
                        <a:spcAft>
                          <a:spcPts val="1000"/>
                        </a:spcAft>
                      </a:pPr>
                      <a:r>
                        <a:rPr lang="fr-FR" sz="1100" b="1" u="none" dirty="0">
                          <a:solidFill>
                            <a:schemeClr val="bg1"/>
                          </a:solidFill>
                          <a:effectLst/>
                        </a:rPr>
                        <a:t>Sciences Alimentaires</a:t>
                      </a:r>
                      <a:endParaRPr lang="fr-FR" sz="1100" b="1" u="none"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extLst>
                  <a:ext uri="{0D108BD9-81ED-4DB2-BD59-A6C34878D82A}">
                    <a16:rowId xmlns:a16="http://schemas.microsoft.com/office/drawing/2014/main" xmlns="" val="2906026764"/>
                  </a:ext>
                </a:extLst>
              </a:tr>
              <a:tr h="3102917">
                <a:tc>
                  <a:txBody>
                    <a:bodyPr/>
                    <a:lstStyle/>
                    <a:p>
                      <a:pPr marL="342900" lvl="0" indent="-342900" algn="just" rtl="0">
                        <a:lnSpc>
                          <a:spcPct val="115000"/>
                        </a:lnSpc>
                        <a:buFont typeface="+mj-lt"/>
                        <a:buAutoNum type="arabicPeriod"/>
                      </a:pPr>
                      <a:endParaRPr lang="fr-FR" sz="1100" b="1" u="sng" dirty="0">
                        <a:solidFill>
                          <a:schemeClr val="tx1"/>
                        </a:solidFill>
                        <a:effectLst/>
                      </a:endParaRPr>
                    </a:p>
                    <a:p>
                      <a:pPr marL="342900" lvl="0" indent="-342900" algn="just" rtl="0">
                        <a:lnSpc>
                          <a:spcPct val="115000"/>
                        </a:lnSpc>
                        <a:buFont typeface="+mj-lt"/>
                        <a:buAutoNum type="arabicPeriod"/>
                      </a:pPr>
                      <a:r>
                        <a:rPr lang="fr-FR" sz="1100" b="1" u="sng" dirty="0">
                          <a:solidFill>
                            <a:schemeClr val="tx1"/>
                          </a:solidFill>
                          <a:effectLst/>
                        </a:rPr>
                        <a:t>Qualité des produits et Sécurité alimentaire</a:t>
                      </a:r>
                    </a:p>
                    <a:p>
                      <a:pPr marL="342900" lvl="0" indent="-342900" algn="just">
                        <a:lnSpc>
                          <a:spcPct val="115000"/>
                        </a:lnSpc>
                        <a:buFont typeface="+mj-lt"/>
                        <a:buAutoNum type="arabicPeriod"/>
                      </a:pPr>
                      <a:r>
                        <a:rPr lang="fr-FR" sz="1100" b="0" u="none" dirty="0">
                          <a:solidFill>
                            <a:schemeClr val="tx1"/>
                          </a:solidFill>
                          <a:effectLst/>
                        </a:rPr>
                        <a:t>Nutrition et pathologie </a:t>
                      </a:r>
                    </a:p>
                    <a:p>
                      <a:pPr marL="342900" lvl="0" indent="-342900" algn="just">
                        <a:lnSpc>
                          <a:spcPct val="115000"/>
                        </a:lnSpc>
                        <a:buFont typeface="+mj-lt"/>
                        <a:buAutoNum type="arabicPeriod"/>
                      </a:pPr>
                      <a:r>
                        <a:rPr lang="fr-FR" sz="1100" b="0" u="none" dirty="0">
                          <a:solidFill>
                            <a:schemeClr val="tx1"/>
                          </a:solidFill>
                          <a:effectLst/>
                        </a:rPr>
                        <a:t>Nutrition et diététique  </a:t>
                      </a:r>
                    </a:p>
                    <a:p>
                      <a:pPr marL="342900" lvl="0" indent="-342900" algn="just">
                        <a:lnSpc>
                          <a:spcPct val="115000"/>
                        </a:lnSpc>
                        <a:buFont typeface="+mj-lt"/>
                        <a:buAutoNum type="arabicPeriod"/>
                      </a:pPr>
                      <a:r>
                        <a:rPr lang="fr-FR" sz="1100" b="0" u="none" dirty="0">
                          <a:solidFill>
                            <a:schemeClr val="tx1"/>
                          </a:solidFill>
                          <a:effectLst/>
                        </a:rPr>
                        <a:t>Biologie de la nutrition </a:t>
                      </a:r>
                    </a:p>
                    <a:p>
                      <a:pPr marL="342900" lvl="0" indent="-342900" algn="just">
                        <a:lnSpc>
                          <a:spcPct val="115000"/>
                        </a:lnSpc>
                        <a:buFont typeface="+mj-lt"/>
                        <a:buAutoNum type="arabicPeriod"/>
                      </a:pPr>
                      <a:r>
                        <a:rPr lang="fr-FR" sz="1100" b="0" u="none" dirty="0">
                          <a:solidFill>
                            <a:schemeClr val="tx1"/>
                          </a:solidFill>
                          <a:effectLst/>
                        </a:rPr>
                        <a:t>Biochimie de la nutrition</a:t>
                      </a:r>
                    </a:p>
                    <a:p>
                      <a:pPr marL="342900" lvl="0" indent="-342900" algn="just">
                        <a:lnSpc>
                          <a:spcPct val="115000"/>
                        </a:lnSpc>
                        <a:buFont typeface="+mj-lt"/>
                        <a:buAutoNum type="arabicPeriod"/>
                      </a:pPr>
                      <a:r>
                        <a:rPr lang="fr-FR" sz="1100" b="0" u="none" dirty="0">
                          <a:solidFill>
                            <a:schemeClr val="tx1"/>
                          </a:solidFill>
                          <a:effectLst/>
                        </a:rPr>
                        <a:t>Nutrition et Diététique humaine</a:t>
                      </a:r>
                    </a:p>
                    <a:p>
                      <a:pPr marL="342900" lvl="0" indent="-342900" algn="just">
                        <a:lnSpc>
                          <a:spcPct val="115000"/>
                        </a:lnSpc>
                        <a:buFont typeface="+mj-lt"/>
                        <a:buAutoNum type="arabicPeriod"/>
                      </a:pPr>
                      <a:r>
                        <a:rPr lang="fr-FR" sz="1100" b="0" u="none" dirty="0">
                          <a:solidFill>
                            <a:schemeClr val="tx1"/>
                          </a:solidFill>
                          <a:effectLst/>
                        </a:rPr>
                        <a:t>Nutrition et Sciences des aliments</a:t>
                      </a:r>
                    </a:p>
                    <a:p>
                      <a:pPr marL="342900" lvl="0" indent="-342900" algn="just">
                        <a:lnSpc>
                          <a:spcPct val="115000"/>
                        </a:lnSpc>
                        <a:buFont typeface="+mj-lt"/>
                        <a:buAutoNum type="arabicPeriod"/>
                      </a:pPr>
                      <a:r>
                        <a:rPr lang="fr-FR" sz="1100" b="0" u="none" dirty="0">
                          <a:solidFill>
                            <a:schemeClr val="tx1"/>
                          </a:solidFill>
                          <a:effectLst/>
                        </a:rPr>
                        <a:t>Agroalimentaire et contrôle de qualité </a:t>
                      </a:r>
                    </a:p>
                    <a:p>
                      <a:pPr marL="342900" lvl="0" indent="-342900" algn="just">
                        <a:lnSpc>
                          <a:spcPct val="115000"/>
                        </a:lnSpc>
                        <a:buFont typeface="+mj-lt"/>
                        <a:buAutoNum type="arabicPeriod"/>
                      </a:pPr>
                      <a:r>
                        <a:rPr lang="fr-FR" sz="1100" b="0" u="none" dirty="0">
                          <a:solidFill>
                            <a:schemeClr val="tx1"/>
                          </a:solidFill>
                          <a:effectLst/>
                        </a:rPr>
                        <a:t>Sécurité agroalimentaire et assurance qualité</a:t>
                      </a:r>
                    </a:p>
                    <a:p>
                      <a:pPr marL="342900" lvl="0" indent="-342900" algn="just">
                        <a:lnSpc>
                          <a:spcPct val="115000"/>
                        </a:lnSpc>
                        <a:buFont typeface="+mj-lt"/>
                        <a:buAutoNum type="arabicPeriod"/>
                      </a:pPr>
                      <a:r>
                        <a:rPr lang="fr-FR" sz="1100" b="0" u="none" dirty="0">
                          <a:solidFill>
                            <a:schemeClr val="tx1"/>
                          </a:solidFill>
                          <a:effectLst/>
                        </a:rPr>
                        <a:t>Production et transformation laitière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6973369"/>
                  </a:ext>
                </a:extLst>
              </a:tr>
            </a:tbl>
          </a:graphicData>
        </a:graphic>
      </p:graphicFrame>
    </p:spTree>
    <p:extLst>
      <p:ext uri="{BB962C8B-B14F-4D97-AF65-F5344CB8AC3E}">
        <p14:creationId xmlns:p14="http://schemas.microsoft.com/office/powerpoint/2010/main" val="201989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14BA23D2-7987-49BA-9EE0-DAF85BD29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9697" y="2086317"/>
            <a:ext cx="1488821" cy="1488821"/>
          </a:xfrm>
          <a:prstGeom prst="rect">
            <a:avLst/>
          </a:prstGeom>
        </p:spPr>
      </p:pic>
      <p:pic>
        <p:nvPicPr>
          <p:cNvPr id="9" name="Image 8">
            <a:extLst>
              <a:ext uri="{FF2B5EF4-FFF2-40B4-BE49-F238E27FC236}">
                <a16:creationId xmlns:a16="http://schemas.microsoft.com/office/drawing/2014/main" xmlns="" id="{4C3CD4F7-FACD-4053-93B1-72143C210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79" y="2086318"/>
            <a:ext cx="1488821" cy="1488821"/>
          </a:xfrm>
          <a:prstGeom prst="rect">
            <a:avLst/>
          </a:prstGeom>
        </p:spPr>
      </p:pic>
      <p:sp>
        <p:nvSpPr>
          <p:cNvPr id="10" name="Rectangle : coins arrondis 9">
            <a:extLst>
              <a:ext uri="{FF2B5EF4-FFF2-40B4-BE49-F238E27FC236}">
                <a16:creationId xmlns:a16="http://schemas.microsoft.com/office/drawing/2014/main" xmlns="" id="{1664D988-5803-4775-80C0-8B0678D459B0}"/>
              </a:ext>
            </a:extLst>
          </p:cNvPr>
          <p:cNvSpPr/>
          <p:nvPr/>
        </p:nvSpPr>
        <p:spPr>
          <a:xfrm>
            <a:off x="188819" y="1900295"/>
            <a:ext cx="11814361" cy="1991767"/>
          </a:xfrm>
          <a:prstGeom prst="roundRect">
            <a:avLst>
              <a:gd name="adj" fmla="val 10626"/>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1801"/>
          </a:p>
        </p:txBody>
      </p:sp>
      <p:sp>
        <p:nvSpPr>
          <p:cNvPr id="13" name="ZoneTexte 12">
            <a:extLst>
              <a:ext uri="{FF2B5EF4-FFF2-40B4-BE49-F238E27FC236}">
                <a16:creationId xmlns:a16="http://schemas.microsoft.com/office/drawing/2014/main" xmlns="" id="{A43543F8-888A-498F-AC2C-5D38E8984930}"/>
              </a:ext>
            </a:extLst>
          </p:cNvPr>
          <p:cNvSpPr txBox="1"/>
          <p:nvPr/>
        </p:nvSpPr>
        <p:spPr>
          <a:xfrm>
            <a:off x="1561939" y="2336320"/>
            <a:ext cx="9068120"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914452" rtl="1" eaLnBrk="0" fontAlgn="base" hangingPunct="0">
              <a:spcBef>
                <a:spcPct val="0"/>
              </a:spcBef>
              <a:spcAft>
                <a:spcPct val="0"/>
              </a:spcAft>
            </a:pPr>
            <a:r>
              <a:rPr lang="ar-DZ" sz="5400" b="1" i="0" dirty="0">
                <a:solidFill>
                  <a:srgbClr val="222222"/>
                </a:solidFill>
                <a:effectLst/>
                <a:latin typeface="Arabic Typesetting" panose="03020402040406030203" pitchFamily="66" charset="-78"/>
                <a:cs typeface="Arabic Typesetting" panose="03020402040406030203" pitchFamily="66" charset="-78"/>
              </a:rPr>
              <a:t>الشعب</a:t>
            </a:r>
            <a:r>
              <a:rPr lang="fr-FR" sz="5400" b="1" i="0" dirty="0">
                <a:solidFill>
                  <a:srgbClr val="222222"/>
                </a:solidFill>
                <a:effectLst/>
                <a:latin typeface="Arabic Typesetting" panose="03020402040406030203" pitchFamily="66" charset="-78"/>
                <a:cs typeface="Arabic Typesetting" panose="03020402040406030203" pitchFamily="66" charset="-78"/>
              </a:rPr>
              <a:t> </a:t>
            </a:r>
            <a:r>
              <a:rPr lang="ar-DZ" sz="5400" b="1" i="0" dirty="0">
                <a:solidFill>
                  <a:srgbClr val="222222"/>
                </a:solidFill>
                <a:effectLst/>
                <a:latin typeface="Arabic Typesetting" panose="03020402040406030203" pitchFamily="66" charset="-78"/>
                <a:cs typeface="Arabic Typesetting" panose="03020402040406030203" pitchFamily="66" charset="-78"/>
              </a:rPr>
              <a:t>و</a:t>
            </a:r>
            <a:r>
              <a:rPr lang="fr-FR" sz="5400" b="1" i="0" dirty="0">
                <a:solidFill>
                  <a:srgbClr val="222222"/>
                </a:solidFill>
                <a:effectLst/>
                <a:latin typeface="Arabic Typesetting" panose="03020402040406030203" pitchFamily="66" charset="-78"/>
                <a:cs typeface="Arabic Typesetting" panose="03020402040406030203" pitchFamily="66" charset="-78"/>
              </a:rPr>
              <a:t> </a:t>
            </a:r>
            <a:r>
              <a:rPr lang="ar-DZ" sz="5400" b="1" i="0" dirty="0">
                <a:solidFill>
                  <a:srgbClr val="222222"/>
                </a:solidFill>
                <a:effectLst/>
                <a:latin typeface="Arabic Typesetting" panose="03020402040406030203" pitchFamily="66" charset="-78"/>
                <a:cs typeface="Arabic Typesetting" panose="03020402040406030203" pitchFamily="66" charset="-78"/>
              </a:rPr>
              <a:t>التخصصات المقترحة في جامعة برج بوعريريج</a:t>
            </a:r>
            <a:endParaRPr lang="fr-FR" altLang="fr-FR" sz="4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1899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à coins arrondis 13">
            <a:extLst>
              <a:ext uri="{FF2B5EF4-FFF2-40B4-BE49-F238E27FC236}">
                <a16:creationId xmlns:a16="http://schemas.microsoft.com/office/drawing/2014/main" xmlns="" id="{13F530B4-14CB-4A14-AC9D-DADF81D57A8D}"/>
              </a:ext>
            </a:extLst>
          </p:cNvPr>
          <p:cNvSpPr>
            <a:spLocks noChangeArrowheads="1"/>
          </p:cNvSpPr>
          <p:nvPr/>
        </p:nvSpPr>
        <p:spPr bwMode="auto">
          <a:xfrm>
            <a:off x="2572032" y="2523874"/>
            <a:ext cx="2179828" cy="2787885"/>
          </a:xfrm>
          <a:prstGeom prst="roundRect">
            <a:avLst>
              <a:gd name="adj"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8" name="Rectangle à coins arrondis 13">
            <a:extLst>
              <a:ext uri="{FF2B5EF4-FFF2-40B4-BE49-F238E27FC236}">
                <a16:creationId xmlns:a16="http://schemas.microsoft.com/office/drawing/2014/main" xmlns="" id="{B15254D1-C60C-49FF-9543-C26E382A93F3}"/>
              </a:ext>
            </a:extLst>
          </p:cNvPr>
          <p:cNvSpPr>
            <a:spLocks noChangeArrowheads="1"/>
          </p:cNvSpPr>
          <p:nvPr/>
        </p:nvSpPr>
        <p:spPr bwMode="auto">
          <a:xfrm>
            <a:off x="7441109" y="2513432"/>
            <a:ext cx="2098943" cy="2787885"/>
          </a:xfrm>
          <a:prstGeom prst="roundRect">
            <a:avLst>
              <a:gd name="adj"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9" name="Rectangle à coins arrondis 13">
            <a:extLst>
              <a:ext uri="{FF2B5EF4-FFF2-40B4-BE49-F238E27FC236}">
                <a16:creationId xmlns:a16="http://schemas.microsoft.com/office/drawing/2014/main" xmlns="" id="{7DDC6144-30E3-4D31-BF66-39E8E18B7A41}"/>
              </a:ext>
            </a:extLst>
          </p:cNvPr>
          <p:cNvSpPr>
            <a:spLocks noChangeArrowheads="1"/>
          </p:cNvSpPr>
          <p:nvPr/>
        </p:nvSpPr>
        <p:spPr bwMode="auto">
          <a:xfrm>
            <a:off x="4963026" y="2513431"/>
            <a:ext cx="2179829" cy="2787885"/>
          </a:xfrm>
          <a:prstGeom prst="roundRect">
            <a:avLst>
              <a:gd name="adj"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0" name="Rectangle à coins arrondis 13">
            <a:extLst>
              <a:ext uri="{FF2B5EF4-FFF2-40B4-BE49-F238E27FC236}">
                <a16:creationId xmlns:a16="http://schemas.microsoft.com/office/drawing/2014/main" xmlns="" id="{54CAA7B8-1D67-4618-A07D-46837DC2C70C}"/>
              </a:ext>
            </a:extLst>
          </p:cNvPr>
          <p:cNvSpPr>
            <a:spLocks noChangeArrowheads="1"/>
          </p:cNvSpPr>
          <p:nvPr/>
        </p:nvSpPr>
        <p:spPr bwMode="auto">
          <a:xfrm>
            <a:off x="9935891" y="2503779"/>
            <a:ext cx="2108743" cy="2787885"/>
          </a:xfrm>
          <a:prstGeom prst="roundRect">
            <a:avLst>
              <a:gd name="adj"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1" name="Rectangle à coins arrondis 13">
            <a:extLst>
              <a:ext uri="{FF2B5EF4-FFF2-40B4-BE49-F238E27FC236}">
                <a16:creationId xmlns:a16="http://schemas.microsoft.com/office/drawing/2014/main" xmlns="" id="{31AE88D7-5C08-413B-BA12-B2447A862098}"/>
              </a:ext>
            </a:extLst>
          </p:cNvPr>
          <p:cNvSpPr>
            <a:spLocks noChangeArrowheads="1"/>
          </p:cNvSpPr>
          <p:nvPr/>
        </p:nvSpPr>
        <p:spPr bwMode="auto">
          <a:xfrm>
            <a:off x="133619" y="2484478"/>
            <a:ext cx="2206321" cy="2787885"/>
          </a:xfrm>
          <a:prstGeom prst="roundRect">
            <a:avLst>
              <a:gd name="adj"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2" name="Rectangle à coins arrondis 13">
            <a:extLst>
              <a:ext uri="{FF2B5EF4-FFF2-40B4-BE49-F238E27FC236}">
                <a16:creationId xmlns:a16="http://schemas.microsoft.com/office/drawing/2014/main" xmlns="" id="{61FAED07-7719-4593-9CCC-D9934EF9AF7D}"/>
              </a:ext>
            </a:extLst>
          </p:cNvPr>
          <p:cNvSpPr>
            <a:spLocks noChangeArrowheads="1"/>
          </p:cNvSpPr>
          <p:nvPr/>
        </p:nvSpPr>
        <p:spPr bwMode="auto">
          <a:xfrm>
            <a:off x="3451915" y="580329"/>
            <a:ext cx="4641550" cy="1300495"/>
          </a:xfrm>
          <a:prstGeom prst="roundRect">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مسار التكوين</a:t>
            </a:r>
          </a:p>
          <a:p>
            <a:pPr algn="ctr" defTabSz="829591" rtl="1" eaLnBrk="0" fontAlgn="base" hangingPunct="0">
              <a:spcBef>
                <a:spcPct val="0"/>
              </a:spcBef>
              <a:spcAft>
                <a:spcPct val="0"/>
              </a:spcAft>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البيولوجية</a:t>
            </a:r>
          </a:p>
        </p:txBody>
      </p:sp>
      <p:sp>
        <p:nvSpPr>
          <p:cNvPr id="73" name="Rectangle : coins arrondis 72">
            <a:extLst>
              <a:ext uri="{FF2B5EF4-FFF2-40B4-BE49-F238E27FC236}">
                <a16:creationId xmlns:a16="http://schemas.microsoft.com/office/drawing/2014/main" xmlns="" id="{4B39318D-7963-406A-936F-22C1EF243705}"/>
              </a:ext>
            </a:extLst>
          </p:cNvPr>
          <p:cNvSpPr/>
          <p:nvPr/>
        </p:nvSpPr>
        <p:spPr>
          <a:xfrm>
            <a:off x="5109630" y="3651738"/>
            <a:ext cx="1800000" cy="413648"/>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كيمياء حيوية (بيوكيمياء)</a:t>
            </a:r>
            <a:endParaRPr lang="fr-FR" sz="1600" dirty="0">
              <a:solidFill>
                <a:schemeClr val="tx1"/>
              </a:solidFill>
              <a:latin typeface="Arial" panose="020B0604020202020204" pitchFamily="34" charset="0"/>
              <a:cs typeface="SKR HEAD1" pitchFamily="2" charset="-78"/>
            </a:endParaRPr>
          </a:p>
        </p:txBody>
      </p:sp>
      <p:sp>
        <p:nvSpPr>
          <p:cNvPr id="74" name="Rectangle : coins arrondis 73">
            <a:extLst>
              <a:ext uri="{FF2B5EF4-FFF2-40B4-BE49-F238E27FC236}">
                <a16:creationId xmlns:a16="http://schemas.microsoft.com/office/drawing/2014/main" xmlns="" id="{5E3D84EA-E084-4622-A162-702AEE3F24B1}"/>
              </a:ext>
            </a:extLst>
          </p:cNvPr>
          <p:cNvSpPr/>
          <p:nvPr/>
        </p:nvSpPr>
        <p:spPr>
          <a:xfrm>
            <a:off x="5105140" y="4160855"/>
            <a:ext cx="1800000" cy="347525"/>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ميكروبيولوجيا</a:t>
            </a:r>
            <a:endParaRPr kumimoji="0" lang="fr-FR"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endParaRPr>
          </a:p>
        </p:txBody>
      </p:sp>
      <p:sp>
        <p:nvSpPr>
          <p:cNvPr id="75" name="Rectangle : coins arrondis 74">
            <a:extLst>
              <a:ext uri="{FF2B5EF4-FFF2-40B4-BE49-F238E27FC236}">
                <a16:creationId xmlns:a16="http://schemas.microsoft.com/office/drawing/2014/main" xmlns="" id="{4EDCA903-A365-4117-AC26-12B6D4E3B9DD}"/>
              </a:ext>
            </a:extLst>
          </p:cNvPr>
          <p:cNvSpPr/>
          <p:nvPr/>
        </p:nvSpPr>
        <p:spPr>
          <a:xfrm>
            <a:off x="7663517" y="4125578"/>
            <a:ext cx="1800000" cy="540000"/>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b="1" dirty="0">
                <a:solidFill>
                  <a:schemeClr val="tx1"/>
                </a:solidFill>
                <a:latin typeface="Arial" panose="020B0604020202020204" pitchFamily="34" charset="0"/>
                <a:cs typeface="SKR HEAD1" pitchFamily="2" charset="-78"/>
              </a:rPr>
              <a:t>علوم بيولوجية</a:t>
            </a:r>
            <a:endParaRPr lang="fr-FR" b="1" dirty="0">
              <a:solidFill>
                <a:schemeClr val="tx1"/>
              </a:solidFill>
              <a:latin typeface="Arial" panose="020B0604020202020204" pitchFamily="34" charset="0"/>
              <a:cs typeface="SKR HEAD1" pitchFamily="2" charset="-78"/>
            </a:endParaRPr>
          </a:p>
        </p:txBody>
      </p:sp>
      <p:sp>
        <p:nvSpPr>
          <p:cNvPr id="76" name="Rectangle : coins arrondis 75">
            <a:extLst>
              <a:ext uri="{FF2B5EF4-FFF2-40B4-BE49-F238E27FC236}">
                <a16:creationId xmlns:a16="http://schemas.microsoft.com/office/drawing/2014/main" xmlns="" id="{75C8C30F-20A7-4F58-BFAE-20F4648078CB}"/>
              </a:ext>
            </a:extLst>
          </p:cNvPr>
          <p:cNvSpPr/>
          <p:nvPr/>
        </p:nvSpPr>
        <p:spPr>
          <a:xfrm>
            <a:off x="5105140" y="4633551"/>
            <a:ext cx="1800000" cy="369992"/>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علم السموم</a:t>
            </a:r>
            <a:endParaRPr kumimoji="0" lang="fr-FR"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endParaRPr>
          </a:p>
        </p:txBody>
      </p:sp>
      <p:sp>
        <p:nvSpPr>
          <p:cNvPr id="77" name="ZoneTexte 76">
            <a:extLst>
              <a:ext uri="{FF2B5EF4-FFF2-40B4-BE49-F238E27FC236}">
                <a16:creationId xmlns:a16="http://schemas.microsoft.com/office/drawing/2014/main" xmlns="" id="{688DEC19-0BDE-48A7-8DFE-E330AB388D4A}"/>
              </a:ext>
            </a:extLst>
          </p:cNvPr>
          <p:cNvSpPr txBox="1"/>
          <p:nvPr/>
        </p:nvSpPr>
        <p:spPr>
          <a:xfrm>
            <a:off x="319762" y="2752906"/>
            <a:ext cx="1979999" cy="695127"/>
          </a:xfrm>
          <a:prstGeom prst="rect">
            <a:avLst/>
          </a:prstGeom>
          <a:noFill/>
        </p:spPr>
        <p:txBody>
          <a:bodyPr wrap="square">
            <a:spAutoFit/>
          </a:bodyPr>
          <a:lstStyle/>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ما بعد التدرج</a:t>
            </a:r>
          </a:p>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(دكتــــــــوراه)</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8" name="ZoneTexte 77">
            <a:extLst>
              <a:ext uri="{FF2B5EF4-FFF2-40B4-BE49-F238E27FC236}">
                <a16:creationId xmlns:a16="http://schemas.microsoft.com/office/drawing/2014/main" xmlns="" id="{9131298A-9EA0-4266-9BA5-1EB9C01012A2}"/>
              </a:ext>
            </a:extLst>
          </p:cNvPr>
          <p:cNvSpPr txBox="1"/>
          <p:nvPr/>
        </p:nvSpPr>
        <p:spPr>
          <a:xfrm>
            <a:off x="2667455" y="2803825"/>
            <a:ext cx="1976492"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 التدرج في ماستر</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9" name="ZoneTexte 78">
            <a:extLst>
              <a:ext uri="{FF2B5EF4-FFF2-40B4-BE49-F238E27FC236}">
                <a16:creationId xmlns:a16="http://schemas.microsoft.com/office/drawing/2014/main" xmlns="" id="{03E22D73-E109-4773-85F1-1CC2FA7364C6}"/>
              </a:ext>
            </a:extLst>
          </p:cNvPr>
          <p:cNvSpPr txBox="1"/>
          <p:nvPr/>
        </p:nvSpPr>
        <p:spPr>
          <a:xfrm>
            <a:off x="5050465" y="2754061"/>
            <a:ext cx="1980000"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ثالثة ليسانس</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0" name="ZoneTexte 79">
            <a:extLst>
              <a:ext uri="{FF2B5EF4-FFF2-40B4-BE49-F238E27FC236}">
                <a16:creationId xmlns:a16="http://schemas.microsoft.com/office/drawing/2014/main" xmlns="" id="{45E69C62-DF55-488B-8F2D-DEECA23AAC70}"/>
              </a:ext>
            </a:extLst>
          </p:cNvPr>
          <p:cNvSpPr txBox="1"/>
          <p:nvPr/>
        </p:nvSpPr>
        <p:spPr>
          <a:xfrm>
            <a:off x="7483517" y="2809943"/>
            <a:ext cx="1980000"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ثانية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(الشعب)</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cxnSp>
        <p:nvCxnSpPr>
          <p:cNvPr id="81" name="Connecteur droit 80">
            <a:extLst>
              <a:ext uri="{FF2B5EF4-FFF2-40B4-BE49-F238E27FC236}">
                <a16:creationId xmlns:a16="http://schemas.microsoft.com/office/drawing/2014/main" xmlns="" id="{3C4B7F61-123D-4E94-8949-556722BA8BE8}"/>
              </a:ext>
            </a:extLst>
          </p:cNvPr>
          <p:cNvCxnSpPr>
            <a:cxnSpLocks/>
            <a:stCxn id="73" idx="3"/>
            <a:endCxn id="75" idx="1"/>
          </p:cNvCxnSpPr>
          <p:nvPr/>
        </p:nvCxnSpPr>
        <p:spPr>
          <a:xfrm>
            <a:off x="6909630" y="3858562"/>
            <a:ext cx="753887" cy="537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xmlns="" id="{D250439B-7990-4E98-8A08-E04557C8E533}"/>
              </a:ext>
            </a:extLst>
          </p:cNvPr>
          <p:cNvCxnSpPr>
            <a:cxnSpLocks/>
            <a:endCxn id="74" idx="1"/>
          </p:cNvCxnSpPr>
          <p:nvPr/>
        </p:nvCxnSpPr>
        <p:spPr>
          <a:xfrm flipV="1">
            <a:off x="4622063" y="4334618"/>
            <a:ext cx="483077" cy="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xmlns="" id="{A26CB9A3-42EE-4599-A6B4-A972A5F1792A}"/>
              </a:ext>
            </a:extLst>
          </p:cNvPr>
          <p:cNvCxnSpPr>
            <a:cxnSpLocks/>
            <a:endCxn id="76" idx="3"/>
          </p:cNvCxnSpPr>
          <p:nvPr/>
        </p:nvCxnSpPr>
        <p:spPr>
          <a:xfrm flipH="1">
            <a:off x="6905140" y="4415882"/>
            <a:ext cx="711700" cy="402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xmlns="" id="{E778BB7C-F0BB-4281-8E3A-1D72A0CA9BD0}"/>
              </a:ext>
            </a:extLst>
          </p:cNvPr>
          <p:cNvCxnSpPr>
            <a:cxnSpLocks/>
            <a:stCxn id="75" idx="1"/>
            <a:endCxn id="74" idx="3"/>
          </p:cNvCxnSpPr>
          <p:nvPr/>
        </p:nvCxnSpPr>
        <p:spPr>
          <a:xfrm flipH="1" flipV="1">
            <a:off x="6905140" y="4334618"/>
            <a:ext cx="758377" cy="60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xmlns="" id="{36B6EDCC-7046-48AA-98CC-B008D70E6095}"/>
              </a:ext>
            </a:extLst>
          </p:cNvPr>
          <p:cNvSpPr txBox="1"/>
          <p:nvPr/>
        </p:nvSpPr>
        <p:spPr>
          <a:xfrm>
            <a:off x="9947304" y="2795118"/>
            <a:ext cx="1960521"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أولى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(جذع مشترك)</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6" name="Rectangle : coins arrondis 85">
            <a:extLst>
              <a:ext uri="{FF2B5EF4-FFF2-40B4-BE49-F238E27FC236}">
                <a16:creationId xmlns:a16="http://schemas.microsoft.com/office/drawing/2014/main" xmlns="" id="{D8EE9AD7-ADF2-4D17-9882-90478F373D7B}"/>
              </a:ext>
            </a:extLst>
          </p:cNvPr>
          <p:cNvSpPr/>
          <p:nvPr/>
        </p:nvSpPr>
        <p:spPr>
          <a:xfrm>
            <a:off x="10107825" y="4122717"/>
            <a:ext cx="1800000" cy="540000"/>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a:lnSpc>
                <a:spcPct val="90000"/>
              </a:lnSpc>
              <a:spcBef>
                <a:spcPct val="0"/>
              </a:spcBef>
              <a:spcAft>
                <a:spcPct val="35000"/>
              </a:spcAft>
            </a:pPr>
            <a:r>
              <a:rPr lang="ar-DZ" sz="1600" b="1" dirty="0">
                <a:solidFill>
                  <a:schemeClr val="tx1"/>
                </a:solidFill>
                <a:latin typeface="Arial" panose="020B0604020202020204" pitchFamily="34" charset="0"/>
                <a:cs typeface="SKR HEAD1" pitchFamily="2" charset="-78"/>
              </a:rPr>
              <a:t>ميدان علوم الطبيعة والحياة</a:t>
            </a:r>
            <a:endParaRPr lang="fr-FR" sz="1600" b="1" dirty="0">
              <a:solidFill>
                <a:schemeClr val="tx1"/>
              </a:solidFill>
              <a:latin typeface="Arial" panose="020B0604020202020204" pitchFamily="34" charset="0"/>
              <a:cs typeface="SKR HEAD1" pitchFamily="2" charset="-78"/>
            </a:endParaRPr>
          </a:p>
        </p:txBody>
      </p:sp>
      <p:cxnSp>
        <p:nvCxnSpPr>
          <p:cNvPr id="87" name="Connecteur droit 86">
            <a:extLst>
              <a:ext uri="{FF2B5EF4-FFF2-40B4-BE49-F238E27FC236}">
                <a16:creationId xmlns:a16="http://schemas.microsoft.com/office/drawing/2014/main" xmlns="" id="{A29EADC1-1FA8-40D8-A6FB-7A55E623C934}"/>
              </a:ext>
            </a:extLst>
          </p:cNvPr>
          <p:cNvCxnSpPr>
            <a:cxnSpLocks/>
            <a:stCxn id="75" idx="3"/>
            <a:endCxn id="86" idx="1"/>
          </p:cNvCxnSpPr>
          <p:nvPr/>
        </p:nvCxnSpPr>
        <p:spPr>
          <a:xfrm flipV="1">
            <a:off x="9463517" y="4392717"/>
            <a:ext cx="644308" cy="2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 coins arrondis 87">
            <a:extLst>
              <a:ext uri="{FF2B5EF4-FFF2-40B4-BE49-F238E27FC236}">
                <a16:creationId xmlns:a16="http://schemas.microsoft.com/office/drawing/2014/main" xmlns="" id="{ADBFB7BE-ADB5-4560-9291-0218C58F9715}"/>
              </a:ext>
            </a:extLst>
          </p:cNvPr>
          <p:cNvSpPr/>
          <p:nvPr/>
        </p:nvSpPr>
        <p:spPr>
          <a:xfrm>
            <a:off x="2829457" y="3628273"/>
            <a:ext cx="1800000" cy="375030"/>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كيمياء حيوية (بيوكيمياء)</a:t>
            </a:r>
            <a:endParaRPr lang="fr-FR" sz="1600" dirty="0">
              <a:solidFill>
                <a:schemeClr val="tx1"/>
              </a:solidFill>
              <a:latin typeface="Arial" panose="020B0604020202020204" pitchFamily="34" charset="0"/>
              <a:cs typeface="SKR HEAD1" pitchFamily="2" charset="-78"/>
            </a:endParaRPr>
          </a:p>
        </p:txBody>
      </p:sp>
      <p:sp>
        <p:nvSpPr>
          <p:cNvPr id="89" name="Rectangle : coins arrondis 88">
            <a:extLst>
              <a:ext uri="{FF2B5EF4-FFF2-40B4-BE49-F238E27FC236}">
                <a16:creationId xmlns:a16="http://schemas.microsoft.com/office/drawing/2014/main" xmlns="" id="{077B3283-3979-4709-B1BE-A5FDD057F531}"/>
              </a:ext>
            </a:extLst>
          </p:cNvPr>
          <p:cNvSpPr/>
          <p:nvPr/>
        </p:nvSpPr>
        <p:spPr>
          <a:xfrm>
            <a:off x="2817460" y="4125958"/>
            <a:ext cx="1800000" cy="320364"/>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ميكروبيولوجيا تطبيقية</a:t>
            </a:r>
            <a:endParaRPr kumimoji="0" lang="fr-FR"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endParaRPr>
          </a:p>
        </p:txBody>
      </p:sp>
      <p:sp>
        <p:nvSpPr>
          <p:cNvPr id="90" name="Rectangle : coins arrondis 89">
            <a:extLst>
              <a:ext uri="{FF2B5EF4-FFF2-40B4-BE49-F238E27FC236}">
                <a16:creationId xmlns:a16="http://schemas.microsoft.com/office/drawing/2014/main" xmlns="" id="{5A46827A-2D74-4215-A3F7-08558BCF9907}"/>
              </a:ext>
            </a:extLst>
          </p:cNvPr>
          <p:cNvSpPr/>
          <p:nvPr/>
        </p:nvSpPr>
        <p:spPr>
          <a:xfrm>
            <a:off x="2805508" y="4680709"/>
            <a:ext cx="1800000" cy="311723"/>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علم السموم</a:t>
            </a:r>
            <a:endParaRPr kumimoji="0" lang="fr-FR"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endParaRPr>
          </a:p>
        </p:txBody>
      </p:sp>
      <p:cxnSp>
        <p:nvCxnSpPr>
          <p:cNvPr id="91" name="Connecteur droit 90">
            <a:extLst>
              <a:ext uri="{FF2B5EF4-FFF2-40B4-BE49-F238E27FC236}">
                <a16:creationId xmlns:a16="http://schemas.microsoft.com/office/drawing/2014/main" xmlns="" id="{3450F8E1-FC2C-4D45-8D2B-12A89279EA8F}"/>
              </a:ext>
            </a:extLst>
          </p:cNvPr>
          <p:cNvCxnSpPr>
            <a:cxnSpLocks/>
            <a:endCxn id="73" idx="1"/>
          </p:cNvCxnSpPr>
          <p:nvPr/>
        </p:nvCxnSpPr>
        <p:spPr>
          <a:xfrm flipV="1">
            <a:off x="4632761" y="3858562"/>
            <a:ext cx="476869" cy="10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xmlns="" id="{5D3BF337-23A6-46EA-8143-ED9E4B6B870B}"/>
              </a:ext>
            </a:extLst>
          </p:cNvPr>
          <p:cNvCxnSpPr>
            <a:cxnSpLocks/>
            <a:stCxn id="90" idx="3"/>
          </p:cNvCxnSpPr>
          <p:nvPr/>
        </p:nvCxnSpPr>
        <p:spPr>
          <a:xfrm flipV="1">
            <a:off x="4605508" y="4831714"/>
            <a:ext cx="452955" cy="4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xmlns="" id="{1A09E077-42AE-48C1-A3D3-85ACD990C1DF}"/>
              </a:ext>
            </a:extLst>
          </p:cNvPr>
          <p:cNvCxnSpPr>
            <a:cxnSpLocks/>
            <a:stCxn id="88" idx="1"/>
            <a:endCxn id="94" idx="3"/>
          </p:cNvCxnSpPr>
          <p:nvPr/>
        </p:nvCxnSpPr>
        <p:spPr>
          <a:xfrm flipH="1" flipV="1">
            <a:off x="2150012" y="3810565"/>
            <a:ext cx="679445" cy="5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 coins arrondis 93">
            <a:extLst>
              <a:ext uri="{FF2B5EF4-FFF2-40B4-BE49-F238E27FC236}">
                <a16:creationId xmlns:a16="http://schemas.microsoft.com/office/drawing/2014/main" xmlns="" id="{A496A95F-88BC-44F8-B0A2-31F5E57D2672}"/>
              </a:ext>
            </a:extLst>
          </p:cNvPr>
          <p:cNvSpPr/>
          <p:nvPr/>
        </p:nvSpPr>
        <p:spPr>
          <a:xfrm>
            <a:off x="350012" y="3617827"/>
            <a:ext cx="1800000" cy="385475"/>
          </a:xfrm>
          <a:prstGeom prst="round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كيمياء حيوية (</a:t>
            </a:r>
            <a:r>
              <a:rPr lang="ar-DZ" sz="1600" dirty="0" err="1">
                <a:solidFill>
                  <a:schemeClr val="tx1"/>
                </a:solidFill>
                <a:latin typeface="Arial" panose="020B0604020202020204" pitchFamily="34" charset="0"/>
                <a:cs typeface="SKR HEAD1" pitchFamily="2" charset="-78"/>
              </a:rPr>
              <a:t>بيوكيمياء</a:t>
            </a:r>
            <a:r>
              <a:rPr lang="ar-DZ" sz="1600" dirty="0">
                <a:solidFill>
                  <a:schemeClr val="tx1"/>
                </a:solidFill>
                <a:latin typeface="Arial" panose="020B0604020202020204" pitchFamily="34" charset="0"/>
                <a:cs typeface="SKR HEAD1" pitchFamily="2" charset="-78"/>
              </a:rPr>
              <a:t>)</a:t>
            </a:r>
            <a:endParaRPr lang="fr-FR" sz="1600" dirty="0">
              <a:solidFill>
                <a:schemeClr val="tx1"/>
              </a:solidFill>
              <a:latin typeface="Arial" panose="020B0604020202020204" pitchFamily="34" charset="0"/>
              <a:cs typeface="SKR HEAD1" pitchFamily="2" charset="-78"/>
            </a:endParaRPr>
          </a:p>
        </p:txBody>
      </p:sp>
    </p:spTree>
    <p:extLst>
      <p:ext uri="{BB962C8B-B14F-4D97-AF65-F5344CB8AC3E}">
        <p14:creationId xmlns:p14="http://schemas.microsoft.com/office/powerpoint/2010/main" val="3537005207"/>
      </p:ext>
    </p:extLst>
  </p:cSld>
  <p:clrMapOvr>
    <a:masterClrMapping/>
  </p:clrMapOvr>
  <p:transition spd="med" advTm="4677">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694192" y="1997122"/>
            <a:ext cx="4641550" cy="1300495"/>
          </a:xfrm>
          <a:prstGeom prst="roundRect">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البيولوجية</a:t>
            </a:r>
          </a:p>
        </p:txBody>
      </p:sp>
    </p:spTree>
    <p:extLst>
      <p:ext uri="{BB962C8B-B14F-4D97-AF65-F5344CB8AC3E}">
        <p14:creationId xmlns:p14="http://schemas.microsoft.com/office/powerpoint/2010/main" val="1165862862"/>
      </p:ext>
    </p:extLst>
  </p:cSld>
  <p:clrMapOvr>
    <a:masterClrMapping/>
  </p:clrMapOvr>
  <p:transition spd="med" advTm="4677">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a:extLst>
              <a:ext uri="{FF2B5EF4-FFF2-40B4-BE49-F238E27FC236}">
                <a16:creationId xmlns:a16="http://schemas.microsoft.com/office/drawing/2014/main" xmlns="" id="{E034A5F6-607B-4936-9EB9-E837D7DFDAA4}"/>
              </a:ext>
            </a:extLst>
          </p:cNvPr>
          <p:cNvSpPr txBox="1"/>
          <p:nvPr/>
        </p:nvSpPr>
        <p:spPr>
          <a:xfrm>
            <a:off x="4210262" y="299985"/>
            <a:ext cx="3513449"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38" name="ZoneTexte 37">
            <a:extLst>
              <a:ext uri="{FF2B5EF4-FFF2-40B4-BE49-F238E27FC236}">
                <a16:creationId xmlns:a16="http://schemas.microsoft.com/office/drawing/2014/main" xmlns="" id="{9FCC7349-513A-4136-900F-9EC1E94C6748}"/>
              </a:ext>
            </a:extLst>
          </p:cNvPr>
          <p:cNvSpPr txBox="1"/>
          <p:nvPr/>
        </p:nvSpPr>
        <p:spPr>
          <a:xfrm>
            <a:off x="7792984" y="1480251"/>
            <a:ext cx="4316630" cy="132343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يتضمن فرع البيولوجيا دراسة جميع العلوم النظرية والتطبيقية الأساسية عموما من فيزياء حيوية. وكيمياء (عامة وعضوية وحيوية). وجيولوجيا</a:t>
            </a:r>
            <a:r>
              <a:rPr lang="en-GB"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وأساسيات علم وظائف الأعضاء والإحصاء الرياضي. إضافة إلى ارتباطه الوثيق بالطب والصيدلة ومجالات تقنية عديدة.</a:t>
            </a:r>
            <a:endParaRPr lang="fr-FR" sz="2000" b="1" dirty="0">
              <a:latin typeface="Arabic Typesetting" panose="03020402040406030203" pitchFamily="66" charset="-78"/>
              <a:cs typeface="Arabic Typesetting" panose="03020402040406030203" pitchFamily="66" charset="-78"/>
            </a:endParaRPr>
          </a:p>
        </p:txBody>
      </p:sp>
      <p:sp>
        <p:nvSpPr>
          <p:cNvPr id="39" name="Rectangle à coins arrondis 13">
            <a:extLst>
              <a:ext uri="{FF2B5EF4-FFF2-40B4-BE49-F238E27FC236}">
                <a16:creationId xmlns:a16="http://schemas.microsoft.com/office/drawing/2014/main" xmlns="" id="{6E6DB41C-55E5-47BF-9DCF-591CB51C9B67}"/>
              </a:ext>
            </a:extLst>
          </p:cNvPr>
          <p:cNvSpPr>
            <a:spLocks noChangeArrowheads="1"/>
          </p:cNvSpPr>
          <p:nvPr/>
        </p:nvSpPr>
        <p:spPr bwMode="auto">
          <a:xfrm>
            <a:off x="10265700" y="1130905"/>
            <a:ext cx="1703734" cy="383351"/>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شعبة علوم بيولوجية</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0" name="ZoneTexte 39">
            <a:extLst>
              <a:ext uri="{FF2B5EF4-FFF2-40B4-BE49-F238E27FC236}">
                <a16:creationId xmlns:a16="http://schemas.microsoft.com/office/drawing/2014/main" xmlns="" id="{7D7731C3-21DC-4E08-ABE4-27D699478392}"/>
              </a:ext>
            </a:extLst>
          </p:cNvPr>
          <p:cNvSpPr txBox="1"/>
          <p:nvPr/>
        </p:nvSpPr>
        <p:spPr>
          <a:xfrm>
            <a:off x="3486" y="1588771"/>
            <a:ext cx="4168214" cy="532453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تشمل الأهداف الرئيسية لبرنامج شعبة العلوم البيولوجية: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توفير المعرفة الأساسية في العلوم الحيوية وتطبيقها في مجالات متعددة.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تعلم كيفية استخدام التقنيات المختلفة لتحليل وتشخيص وتحديد خصائص الأحياء.</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فهم العلاقة بين الأحياء والأمراض المعدية، وتعلم كيفية الوقاية من الأمراض المعدية ومكافحتها.</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تعلم كيفية تطبيق المبادئ العلمية في مجالات متعددة، بما في ذلك الزراعة، والصناعة، والطب، والصحة العامة.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تطوير مهارات التفكير النقدي والقدرة على العمل الجماعي والتواصل الفعال.</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توفير الفرص للطلبة لاستكشاف مجالات متعددة وتحديد الاهتمامات المهنية والأكاديمية المستقبلية.</a:t>
            </a:r>
          </a:p>
          <a:p>
            <a:pPr algn="just" rtl="1"/>
            <a:endParaRPr lang="ar-DZ" sz="2000" b="1" dirty="0">
              <a:latin typeface="Arabic Typesetting" panose="03020402040406030203" pitchFamily="66" charset="-78"/>
              <a:cs typeface="Arabic Typesetting" panose="03020402040406030203" pitchFamily="66" charset="-78"/>
            </a:endParaRPr>
          </a:p>
          <a:p>
            <a:pPr algn="just" rtl="1"/>
            <a:r>
              <a:rPr lang="ar-DZ" sz="2000" b="1" dirty="0">
                <a:latin typeface="Arabic Typesetting" panose="03020402040406030203" pitchFamily="66" charset="-78"/>
                <a:cs typeface="Arabic Typesetting" panose="03020402040406030203" pitchFamily="66" charset="-78"/>
              </a:rPr>
              <a:t>تشمل </a:t>
            </a:r>
            <a:r>
              <a:rPr lang="ar-DZ" sz="2000" b="1" dirty="0" err="1">
                <a:latin typeface="Arabic Typesetting" panose="03020402040406030203" pitchFamily="66" charset="-78"/>
                <a:cs typeface="Arabic Typesetting" panose="03020402040406030203" pitchFamily="66" charset="-78"/>
              </a:rPr>
              <a:t>التخضصات</a:t>
            </a:r>
            <a:r>
              <a:rPr lang="ar-DZ" sz="2000" b="1" dirty="0">
                <a:latin typeface="Arabic Typesetting" panose="03020402040406030203" pitchFamily="66" charset="-78"/>
                <a:cs typeface="Arabic Typesetting" panose="03020402040406030203" pitchFamily="66" charset="-78"/>
              </a:rPr>
              <a:t> لشعبة العلوم البيولوجية: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تخصص كيمياء حيوية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تخصص علم الأحياء الدقيقة</a:t>
            </a:r>
          </a:p>
          <a:p>
            <a:pPr marL="342900" indent="-34290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تخصص علم السموم</a:t>
            </a:r>
          </a:p>
        </p:txBody>
      </p:sp>
      <p:sp>
        <p:nvSpPr>
          <p:cNvPr id="41" name="Rectangle à coins arrondis 13">
            <a:extLst>
              <a:ext uri="{FF2B5EF4-FFF2-40B4-BE49-F238E27FC236}">
                <a16:creationId xmlns:a16="http://schemas.microsoft.com/office/drawing/2014/main" xmlns="" id="{A419DF97-E456-4E69-B3B7-A9835947EB62}"/>
              </a:ext>
            </a:extLst>
          </p:cNvPr>
          <p:cNvSpPr>
            <a:spLocks noChangeArrowheads="1"/>
          </p:cNvSpPr>
          <p:nvPr/>
        </p:nvSpPr>
        <p:spPr bwMode="auto">
          <a:xfrm>
            <a:off x="10601434" y="2940776"/>
            <a:ext cx="1368000" cy="356482"/>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2" name="ZoneTexte 41">
            <a:extLst>
              <a:ext uri="{FF2B5EF4-FFF2-40B4-BE49-F238E27FC236}">
                <a16:creationId xmlns:a16="http://schemas.microsoft.com/office/drawing/2014/main" xmlns="" id="{675A27E6-74F3-4ACC-B8BE-D07D52583CDD}"/>
              </a:ext>
            </a:extLst>
          </p:cNvPr>
          <p:cNvSpPr txBox="1"/>
          <p:nvPr/>
        </p:nvSpPr>
        <p:spPr>
          <a:xfrm>
            <a:off x="7723711" y="3523993"/>
            <a:ext cx="4320721" cy="2862322"/>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تتضمن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المقررات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الدراسية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أول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سنتين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أساسيات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عامة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كل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الخلية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الحيوانية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والنباتية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وعلوم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التصنيف</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الحيواني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والمورفولوجيا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والتصنيف</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النباني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جانب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الفيزياء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بشقيها</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النظري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والعملي</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والكيمياء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والإحصاء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والبيئة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الحيوانية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والنباتية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وعلم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الوراثة</a:t>
            </a:r>
            <a:r>
              <a:rPr lang="fr-FR" sz="2000" b="1" dirty="0">
                <a:latin typeface="Arabic Typesetting" panose="03020402040406030203" pitchFamily="66" charset="-78"/>
                <a:cs typeface="Arabic Typesetting" panose="03020402040406030203" pitchFamily="66" charset="-78"/>
              </a:rPr>
              <a:t>...</a:t>
            </a:r>
          </a:p>
          <a:p>
            <a:pPr algn="just" rtl="1"/>
            <a:r>
              <a:rPr lang="fr-FR" sz="2000" b="1" dirty="0" err="1">
                <a:latin typeface="Arabic Typesetting" panose="03020402040406030203" pitchFamily="66" charset="-78"/>
                <a:cs typeface="Arabic Typesetting" panose="03020402040406030203" pitchFamily="66" charset="-78"/>
              </a:rPr>
              <a:t>إضافة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ذلك</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يدرس</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مقررا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واحدا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الأقل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للغة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الأجنبية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كل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سنة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ابتداة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السنة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الأولى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ويكون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موضوعات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قريبة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تخ</a:t>
            </a:r>
            <a:r>
              <a:rPr lang="fr-FR" sz="2000" b="1" dirty="0" err="1">
                <a:latin typeface="Arabic Typesetting" panose="03020402040406030203" pitchFamily="66" charset="-78"/>
                <a:cs typeface="Arabic Typesetting" panose="03020402040406030203" pitchFamily="66" charset="-78"/>
              </a:rPr>
              <a:t>صصه</a:t>
            </a:r>
            <a:r>
              <a:rPr lang="fr-FR" sz="2000" b="1" dirty="0">
                <a:latin typeface="Arabic Typesetting" panose="03020402040406030203" pitchFamily="66" charset="-78"/>
                <a:cs typeface="Arabic Typesetting" panose="03020402040406030203" pitchFamily="66" charset="-78"/>
              </a:rPr>
              <a:t>.</a:t>
            </a:r>
            <a:endParaRPr lang="ar-DZ" sz="2000" b="1" dirty="0">
              <a:latin typeface="Arabic Typesetting" panose="03020402040406030203" pitchFamily="66" charset="-78"/>
              <a:cs typeface="Arabic Typesetting" panose="03020402040406030203" pitchFamily="66" charset="-78"/>
            </a:endParaRPr>
          </a:p>
          <a:p>
            <a:pPr algn="just" rtl="1"/>
            <a:r>
              <a:rPr lang="fr-FR" sz="2000" b="1" dirty="0" err="1">
                <a:latin typeface="Arabic Typesetting" panose="03020402040406030203" pitchFamily="66" charset="-78"/>
                <a:cs typeface="Arabic Typesetting" panose="03020402040406030203" pitchFamily="66" charset="-78"/>
              </a:rPr>
              <a:t>وفي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السنة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الثالثة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يختار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الطل</a:t>
            </a:r>
            <a:r>
              <a:rPr lang="ar-DZ" sz="2000" b="1" dirty="0" err="1">
                <a:latin typeface="Arabic Typesetting" panose="03020402040406030203" pitchFamily="66" charset="-78"/>
                <a:cs typeface="Arabic Typesetting" panose="03020402040406030203" pitchFamily="66" charset="-78"/>
              </a:rPr>
              <a:t>بة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أح</a:t>
            </a:r>
            <a:r>
              <a:rPr lang="ar-DZ" sz="2000" b="1" dirty="0">
                <a:latin typeface="Arabic Typesetting" panose="03020402040406030203" pitchFamily="66" charset="-78"/>
                <a:cs typeface="Arabic Typesetting" panose="03020402040406030203" pitchFamily="66" charset="-78"/>
              </a:rPr>
              <a:t>د</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الاختصاصات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الثلاثة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المتوفرة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الجام</a:t>
            </a:r>
            <a:r>
              <a:rPr lang="ar-DZ" sz="2000" b="1" dirty="0" err="1">
                <a:latin typeface="Arabic Typesetting" panose="03020402040406030203" pitchFamily="66" charset="-78"/>
                <a:cs typeface="Arabic Typesetting" panose="03020402040406030203" pitchFamily="66" charset="-78"/>
              </a:rPr>
              <a:t>عة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وتكون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المفاضلة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عليها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بحسب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كل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معدل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السنتين</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السابقتين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وعدد</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المتقدمين</a:t>
            </a:r>
            <a:endParaRPr lang="fr-FR" sz="2000" b="1" dirty="0">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88DF3F00-138D-47BD-B18B-D8C3CC698348}"/>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44" name="ZoneTexte 43">
            <a:extLst>
              <a:ext uri="{FF2B5EF4-FFF2-40B4-BE49-F238E27FC236}">
                <a16:creationId xmlns:a16="http://schemas.microsoft.com/office/drawing/2014/main" xmlns="" id="{E8076F43-ED0A-491B-9031-67A8F2F55A01}"/>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B43E79EE-9184-4A98-B465-DE8A8E45973F}"/>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6" name="Rectangle à coins arrondis 13">
            <a:extLst>
              <a:ext uri="{FF2B5EF4-FFF2-40B4-BE49-F238E27FC236}">
                <a16:creationId xmlns:a16="http://schemas.microsoft.com/office/drawing/2014/main" xmlns="" id="{36AD9964-CF10-4AC4-A539-1A77AE285158}"/>
              </a:ext>
            </a:extLst>
          </p:cNvPr>
          <p:cNvSpPr>
            <a:spLocks noChangeArrowheads="1"/>
          </p:cNvSpPr>
          <p:nvPr/>
        </p:nvSpPr>
        <p:spPr bwMode="auto">
          <a:xfrm>
            <a:off x="2676557" y="1114146"/>
            <a:ext cx="1465851" cy="400110"/>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7" name="Picture 2">
            <a:extLst>
              <a:ext uri="{FF2B5EF4-FFF2-40B4-BE49-F238E27FC236}">
                <a16:creationId xmlns:a16="http://schemas.microsoft.com/office/drawing/2014/main" xmlns="" id="{BFF5DA3B-235B-4928-A3CF-DDF9312DAE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226817" y="56298"/>
            <a:ext cx="3490222" cy="196867"/>
          </a:xfrm>
          <a:prstGeom prst="rect">
            <a:avLst/>
          </a:prstGeom>
          <a:solidFill>
            <a:srgbClr val="C00000"/>
          </a:solidFill>
          <a:ln>
            <a:noFill/>
          </a:ln>
        </p:spPr>
      </p:pic>
      <p:grpSp>
        <p:nvGrpSpPr>
          <p:cNvPr id="48" name="Groupe 47">
            <a:extLst>
              <a:ext uri="{FF2B5EF4-FFF2-40B4-BE49-F238E27FC236}">
                <a16:creationId xmlns:a16="http://schemas.microsoft.com/office/drawing/2014/main" xmlns="" id="{13F5D4E3-26C3-4090-9475-E5F2168E24FF}"/>
              </a:ext>
            </a:extLst>
          </p:cNvPr>
          <p:cNvGrpSpPr/>
          <p:nvPr/>
        </p:nvGrpSpPr>
        <p:grpSpPr>
          <a:xfrm>
            <a:off x="4832121" y="3594624"/>
            <a:ext cx="2269730" cy="2319585"/>
            <a:chOff x="5371" y="4344335"/>
            <a:chExt cx="2088620" cy="2194393"/>
          </a:xfrm>
        </p:grpSpPr>
        <p:pic>
          <p:nvPicPr>
            <p:cNvPr id="49" name="Picture 2" descr="biologie-biochimie">
              <a:extLst>
                <a:ext uri="{FF2B5EF4-FFF2-40B4-BE49-F238E27FC236}">
                  <a16:creationId xmlns:a16="http://schemas.microsoft.com/office/drawing/2014/main" xmlns="" id="{AC7114BD-36DF-4C6E-876A-49B75ACF54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 t="-2569" r="20956" b="2569"/>
            <a:stretch/>
          </p:blipFill>
          <p:spPr bwMode="auto">
            <a:xfrm>
              <a:off x="1039727" y="5493700"/>
              <a:ext cx="1054264" cy="722453"/>
            </a:xfrm>
            <a:prstGeom prst="hexagon">
              <a:avLst>
                <a:gd name="adj" fmla="val 22580"/>
                <a:gd name="vf" fmla="val 115470"/>
              </a:avLst>
            </a:prstGeom>
            <a:noFill/>
            <a:extLst>
              <a:ext uri="{909E8E84-426E-40DD-AFC4-6F175D3DCCD1}">
                <a14:hiddenFill xmlns:a14="http://schemas.microsoft.com/office/drawing/2010/main">
                  <a:solidFill>
                    <a:srgbClr val="FFFFFF"/>
                  </a:solidFill>
                </a14:hiddenFill>
              </a:ext>
            </a:extLst>
          </p:spPr>
        </p:pic>
        <p:pic>
          <p:nvPicPr>
            <p:cNvPr id="50" name="Picture 6" descr="EEQ - Marqueurs Biochimiques Du Risque De Trisomie 21 (MSMPO)">
              <a:extLst>
                <a:ext uri="{FF2B5EF4-FFF2-40B4-BE49-F238E27FC236}">
                  <a16:creationId xmlns:a16="http://schemas.microsoft.com/office/drawing/2014/main" xmlns="" id="{39D675AC-5083-40B1-8EFC-88E9573065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44" r="11083"/>
            <a:stretch/>
          </p:blipFill>
          <p:spPr bwMode="auto">
            <a:xfrm>
              <a:off x="1055187" y="4728734"/>
              <a:ext cx="1012641" cy="718620"/>
            </a:xfrm>
            <a:prstGeom prst="hexagon">
              <a:avLst>
                <a:gd name="adj" fmla="val 22177"/>
                <a:gd name="vf" fmla="val 115470"/>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xmlns="" id="{490912E3-075E-4981-9860-378B4FCC5B19}"/>
                </a:ext>
              </a:extLst>
            </p:cNvPr>
            <p:cNvPicPr>
              <a:picLocks noChangeAspect="1"/>
            </p:cNvPicPr>
            <p:nvPr/>
          </p:nvPicPr>
          <p:blipFill>
            <a:blip r:embed="rId7"/>
            <a:stretch>
              <a:fillRect/>
            </a:stretch>
          </p:blipFill>
          <p:spPr>
            <a:xfrm>
              <a:off x="5371" y="4344335"/>
              <a:ext cx="1189479" cy="718620"/>
            </a:xfrm>
            <a:prstGeom prst="hexagon">
              <a:avLst/>
            </a:prstGeom>
            <a:ln>
              <a:solidFill>
                <a:schemeClr val="bg1">
                  <a:lumMod val="65000"/>
                </a:schemeClr>
              </a:solidFill>
            </a:ln>
          </p:spPr>
        </p:pic>
        <p:pic>
          <p:nvPicPr>
            <p:cNvPr id="52" name="Picture 2" descr="Homeopathic plant Images, Stock Photos &amp; Vectors | Shutterstock">
              <a:extLst>
                <a:ext uri="{FF2B5EF4-FFF2-40B4-BE49-F238E27FC236}">
                  <a16:creationId xmlns:a16="http://schemas.microsoft.com/office/drawing/2014/main" xmlns="" id="{E06D0FF6-27A9-45CD-B6B1-B397479BF16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688" t="7594" r="4687" b="16562"/>
            <a:stretch/>
          </p:blipFill>
          <p:spPr bwMode="auto">
            <a:xfrm>
              <a:off x="56282" y="5109301"/>
              <a:ext cx="1106339" cy="688194"/>
            </a:xfrm>
            <a:prstGeom prst="hexagon">
              <a:avLst>
                <a:gd name="adj" fmla="val 20368"/>
                <a:gd name="vf" fmla="val 115470"/>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3" name="Picture 20">
              <a:extLst>
                <a:ext uri="{FF2B5EF4-FFF2-40B4-BE49-F238E27FC236}">
                  <a16:creationId xmlns:a16="http://schemas.microsoft.com/office/drawing/2014/main" xmlns="" id="{F91E2494-4023-409C-BAA4-547BED374AB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3" t="8107" r="6210" b="5510"/>
            <a:stretch/>
          </p:blipFill>
          <p:spPr bwMode="auto">
            <a:xfrm>
              <a:off x="40650" y="5801328"/>
              <a:ext cx="1106339" cy="737400"/>
            </a:xfrm>
            <a:prstGeom prst="hexag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Image 53">
            <a:extLst>
              <a:ext uri="{FF2B5EF4-FFF2-40B4-BE49-F238E27FC236}">
                <a16:creationId xmlns:a16="http://schemas.microsoft.com/office/drawing/2014/main" xmlns="" id="{5C744DC0-A7B2-466B-B798-32B97F9218ED}"/>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5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0911" y="1514256"/>
            <a:ext cx="1148980" cy="1148980"/>
          </a:xfrm>
          <a:prstGeom prst="rect">
            <a:avLst/>
          </a:prstGeom>
        </p:spPr>
      </p:pic>
      <p:grpSp>
        <p:nvGrpSpPr>
          <p:cNvPr id="55" name="Groupe 54">
            <a:extLst>
              <a:ext uri="{FF2B5EF4-FFF2-40B4-BE49-F238E27FC236}">
                <a16:creationId xmlns:a16="http://schemas.microsoft.com/office/drawing/2014/main" xmlns="" id="{5D824EB9-2892-4152-B40F-6CD1646EBE48}"/>
              </a:ext>
            </a:extLst>
          </p:cNvPr>
          <p:cNvGrpSpPr/>
          <p:nvPr/>
        </p:nvGrpSpPr>
        <p:grpSpPr>
          <a:xfrm>
            <a:off x="4789898" y="3004871"/>
            <a:ext cx="2515738" cy="584775"/>
            <a:chOff x="4842114" y="2630533"/>
            <a:chExt cx="2190705" cy="803629"/>
          </a:xfrm>
        </p:grpSpPr>
        <p:sp>
          <p:nvSpPr>
            <p:cNvPr id="56" name="ZoneTexte 55">
              <a:extLst>
                <a:ext uri="{FF2B5EF4-FFF2-40B4-BE49-F238E27FC236}">
                  <a16:creationId xmlns:a16="http://schemas.microsoft.com/office/drawing/2014/main" xmlns="" id="{824B416F-EB21-4606-8707-F2D507DC2B03}"/>
                </a:ext>
              </a:extLst>
            </p:cNvPr>
            <p:cNvSpPr txBox="1"/>
            <p:nvPr/>
          </p:nvSpPr>
          <p:spPr>
            <a:xfrm>
              <a:off x="4926451" y="2739959"/>
              <a:ext cx="1975497" cy="520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7" name="ZoneTexte 56">
              <a:extLst>
                <a:ext uri="{FF2B5EF4-FFF2-40B4-BE49-F238E27FC236}">
                  <a16:creationId xmlns:a16="http://schemas.microsoft.com/office/drawing/2014/main" xmlns="" id="{40C83941-1EFF-4B60-9E2E-1E8B2CBAB00A}"/>
                </a:ext>
              </a:extLst>
            </p:cNvPr>
            <p:cNvSpPr txBox="1"/>
            <p:nvPr/>
          </p:nvSpPr>
          <p:spPr>
            <a:xfrm>
              <a:off x="4842114" y="2630533"/>
              <a:ext cx="2190705" cy="8036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829591" rtl="1" eaLnBrk="0" fontAlgn="base" hangingPunct="0">
                <a:spcBef>
                  <a:spcPct val="0"/>
                </a:spcBef>
                <a:spcAft>
                  <a:spcPct val="0"/>
                </a:spcAft>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شعبة علوم بيولوجية</a:t>
              </a:r>
            </a:p>
          </p:txBody>
        </p:sp>
      </p:grpSp>
      <p:sp>
        <p:nvSpPr>
          <p:cNvPr id="58" name="ZoneTexte 57">
            <a:extLst>
              <a:ext uri="{FF2B5EF4-FFF2-40B4-BE49-F238E27FC236}">
                <a16:creationId xmlns:a16="http://schemas.microsoft.com/office/drawing/2014/main" xmlns="" id="{C5628F33-57A8-490C-BD71-7A63466C518D}"/>
              </a:ext>
            </a:extLst>
          </p:cNvPr>
          <p:cNvSpPr txBox="1"/>
          <p:nvPr/>
        </p:nvSpPr>
        <p:spPr>
          <a:xfrm>
            <a:off x="5043200" y="2663236"/>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9" name="ZoneTexte 58">
            <a:extLst>
              <a:ext uri="{FF2B5EF4-FFF2-40B4-BE49-F238E27FC236}">
                <a16:creationId xmlns:a16="http://schemas.microsoft.com/office/drawing/2014/main" xmlns="" id="{6ECDD2E6-8C44-4DA2-A228-287E2CDC7C5A}"/>
              </a:ext>
            </a:extLst>
          </p:cNvPr>
          <p:cNvSpPr txBox="1"/>
          <p:nvPr/>
        </p:nvSpPr>
        <p:spPr>
          <a:xfrm>
            <a:off x="4101888" y="6067880"/>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الشعبة </a:t>
            </a:r>
            <a:r>
              <a:rPr lang="ar-DZ" sz="1100" dirty="0">
                <a:latin typeface="Arabic Typesetting" panose="03020402040406030203" pitchFamily="66" charset="-78"/>
              </a:rPr>
              <a:t>: الأستاذ عمارة كربة رؤوف</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البريد الإلكتروني</a:t>
            </a:r>
            <a:r>
              <a:rPr lang="ar-DZ" sz="1100" dirty="0">
                <a:latin typeface="Arabic Typesetting" panose="03020402040406030203" pitchFamily="66" charset="-78"/>
              </a:rPr>
              <a:t> : </a:t>
            </a:r>
            <a:r>
              <a:rPr lang="fr-FR" sz="1050" b="0" i="0" dirty="0">
                <a:solidFill>
                  <a:srgbClr val="5E5E5E"/>
                </a:solidFill>
                <a:effectLst/>
                <a:latin typeface="Google Sans"/>
              </a:rPr>
              <a:t>raouf.amarakorba@univ-bba.dz</a:t>
            </a:r>
            <a:endParaRPr lang="fr-FR" sz="1050" dirty="0">
              <a:latin typeface="Times New Roman" pitchFamily="18" charset="0"/>
              <a:cs typeface="Times New Roman" pitchFamily="18" charset="0"/>
            </a:endParaRPr>
          </a:p>
        </p:txBody>
      </p:sp>
      <p:pic>
        <p:nvPicPr>
          <p:cNvPr id="60" name="Picture 2">
            <a:extLst>
              <a:ext uri="{FF2B5EF4-FFF2-40B4-BE49-F238E27FC236}">
                <a16:creationId xmlns:a16="http://schemas.microsoft.com/office/drawing/2014/main" xmlns="" id="{0D6247AC-68B9-4C0E-903F-181E8B5452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226817" y="6662609"/>
            <a:ext cx="3490222" cy="196867"/>
          </a:xfrm>
          <a:prstGeom prst="rect">
            <a:avLst/>
          </a:prstGeom>
          <a:solidFill>
            <a:srgbClr val="C00000"/>
          </a:solidFill>
          <a:ln>
            <a:noFill/>
          </a:ln>
        </p:spPr>
      </p:pic>
      <p:pic>
        <p:nvPicPr>
          <p:cNvPr id="61" name="Image 60">
            <a:extLst>
              <a:ext uri="{FF2B5EF4-FFF2-40B4-BE49-F238E27FC236}">
                <a16:creationId xmlns:a16="http://schemas.microsoft.com/office/drawing/2014/main" xmlns="" id="{80CCF92A-8858-4876-9863-64D518FE6B56}"/>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3420989" y="58116"/>
            <a:ext cx="720000" cy="720000"/>
          </a:xfrm>
          <a:prstGeom prst="rect">
            <a:avLst/>
          </a:prstGeom>
        </p:spPr>
      </p:pic>
      <p:sp>
        <p:nvSpPr>
          <p:cNvPr id="62" name="ZoneTexte 61">
            <a:extLst>
              <a:ext uri="{FF2B5EF4-FFF2-40B4-BE49-F238E27FC236}">
                <a16:creationId xmlns:a16="http://schemas.microsoft.com/office/drawing/2014/main" xmlns="" id="{4AB3BF12-C6CB-4DE0-A30C-4869FEC64CB1}"/>
              </a:ext>
            </a:extLst>
          </p:cNvPr>
          <p:cNvSpPr txBox="1"/>
          <p:nvPr/>
        </p:nvSpPr>
        <p:spPr>
          <a:xfrm>
            <a:off x="778337"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3" name="Image 62">
            <a:extLst>
              <a:ext uri="{FF2B5EF4-FFF2-40B4-BE49-F238E27FC236}">
                <a16:creationId xmlns:a16="http://schemas.microsoft.com/office/drawing/2014/main" xmlns="" id="{47DAA982-D783-46E9-B947-FCD3AFEE6A48}"/>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0004" y="39948"/>
            <a:ext cx="720000" cy="720000"/>
          </a:xfrm>
          <a:prstGeom prst="rect">
            <a:avLst/>
          </a:prstGeom>
        </p:spPr>
      </p:pic>
    </p:spTree>
    <p:extLst>
      <p:ext uri="{BB962C8B-B14F-4D97-AF65-F5344CB8AC3E}">
        <p14:creationId xmlns:p14="http://schemas.microsoft.com/office/powerpoint/2010/main" val="1372204812"/>
      </p:ext>
    </p:extLst>
  </p:cSld>
  <p:clrMapOvr>
    <a:masterClrMapping/>
  </p:clrMapOvr>
  <p:transition spd="med" advTm="4677">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428469" y="2239399"/>
            <a:ext cx="4641550" cy="1431878"/>
          </a:xfrm>
          <a:prstGeom prst="roundRect">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كيمياء حيوية</a:t>
            </a:r>
            <a:endParaRPr lang="fr-FR"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ctr" defTabSz="829591" rtl="1" eaLnBrk="0" fontAlgn="base" hangingPunct="0">
              <a:spcBef>
                <a:spcPct val="0"/>
              </a:spcBef>
              <a:spcAft>
                <a:spcPct val="0"/>
              </a:spcAft>
            </a:pPr>
            <a:r>
              <a:rPr lang="fr-FR"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DZ" altLang="fr-FR" sz="4800" dirty="0" err="1">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بيوكيمياء</a:t>
            </a:r>
            <a:r>
              <a:rPr lang="fr-FR"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sz="60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69526611"/>
      </p:ext>
    </p:extLst>
  </p:cSld>
  <p:clrMapOvr>
    <a:masterClrMapping/>
  </p:clrMapOvr>
  <p:transition spd="med" advTm="4677">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B341B35-5912-4CCA-B449-D964877DC971}"/>
              </a:ext>
            </a:extLst>
          </p:cNvPr>
          <p:cNvSpPr txBox="1"/>
          <p:nvPr/>
        </p:nvSpPr>
        <p:spPr>
          <a:xfrm>
            <a:off x="4210262" y="299985"/>
            <a:ext cx="3513449"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3" name="ZoneTexte 2">
            <a:extLst>
              <a:ext uri="{FF2B5EF4-FFF2-40B4-BE49-F238E27FC236}">
                <a16:creationId xmlns:a16="http://schemas.microsoft.com/office/drawing/2014/main" xmlns="" id="{57E52060-4232-4345-9DC7-A34D090C2907}"/>
              </a:ext>
            </a:extLst>
          </p:cNvPr>
          <p:cNvSpPr txBox="1"/>
          <p:nvPr/>
        </p:nvSpPr>
        <p:spPr>
          <a:xfrm>
            <a:off x="7711286" y="1384070"/>
            <a:ext cx="4316630" cy="2554545"/>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الكيمياء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الحيوية</a:t>
            </a:r>
            <a:r>
              <a:rPr lang="ar-DZ"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r>
              <a:rPr lang="ar-DZ" altLang="fr-FR" sz="2000"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البيوكيمياء</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هي أحد فروع العلوم الطبيعية وتختص بدراسة التركيب الكيميائي لأجزاء الخلية في مختلف الكائنات الحية سواء كانت كائنات بسيطة (البكتيريا، الفطريات والطحالب) أو معقدة كالإنسان والحيوان والنبات.</a:t>
            </a:r>
            <a:endParaRPr lang="fr-FR" sz="2000" b="1" dirty="0">
              <a:latin typeface="Arabic Typesetting" panose="03020402040406030203" pitchFamily="66" charset="-78"/>
              <a:cs typeface="Arabic Typesetting" panose="03020402040406030203" pitchFamily="66" charset="-78"/>
            </a:endParaRPr>
          </a:p>
          <a:p>
            <a:pPr algn="just" rtl="1"/>
            <a:r>
              <a:rPr lang="ar-DZ" sz="2000" b="1" dirty="0">
                <a:latin typeface="Arabic Typesetting" panose="03020402040406030203" pitchFamily="66" charset="-78"/>
                <a:cs typeface="Arabic Typesetting" panose="03020402040406030203" pitchFamily="66" charset="-78"/>
              </a:rPr>
              <a:t> تهتم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الكيمياء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الحيوية</a:t>
            </a:r>
            <a:r>
              <a:rPr lang="ar-DZ" sz="2000" b="1" dirty="0">
                <a:latin typeface="Arabic Typesetting" panose="03020402040406030203" pitchFamily="66" charset="-78"/>
                <a:cs typeface="Arabic Typesetting" panose="03020402040406030203" pitchFamily="66" charset="-78"/>
              </a:rPr>
              <a:t> بدراسة التفاعلات الحيوية المختلفة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بين مكونات الخلية والجزيئات الكبيرة مثل الدهون والكربوهيدرات والبروتينات والأحماض النووية وجزيئات حيوية أخرى</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التي تحدث داخل هذه الخلايا الحية من حيث البناء والتكوين، أو من حيث الهدم وإنتاج الطاقة.</a:t>
            </a:r>
            <a:r>
              <a:rPr lang="fr-FR" sz="2000" b="1" dirty="0">
                <a:latin typeface="Arabic Typesetting" panose="03020402040406030203" pitchFamily="66" charset="-78"/>
                <a:cs typeface="Arabic Typesetting" panose="03020402040406030203" pitchFamily="66" charset="-78"/>
              </a:rPr>
              <a:t> </a:t>
            </a:r>
          </a:p>
        </p:txBody>
      </p:sp>
      <p:sp>
        <p:nvSpPr>
          <p:cNvPr id="4" name="Rectangle à coins arrondis 13">
            <a:extLst>
              <a:ext uri="{FF2B5EF4-FFF2-40B4-BE49-F238E27FC236}">
                <a16:creationId xmlns:a16="http://schemas.microsoft.com/office/drawing/2014/main" xmlns="" id="{08E27C15-B043-472D-B9FB-9CF7D3182FDB}"/>
              </a:ext>
            </a:extLst>
          </p:cNvPr>
          <p:cNvSpPr>
            <a:spLocks noChangeArrowheads="1"/>
          </p:cNvSpPr>
          <p:nvPr/>
        </p:nvSpPr>
        <p:spPr bwMode="auto">
          <a:xfrm>
            <a:off x="10784802" y="977994"/>
            <a:ext cx="1131878" cy="383351"/>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err="1">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البيوكيمياء</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ZoneTexte 4">
            <a:extLst>
              <a:ext uri="{FF2B5EF4-FFF2-40B4-BE49-F238E27FC236}">
                <a16:creationId xmlns:a16="http://schemas.microsoft.com/office/drawing/2014/main" xmlns="" id="{FD85C9A2-6F76-44C9-A888-D694FA3708C3}"/>
              </a:ext>
            </a:extLst>
          </p:cNvPr>
          <p:cNvSpPr txBox="1"/>
          <p:nvPr/>
        </p:nvSpPr>
        <p:spPr>
          <a:xfrm>
            <a:off x="0" y="1678887"/>
            <a:ext cx="4168214" cy="1938992"/>
          </a:xfrm>
          <a:prstGeom prst="rect">
            <a:avLst/>
          </a:prstGeom>
          <a:noFill/>
        </p:spPr>
        <p:txBody>
          <a:bodyPr wrap="square">
            <a:spAutoFit/>
          </a:bodyPr>
          <a:lstStyle/>
          <a:p>
            <a:pPr algn="just" rtl="1"/>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في تخصص كيمياء حيوية بتعميق واستكمال المعرفة في مجالات التركيب الكيميائي والخصائص والتحولات وطرق تحليل ودراسة الجزيئات البيولوجية.</a:t>
            </a:r>
            <a:r>
              <a:rPr lang="fr-FR" sz="2000" b="1" dirty="0">
                <a:latin typeface="Arabic Typesetting" panose="03020402040406030203" pitchFamily="66" charset="-78"/>
                <a:cs typeface="Arabic Typesetting" panose="03020402040406030203" pitchFamily="66" charset="-78"/>
              </a:rPr>
              <a:t> </a:t>
            </a:r>
          </a:p>
          <a:p>
            <a:pPr algn="just" rtl="1"/>
            <a:r>
              <a:rPr lang="fr-FR" sz="2000" b="1" dirty="0" err="1">
                <a:latin typeface="Arabic Typesetting" panose="03020402040406030203" pitchFamily="66" charset="-78"/>
                <a:cs typeface="Arabic Typesetting" panose="03020402040406030203" pitchFamily="66" charset="-78"/>
              </a:rPr>
              <a:t>يهدف</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تمكين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الطلاب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تلقي</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المعارف</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a:t>
            </a:r>
            <a:r>
              <a:rPr lang="fr-FR" sz="2000" b="1" dirty="0" err="1">
                <a:latin typeface="Arabic Typesetting" panose="03020402040406030203" pitchFamily="66" charset="-78"/>
                <a:cs typeface="Arabic Typesetting" panose="03020402040406030203" pitchFamily="66" charset="-78"/>
              </a:rPr>
              <a:t>نظري</a:t>
            </a:r>
            <a:r>
              <a:rPr lang="ar-DZ" sz="2000" b="1" dirty="0">
                <a:latin typeface="Arabic Typesetting" panose="03020402040406030203" pitchFamily="66" charset="-78"/>
                <a:cs typeface="Arabic Typesetting" panose="03020402040406030203" pitchFamily="66" charset="-78"/>
              </a:rPr>
              <a:t>ة</a:t>
            </a:r>
            <a:r>
              <a:rPr lang="fr-FR" sz="2000" b="1" dirty="0">
                <a:latin typeface="Arabic Typesetting" panose="03020402040406030203" pitchFamily="66" charset="-78"/>
                <a:cs typeface="Arabic Typesetting" panose="03020402040406030203" pitchFamily="66" charset="-78"/>
              </a:rPr>
              <a:t> و</a:t>
            </a:r>
            <a:r>
              <a:rPr lang="ar-DZ" sz="2000" b="1" dirty="0">
                <a:latin typeface="Arabic Typesetting" panose="03020402040406030203" pitchFamily="66" charset="-78"/>
                <a:cs typeface="Arabic Typesetting" panose="03020402040406030203" pitchFamily="66" charset="-78"/>
              </a:rPr>
              <a:t>ال</a:t>
            </a:r>
            <a:r>
              <a:rPr lang="fr-FR" sz="2000" b="1" dirty="0" err="1">
                <a:latin typeface="Arabic Typesetting" panose="03020402040406030203" pitchFamily="66" charset="-78"/>
                <a:cs typeface="Arabic Typesetting" panose="03020402040406030203" pitchFamily="66" charset="-78"/>
              </a:rPr>
              <a:t>عملي</a:t>
            </a:r>
            <a:r>
              <a:rPr lang="ar-DZ" sz="2000" b="1" dirty="0">
                <a:latin typeface="Arabic Typesetting" panose="03020402040406030203" pitchFamily="66" charset="-78"/>
                <a:cs typeface="Arabic Typesetting" panose="03020402040406030203" pitchFamily="66" charset="-78"/>
              </a:rPr>
              <a:t>ة التي ت</a:t>
            </a:r>
            <a:r>
              <a:rPr lang="fr-FR" sz="2000" b="1" dirty="0" err="1">
                <a:latin typeface="Arabic Typesetting" panose="03020402040406030203" pitchFamily="66" charset="-78"/>
                <a:cs typeface="Arabic Typesetting" panose="03020402040406030203" pitchFamily="66" charset="-78"/>
              </a:rPr>
              <a:t>ؤهلهم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للعمل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مجالات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أكاديمية</a:t>
            </a:r>
            <a:r>
              <a:rPr lang="ar-DZ" sz="2000" b="1" dirty="0">
                <a:latin typeface="Arabic Typesetting" panose="03020402040406030203" pitchFamily="66" charset="-78"/>
                <a:cs typeface="Arabic Typesetting" panose="03020402040406030203" pitchFamily="66" charset="-78"/>
              </a:rPr>
              <a:t> </a:t>
            </a:r>
            <a:r>
              <a:rPr lang="fr-FR" sz="2000" b="1" dirty="0">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 قطاع </a:t>
            </a:r>
            <a:r>
              <a:rPr lang="fr-FR" sz="2000" b="1" dirty="0" err="1">
                <a:latin typeface="Arabic Typesetting" panose="03020402040406030203" pitchFamily="66" charset="-78"/>
                <a:cs typeface="Arabic Typesetting" panose="03020402040406030203" pitchFamily="66" charset="-78"/>
              </a:rPr>
              <a:t>الصناع</a:t>
            </a:r>
            <a:r>
              <a:rPr lang="ar-DZ" sz="2000" b="1" dirty="0">
                <a:latin typeface="Arabic Typesetting" panose="03020402040406030203" pitchFamily="66" charset="-78"/>
                <a:cs typeface="Arabic Typesetting" panose="03020402040406030203" pitchFamily="66" charset="-78"/>
              </a:rPr>
              <a:t>ات الصيدلانية والطبية</a:t>
            </a:r>
            <a:r>
              <a:rPr lang="fr-FR" sz="2000" b="1" dirty="0">
                <a:latin typeface="Arabic Typesetting" panose="03020402040406030203" pitchFamily="66" charset="-78"/>
                <a:cs typeface="Arabic Typesetting" panose="03020402040406030203" pitchFamily="66" charset="-78"/>
              </a:rPr>
              <a:t>.</a:t>
            </a:r>
          </a:p>
        </p:txBody>
      </p:sp>
      <p:grpSp>
        <p:nvGrpSpPr>
          <p:cNvPr id="6" name="Groupe 5">
            <a:extLst>
              <a:ext uri="{FF2B5EF4-FFF2-40B4-BE49-F238E27FC236}">
                <a16:creationId xmlns:a16="http://schemas.microsoft.com/office/drawing/2014/main" xmlns="" id="{B2F5703A-CB5D-4057-A1BD-43F46BD5C17D}"/>
              </a:ext>
            </a:extLst>
          </p:cNvPr>
          <p:cNvGrpSpPr/>
          <p:nvPr/>
        </p:nvGrpSpPr>
        <p:grpSpPr>
          <a:xfrm>
            <a:off x="4548155" y="3541818"/>
            <a:ext cx="2866067" cy="2373832"/>
            <a:chOff x="4598359" y="3166803"/>
            <a:chExt cx="2940871" cy="2779315"/>
          </a:xfrm>
        </p:grpSpPr>
        <p:pic>
          <p:nvPicPr>
            <p:cNvPr id="7" name="Picture 2" descr="C:\Users\farid\Desktop\téléchargement (2).jpg">
              <a:extLst>
                <a:ext uri="{FF2B5EF4-FFF2-40B4-BE49-F238E27FC236}">
                  <a16:creationId xmlns:a16="http://schemas.microsoft.com/office/drawing/2014/main" xmlns="" id="{9D929AD5-3372-406C-AEBB-1464D7628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146" y="4914521"/>
              <a:ext cx="1140084" cy="1031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Ouvrir un laboratoire d'analyses médicales">
              <a:extLst>
                <a:ext uri="{FF2B5EF4-FFF2-40B4-BE49-F238E27FC236}">
                  <a16:creationId xmlns:a16="http://schemas.microsoft.com/office/drawing/2014/main" xmlns="" id="{47B40062-4079-447D-BAD5-2EB664AA0B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364"/>
            <a:stretch/>
          </p:blipFill>
          <p:spPr bwMode="auto">
            <a:xfrm>
              <a:off x="4598359" y="4933845"/>
              <a:ext cx="1705487" cy="1012273"/>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Savez-vous ce qu'est la biochimie et en quoi elle est utile ?">
              <a:extLst>
                <a:ext uri="{FF2B5EF4-FFF2-40B4-BE49-F238E27FC236}">
                  <a16:creationId xmlns:a16="http://schemas.microsoft.com/office/drawing/2014/main" xmlns="" id="{B6DCF416-4591-48FE-86E8-F010BE630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359" y="3166803"/>
              <a:ext cx="2940870" cy="17670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à coins arrondis 13">
            <a:extLst>
              <a:ext uri="{FF2B5EF4-FFF2-40B4-BE49-F238E27FC236}">
                <a16:creationId xmlns:a16="http://schemas.microsoft.com/office/drawing/2014/main" xmlns="" id="{F836D572-7509-43D1-8925-E42BA188BF35}"/>
              </a:ext>
            </a:extLst>
          </p:cNvPr>
          <p:cNvSpPr>
            <a:spLocks noChangeArrowheads="1"/>
          </p:cNvSpPr>
          <p:nvPr/>
        </p:nvSpPr>
        <p:spPr bwMode="auto">
          <a:xfrm>
            <a:off x="10659916" y="4039730"/>
            <a:ext cx="1368000" cy="356482"/>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Rectangle à coins arrondis 13">
            <a:extLst>
              <a:ext uri="{FF2B5EF4-FFF2-40B4-BE49-F238E27FC236}">
                <a16:creationId xmlns:a16="http://schemas.microsoft.com/office/drawing/2014/main" xmlns="" id="{41D18140-9FD6-4821-AA1B-CB3442FBEE3F}"/>
              </a:ext>
            </a:extLst>
          </p:cNvPr>
          <p:cNvSpPr>
            <a:spLocks noChangeArrowheads="1"/>
          </p:cNvSpPr>
          <p:nvPr/>
        </p:nvSpPr>
        <p:spPr bwMode="auto">
          <a:xfrm>
            <a:off x="2812924" y="3845991"/>
            <a:ext cx="1247568" cy="366502"/>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12" name="ZoneTexte 11">
            <a:extLst>
              <a:ext uri="{FF2B5EF4-FFF2-40B4-BE49-F238E27FC236}">
                <a16:creationId xmlns:a16="http://schemas.microsoft.com/office/drawing/2014/main" xmlns="" id="{3B7677E6-4382-4063-9589-79C3F8F107DD}"/>
              </a:ext>
            </a:extLst>
          </p:cNvPr>
          <p:cNvSpPr txBox="1"/>
          <p:nvPr/>
        </p:nvSpPr>
        <p:spPr>
          <a:xfrm>
            <a:off x="7788345" y="4381609"/>
            <a:ext cx="4320721" cy="2554545"/>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تمنح</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الدروس</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الخاصة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a:t>
            </a:r>
            <a:r>
              <a:rPr lang="fr-FR" sz="2000" b="1" dirty="0" err="1">
                <a:latin typeface="Arabic Typesetting" panose="03020402040406030203" pitchFamily="66" charset="-78"/>
                <a:cs typeface="Arabic Typesetting" panose="03020402040406030203" pitchFamily="66" charset="-78"/>
              </a:rPr>
              <a:t>البيولوجيا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الجزيئية</a:t>
            </a:r>
            <a:r>
              <a:rPr lang="ar-DZ" sz="2000" b="1" dirty="0">
                <a:latin typeface="Arabic Typesetting" panose="03020402040406030203" pitchFamily="66" charset="-78"/>
                <a:cs typeface="Arabic Typesetting" panose="03020402040406030203" pitchFamily="66" charset="-78"/>
              </a:rPr>
              <a:t>،</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وعلم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المناعة</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الإنزيمات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المتعمقة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الأدوية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وتنظيم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التمثيل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الغذائي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وتقنيات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التحليل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ل</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ميزة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إضافية</a:t>
            </a:r>
            <a:r>
              <a:rPr lang="fr-FR" sz="2000" b="1" dirty="0">
                <a:latin typeface="Arabic Typesetting" panose="03020402040406030203" pitchFamily="66" charset="-78"/>
                <a:cs typeface="Arabic Typesetting" panose="03020402040406030203" pitchFamily="66" charset="-78"/>
              </a:rPr>
              <a:t>.</a:t>
            </a:r>
          </a:p>
          <a:p>
            <a:pPr algn="just" rtl="1"/>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ستتاح</a:t>
            </a:r>
            <a:r>
              <a:rPr lang="ar-DZ" sz="2000" b="1" dirty="0">
                <a:latin typeface="Arabic Typesetting" panose="03020402040406030203" pitchFamily="66" charset="-78"/>
                <a:cs typeface="Arabic Typesetting" panose="03020402040406030203" pitchFamily="66" charset="-78"/>
              </a:rPr>
              <a:t> ال</a:t>
            </a:r>
            <a:r>
              <a:rPr lang="fr-FR" sz="2000" b="1" dirty="0" err="1">
                <a:latin typeface="Arabic Typesetting" panose="03020402040406030203" pitchFamily="66" charset="-78"/>
                <a:cs typeface="Arabic Typesetting" panose="03020402040406030203" pitchFamily="66" charset="-78"/>
              </a:rPr>
              <a:t>فرصة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الاقتراب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الخرجات الميدانية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المبرمجة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مخابر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الصحة</a:t>
            </a:r>
            <a:r>
              <a:rPr lang="fr-FR" sz="2000" b="1" dirty="0">
                <a:latin typeface="Arabic Typesetting" panose="03020402040406030203" pitchFamily="66" charset="-78"/>
                <a:cs typeface="Arabic Typesetting" panose="03020402040406030203" pitchFamily="66" charset="-78"/>
              </a:rPr>
              <a:t> و</a:t>
            </a:r>
            <a:r>
              <a:rPr lang="ar-DZ" sz="2000" b="1" dirty="0">
                <a:latin typeface="Arabic Typesetting" panose="03020402040406030203" pitchFamily="66" charset="-78"/>
                <a:cs typeface="Arabic Typesetting" panose="03020402040406030203" pitchFamily="66" charset="-78"/>
              </a:rPr>
              <a:t> مخابر </a:t>
            </a:r>
            <a:r>
              <a:rPr lang="fr-FR" sz="2000" b="1" dirty="0" err="1">
                <a:latin typeface="Arabic Typesetting" panose="03020402040406030203" pitchFamily="66" charset="-78"/>
                <a:cs typeface="Arabic Typesetting" panose="03020402040406030203" pitchFamily="66" charset="-78"/>
              </a:rPr>
              <a:t>الإنتاج</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ومراقبة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الجودة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والتحليل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كما </a:t>
            </a:r>
            <a:r>
              <a:rPr lang="fr-FR" sz="2000" b="1" dirty="0" err="1">
                <a:latin typeface="Arabic Typesetting" panose="03020402040406030203" pitchFamily="66" charset="-78"/>
                <a:cs typeface="Arabic Typesetting" panose="03020402040406030203" pitchFamily="66" charset="-78"/>
              </a:rPr>
              <a:t>سيس</a:t>
            </a:r>
            <a:r>
              <a:rPr lang="ar-DZ" sz="2000" b="1" dirty="0">
                <a:latin typeface="Arabic Typesetting" panose="03020402040406030203" pitchFamily="66" charset="-78"/>
                <a:cs typeface="Arabic Typesetting" panose="03020402040406030203" pitchFamily="66" charset="-78"/>
              </a:rPr>
              <a:t>م</a:t>
            </a:r>
            <a:r>
              <a:rPr lang="fr-FR" sz="2000" b="1" dirty="0">
                <a:latin typeface="Arabic Typesetting" panose="03020402040406030203" pitchFamily="66" charset="-78"/>
                <a:cs typeface="Arabic Typesetting" panose="03020402040406030203" pitchFamily="66" charset="-78"/>
              </a:rPr>
              <a:t>ح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بفهم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أفضل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لدور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الكيمياء</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الحيوية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باعتبارها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أداة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تخصصية</a:t>
            </a:r>
            <a:r>
              <a:rPr lang="fr-FR" sz="2000" b="1" dirty="0">
                <a:latin typeface="Arabic Typesetting" panose="03020402040406030203" pitchFamily="66" charset="-78"/>
                <a:cs typeface="Arabic Typesetting" panose="03020402040406030203" pitchFamily="66" charset="-78"/>
              </a:rPr>
              <a:t>" ، و</a:t>
            </a:r>
            <a:r>
              <a:rPr lang="ar-DZ" sz="2000" b="1" dirty="0">
                <a:latin typeface="Arabic Typesetting" panose="03020402040406030203" pitchFamily="66" charset="-78"/>
                <a:cs typeface="Arabic Typesetting" panose="03020402040406030203" pitchFamily="66" charset="-78"/>
              </a:rPr>
              <a:t>أهميتها</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مجال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التطبيقي</a:t>
            </a:r>
            <a:r>
              <a:rPr lang="ar-DZ" sz="2000" b="1" dirty="0">
                <a:latin typeface="Arabic Typesetting" panose="03020402040406030203" pitchFamily="66" charset="-78"/>
                <a:cs typeface="Arabic Typesetting" panose="03020402040406030203" pitchFamily="66" charset="-78"/>
              </a:rPr>
              <a:t>ة </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الدوائية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والصحية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الغذائية</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a:t>
            </a:r>
            <a:r>
              <a:rPr lang="fr-FR" sz="2000" b="1" dirty="0">
                <a:latin typeface="Arabic Typesetting" panose="03020402040406030203" pitchFamily="66" charset="-78"/>
                <a:cs typeface="Arabic Typesetting" panose="03020402040406030203" pitchFamily="66" charset="-78"/>
              </a:rPr>
              <a:t>...</a:t>
            </a:r>
          </a:p>
        </p:txBody>
      </p:sp>
      <p:pic>
        <p:nvPicPr>
          <p:cNvPr id="13" name="Image 12">
            <a:extLst>
              <a:ext uri="{FF2B5EF4-FFF2-40B4-BE49-F238E27FC236}">
                <a16:creationId xmlns:a16="http://schemas.microsoft.com/office/drawing/2014/main" xmlns="" id="{C466A817-18D7-40CA-BBDC-995C392F27B6}"/>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14" name="ZoneTexte 13">
            <a:extLst>
              <a:ext uri="{FF2B5EF4-FFF2-40B4-BE49-F238E27FC236}">
                <a16:creationId xmlns:a16="http://schemas.microsoft.com/office/drawing/2014/main" xmlns="" id="{7E126685-6B35-46FB-B1B7-B2FBE2534F41}"/>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5" name="Image 14">
            <a:extLst>
              <a:ext uri="{FF2B5EF4-FFF2-40B4-BE49-F238E27FC236}">
                <a16:creationId xmlns:a16="http://schemas.microsoft.com/office/drawing/2014/main" xmlns="" id="{40052F2D-1F4F-4A07-A6FB-857431608A4E}"/>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16" name="Rectangle à coins arrondis 13">
            <a:extLst>
              <a:ext uri="{FF2B5EF4-FFF2-40B4-BE49-F238E27FC236}">
                <a16:creationId xmlns:a16="http://schemas.microsoft.com/office/drawing/2014/main" xmlns="" id="{CC38D9DC-F988-4C93-B141-D61AF479B341}"/>
              </a:ext>
            </a:extLst>
          </p:cNvPr>
          <p:cNvSpPr>
            <a:spLocks noChangeArrowheads="1"/>
          </p:cNvSpPr>
          <p:nvPr/>
        </p:nvSpPr>
        <p:spPr bwMode="auto">
          <a:xfrm>
            <a:off x="2657527" y="1197317"/>
            <a:ext cx="1465851" cy="400110"/>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7" name="Image 16">
            <a:extLst>
              <a:ext uri="{FF2B5EF4-FFF2-40B4-BE49-F238E27FC236}">
                <a16:creationId xmlns:a16="http://schemas.microsoft.com/office/drawing/2014/main" xmlns="" id="{897295A7-FA22-4AAE-8447-79CF850C03B7}"/>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18" name="ZoneTexte 17">
            <a:extLst>
              <a:ext uri="{FF2B5EF4-FFF2-40B4-BE49-F238E27FC236}">
                <a16:creationId xmlns:a16="http://schemas.microsoft.com/office/drawing/2014/main" xmlns="" id="{D9B8B787-60D9-4767-B1F7-D5ABEEB100FC}"/>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9" name="Image 18">
            <a:extLst>
              <a:ext uri="{FF2B5EF4-FFF2-40B4-BE49-F238E27FC236}">
                <a16:creationId xmlns:a16="http://schemas.microsoft.com/office/drawing/2014/main" xmlns="" id="{8F034DA2-D8C1-4E47-9148-D53150AE258F}"/>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20" name="ZoneTexte 19">
            <a:extLst>
              <a:ext uri="{FF2B5EF4-FFF2-40B4-BE49-F238E27FC236}">
                <a16:creationId xmlns:a16="http://schemas.microsoft.com/office/drawing/2014/main" xmlns="" id="{A25A3C4F-4D42-451C-AF41-AFE66A1774FA}"/>
              </a:ext>
            </a:extLst>
          </p:cNvPr>
          <p:cNvSpPr txBox="1"/>
          <p:nvPr/>
        </p:nvSpPr>
        <p:spPr>
          <a:xfrm>
            <a:off x="164084" y="4381609"/>
            <a:ext cx="4033753" cy="1938992"/>
          </a:xfrm>
          <a:prstGeom prst="rect">
            <a:avLst/>
          </a:prstGeom>
          <a:noFill/>
        </p:spPr>
        <p:txBody>
          <a:bodyPr wrap="square">
            <a:spAutoFit/>
          </a:bodyPr>
          <a:lstStyle/>
          <a:p>
            <a:pPr algn="r" rtl="1"/>
            <a:r>
              <a:rPr lang="ar-DZ" sz="2000" b="1" dirty="0">
                <a:latin typeface="Arabic Typesetting" panose="03020402040406030203" pitchFamily="66" charset="-78"/>
                <a:cs typeface="Arabic Typesetting" panose="03020402040406030203" pitchFamily="66" charset="-78"/>
              </a:rPr>
              <a:t>- مخابر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التحاليل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الطبية</a:t>
            </a:r>
            <a:endParaRPr lang="ar-DZ"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مخابر</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مراقبة النوعية و قمع الغش</a:t>
            </a: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الغذائية</a:t>
            </a:r>
            <a:r>
              <a:rPr lang="fr-FR" sz="2000" b="1" dirty="0">
                <a:latin typeface="Arabic Typesetting" panose="03020402040406030203" pitchFamily="66" charset="-78"/>
                <a:cs typeface="Arabic Typesetting" panose="03020402040406030203" pitchFamily="66" charset="-78"/>
              </a:rPr>
              <a:t> </a:t>
            </a:r>
            <a:endParaRPr lang="ar-DZ"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الدوائية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والتجميلية</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صناعة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المكملات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الغذائية</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grpSp>
        <p:nvGrpSpPr>
          <p:cNvPr id="22" name="Groupe 21">
            <a:extLst>
              <a:ext uri="{FF2B5EF4-FFF2-40B4-BE49-F238E27FC236}">
                <a16:creationId xmlns:a16="http://schemas.microsoft.com/office/drawing/2014/main" xmlns="" id="{037B4EFE-7526-4C33-A8A1-B392AC8D5573}"/>
              </a:ext>
            </a:extLst>
          </p:cNvPr>
          <p:cNvGrpSpPr/>
          <p:nvPr/>
        </p:nvGrpSpPr>
        <p:grpSpPr>
          <a:xfrm>
            <a:off x="5372" y="4279888"/>
            <a:ext cx="2088619" cy="2304965"/>
            <a:chOff x="5372" y="4279888"/>
            <a:chExt cx="2088619" cy="2304965"/>
          </a:xfrm>
        </p:grpSpPr>
        <p:pic>
          <p:nvPicPr>
            <p:cNvPr id="23" name="Picture 2" descr="biologie-biochimie">
              <a:extLst>
                <a:ext uri="{FF2B5EF4-FFF2-40B4-BE49-F238E27FC236}">
                  <a16:creationId xmlns:a16="http://schemas.microsoft.com/office/drawing/2014/main" xmlns="" id="{B7C1DB76-CB50-4AF7-B0A9-3D951B4B56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96" t="-2569" r="20956" b="2569"/>
            <a:stretch/>
          </p:blipFill>
          <p:spPr bwMode="auto">
            <a:xfrm>
              <a:off x="1039727" y="5497533"/>
              <a:ext cx="1054264" cy="718620"/>
            </a:xfrm>
            <a:prstGeom prst="hexagon">
              <a:avLst/>
            </a:prstGeom>
            <a:noFill/>
            <a:extLst>
              <a:ext uri="{909E8E84-426E-40DD-AFC4-6F175D3DCCD1}">
                <a14:hiddenFill xmlns:a14="http://schemas.microsoft.com/office/drawing/2010/main">
                  <a:solidFill>
                    <a:srgbClr val="FFFFFF"/>
                  </a:solidFill>
                </a14:hiddenFill>
              </a:ext>
            </a:extLst>
          </p:spPr>
        </p:pic>
        <p:pic>
          <p:nvPicPr>
            <p:cNvPr id="24" name="Picture 6" descr="EEQ - Marqueurs Biochimiques Du Risque De Trisomie 21 (MSMPO)">
              <a:extLst>
                <a:ext uri="{FF2B5EF4-FFF2-40B4-BE49-F238E27FC236}">
                  <a16:creationId xmlns:a16="http://schemas.microsoft.com/office/drawing/2014/main" xmlns="" id="{C4E3F621-D978-4BB2-97DD-CA25B9E42F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844" r="11083"/>
            <a:stretch/>
          </p:blipFill>
          <p:spPr bwMode="auto">
            <a:xfrm>
              <a:off x="1055187" y="4728734"/>
              <a:ext cx="1012641" cy="718620"/>
            </a:xfrm>
            <a:prstGeom prst="hexagon">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xmlns="" id="{5F31C74D-D364-4EEC-AD9E-D8EB7CBB0D03}"/>
                </a:ext>
              </a:extLst>
            </p:cNvPr>
            <p:cNvPicPr>
              <a:picLocks noChangeAspect="1"/>
            </p:cNvPicPr>
            <p:nvPr/>
          </p:nvPicPr>
          <p:blipFill>
            <a:blip r:embed="rId8"/>
            <a:stretch>
              <a:fillRect/>
            </a:stretch>
          </p:blipFill>
          <p:spPr>
            <a:xfrm>
              <a:off x="5372" y="4279888"/>
              <a:ext cx="1189479" cy="718620"/>
            </a:xfrm>
            <a:prstGeom prst="hexagon">
              <a:avLst/>
            </a:prstGeom>
            <a:ln>
              <a:solidFill>
                <a:schemeClr val="bg1">
                  <a:lumMod val="65000"/>
                </a:schemeClr>
              </a:solidFill>
            </a:ln>
          </p:spPr>
        </p:pic>
        <p:pic>
          <p:nvPicPr>
            <p:cNvPr id="26" name="Picture 2" descr="Homeopathic plant Images, Stock Photos &amp; Vectors | Shutterstock">
              <a:extLst>
                <a:ext uri="{FF2B5EF4-FFF2-40B4-BE49-F238E27FC236}">
                  <a16:creationId xmlns:a16="http://schemas.microsoft.com/office/drawing/2014/main" xmlns="" id="{6A6496E3-6670-45B2-970B-CEE958BDB2B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688" t="7594" r="4687" b="16562"/>
            <a:stretch/>
          </p:blipFill>
          <p:spPr bwMode="auto">
            <a:xfrm>
              <a:off x="65343" y="5088044"/>
              <a:ext cx="1069536" cy="688194"/>
            </a:xfrm>
            <a:prstGeom prst="hexagon">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7" name="Picture 20">
              <a:extLst>
                <a:ext uri="{FF2B5EF4-FFF2-40B4-BE49-F238E27FC236}">
                  <a16:creationId xmlns:a16="http://schemas.microsoft.com/office/drawing/2014/main" xmlns="" id="{3E762A59-A123-4AD0-A5D7-317BC0D3200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623" t="8107" r="6210" b="5510"/>
            <a:stretch/>
          </p:blipFill>
          <p:spPr bwMode="auto">
            <a:xfrm>
              <a:off x="40839" y="5847453"/>
              <a:ext cx="1106339" cy="737400"/>
            </a:xfrm>
            <a:prstGeom prst="hexag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Image 27">
            <a:extLst>
              <a:ext uri="{FF2B5EF4-FFF2-40B4-BE49-F238E27FC236}">
                <a16:creationId xmlns:a16="http://schemas.microsoft.com/office/drawing/2014/main" xmlns="" id="{18C2BEB9-BA16-4208-8B7C-5B90E430A42A}"/>
              </a:ext>
            </a:extLst>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0911" y="1514256"/>
            <a:ext cx="1148980" cy="1148980"/>
          </a:xfrm>
          <a:prstGeom prst="rect">
            <a:avLst/>
          </a:prstGeom>
        </p:spPr>
      </p:pic>
      <p:grpSp>
        <p:nvGrpSpPr>
          <p:cNvPr id="29" name="Groupe 28">
            <a:extLst>
              <a:ext uri="{FF2B5EF4-FFF2-40B4-BE49-F238E27FC236}">
                <a16:creationId xmlns:a16="http://schemas.microsoft.com/office/drawing/2014/main" xmlns="" id="{A3858961-3320-4F35-96AC-4AC0E5E2F7B2}"/>
              </a:ext>
            </a:extLst>
          </p:cNvPr>
          <p:cNvGrpSpPr/>
          <p:nvPr/>
        </p:nvGrpSpPr>
        <p:grpSpPr>
          <a:xfrm>
            <a:off x="5000647" y="3033419"/>
            <a:ext cx="2190705" cy="425522"/>
            <a:chOff x="4842114" y="2739959"/>
            <a:chExt cx="2190705" cy="584775"/>
          </a:xfrm>
        </p:grpSpPr>
        <p:sp>
          <p:nvSpPr>
            <p:cNvPr id="30" name="ZoneTexte 29">
              <a:extLst>
                <a:ext uri="{FF2B5EF4-FFF2-40B4-BE49-F238E27FC236}">
                  <a16:creationId xmlns:a16="http://schemas.microsoft.com/office/drawing/2014/main" xmlns="" id="{695CFD93-0C5E-4B1D-98DE-CB51DBED93A5}"/>
                </a:ext>
              </a:extLst>
            </p:cNvPr>
            <p:cNvSpPr txBox="1"/>
            <p:nvPr/>
          </p:nvSpPr>
          <p:spPr>
            <a:xfrm>
              <a:off x="4926451" y="2739959"/>
              <a:ext cx="1975497" cy="520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B93F0D2C-B1C7-4FAF-9984-2B6614A81113}"/>
                </a:ext>
              </a:extLst>
            </p:cNvPr>
            <p:cNvSpPr txBox="1"/>
            <p:nvPr/>
          </p:nvSpPr>
          <p:spPr>
            <a:xfrm>
              <a:off x="4842114" y="2739959"/>
              <a:ext cx="2190705"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829591" rtl="1" eaLnBrk="0" fontAlgn="base" hangingPunct="0">
                <a:spcBef>
                  <a:spcPct val="0"/>
                </a:spcBef>
                <a:spcAft>
                  <a:spcPct val="0"/>
                </a:spcAft>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كيمياء حيوية</a:t>
              </a:r>
            </a:p>
          </p:txBody>
        </p:sp>
      </p:grpSp>
      <p:sp>
        <p:nvSpPr>
          <p:cNvPr id="32" name="ZoneTexte 31">
            <a:extLst>
              <a:ext uri="{FF2B5EF4-FFF2-40B4-BE49-F238E27FC236}">
                <a16:creationId xmlns:a16="http://schemas.microsoft.com/office/drawing/2014/main" xmlns="" id="{82C4E306-3ED8-42C5-AFAE-CDA04D415844}"/>
              </a:ext>
            </a:extLst>
          </p:cNvPr>
          <p:cNvSpPr txBox="1"/>
          <p:nvPr/>
        </p:nvSpPr>
        <p:spPr>
          <a:xfrm>
            <a:off x="5102550" y="2610582"/>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3" name="ZoneTexte 32">
            <a:extLst>
              <a:ext uri="{FF2B5EF4-FFF2-40B4-BE49-F238E27FC236}">
                <a16:creationId xmlns:a16="http://schemas.microsoft.com/office/drawing/2014/main" xmlns="" id="{01E3DCB3-A06B-4B24-87C1-89EBFA674936}"/>
              </a:ext>
            </a:extLst>
          </p:cNvPr>
          <p:cNvSpPr txBox="1"/>
          <p:nvPr/>
        </p:nvSpPr>
        <p:spPr>
          <a:xfrm>
            <a:off x="4101888" y="6067880"/>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عمارة كربة رؤوف</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5E5E5E"/>
                </a:solidFill>
                <a:effectLst/>
                <a:latin typeface="Google Sans"/>
              </a:rPr>
              <a:t>raouf.amarakorba@univ-bba.dz</a:t>
            </a:r>
            <a:endParaRPr lang="fr-FR" sz="1050" dirty="0">
              <a:latin typeface="Times New Roman" pitchFamily="18" charset="0"/>
              <a:cs typeface="Times New Roman" pitchFamily="18" charset="0"/>
            </a:endParaRPr>
          </a:p>
        </p:txBody>
      </p:sp>
      <p:pic>
        <p:nvPicPr>
          <p:cNvPr id="35" name="Picture 2">
            <a:extLst>
              <a:ext uri="{FF2B5EF4-FFF2-40B4-BE49-F238E27FC236}">
                <a16:creationId xmlns:a16="http://schemas.microsoft.com/office/drawing/2014/main" xmlns="" id="{922E1D48-36BC-4D86-ADBE-54158BD9ED1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226817" y="56298"/>
            <a:ext cx="3490222" cy="196867"/>
          </a:xfrm>
          <a:prstGeom prst="rect">
            <a:avLst/>
          </a:prstGeom>
          <a:solidFill>
            <a:srgbClr val="C00000"/>
          </a:solidFill>
          <a:ln>
            <a:noFill/>
          </a:ln>
        </p:spPr>
      </p:pic>
      <p:pic>
        <p:nvPicPr>
          <p:cNvPr id="36" name="Picture 2">
            <a:extLst>
              <a:ext uri="{FF2B5EF4-FFF2-40B4-BE49-F238E27FC236}">
                <a16:creationId xmlns:a16="http://schemas.microsoft.com/office/drawing/2014/main" xmlns="" id="{C3DF0C3D-8A14-4798-9D82-0E7064C4CFD5}"/>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226817" y="6662609"/>
            <a:ext cx="3490222" cy="196867"/>
          </a:xfrm>
          <a:prstGeom prst="rect">
            <a:avLst/>
          </a:prstGeom>
          <a:solidFill>
            <a:srgbClr val="C00000"/>
          </a:solidFill>
          <a:ln>
            <a:noFill/>
          </a:ln>
        </p:spPr>
      </p:pic>
    </p:spTree>
    <p:extLst>
      <p:ext uri="{BB962C8B-B14F-4D97-AF65-F5344CB8AC3E}">
        <p14:creationId xmlns:p14="http://schemas.microsoft.com/office/powerpoint/2010/main" val="1679358130"/>
      </p:ext>
    </p:extLst>
  </p:cSld>
  <p:clrMapOvr>
    <a:masterClrMapping/>
  </p:clrMapOvr>
  <p:transition spd="med" advTm="4677">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428469" y="2239399"/>
            <a:ext cx="4641550" cy="1431878"/>
          </a:xfrm>
          <a:prstGeom prst="roundRect">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علم الأحياء الدقيقة</a:t>
            </a:r>
            <a:endParaRPr lang="fr-FR"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ctr" defTabSz="829591" rtl="1" eaLnBrk="0" fontAlgn="base" hangingPunct="0">
              <a:spcBef>
                <a:spcPct val="0"/>
              </a:spcBef>
              <a:spcAft>
                <a:spcPct val="0"/>
              </a:spcAft>
            </a:pPr>
            <a:r>
              <a:rPr lang="fr-FR"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DZ"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4800" dirty="0" err="1">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ميكروبيولوجيا</a:t>
            </a:r>
            <a:r>
              <a:rPr lang="fr-FR"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sz="60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30077541"/>
      </p:ext>
    </p:extLst>
  </p:cSld>
  <p:clrMapOvr>
    <a:masterClrMapping/>
  </p:clrMapOvr>
  <p:transition spd="med" advTm="4677">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13">
            <a:extLst>
              <a:ext uri="{FF2B5EF4-FFF2-40B4-BE49-F238E27FC236}">
                <a16:creationId xmlns:a16="http://schemas.microsoft.com/office/drawing/2014/main" xmlns="" id="{31FD0EF2-7778-4BAC-8445-81EDD18B979E}"/>
              </a:ext>
            </a:extLst>
          </p:cNvPr>
          <p:cNvSpPr>
            <a:spLocks noChangeArrowheads="1"/>
          </p:cNvSpPr>
          <p:nvPr/>
        </p:nvSpPr>
        <p:spPr bwMode="auto">
          <a:xfrm>
            <a:off x="9743507" y="1665293"/>
            <a:ext cx="2095253" cy="508678"/>
          </a:xfrm>
          <a:prstGeom prst="roundRect">
            <a:avLst>
              <a:gd name="adj"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12700">
            <a:solidFill>
              <a:schemeClr val="tx1"/>
            </a:solidFill>
            <a:round/>
            <a:headEnd/>
            <a:tailEnd/>
          </a:ln>
          <a:effectLst>
            <a:outerShdw dist="28398" dir="3806097" algn="ctr" rotWithShape="0">
              <a:srgbClr val="243F60">
                <a:alpha val="50000"/>
              </a:srgbClr>
            </a:outerShdw>
          </a:effectLst>
        </p:spPr>
        <p:txBody>
          <a:bodyPr vert="horz" wrap="square" lIns="82953" tIns="41477" rIns="82953" bIns="41477" numCol="1" anchor="t" anchorCtr="0" compatLnSpc="1">
            <a:prstTxWarp prst="textNoShape">
              <a:avLst/>
            </a:prstTxWarp>
          </a:bodyPr>
          <a:lstStyle/>
          <a:p>
            <a:pPr algn="ctr" defTabSz="829591" eaLnBrk="0" fontAlgn="base" hangingPunct="0">
              <a:spcBef>
                <a:spcPct val="0"/>
              </a:spcBef>
              <a:spcAft>
                <a:spcPct val="0"/>
              </a:spcAft>
            </a:pPr>
            <a:r>
              <a:rPr lang="ar-DZ" altLang="fr-FR" sz="32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التعريف بالكلية</a:t>
            </a:r>
            <a:endParaRPr lang="en-US" altLang="fr-FR" sz="1200" dirty="0">
              <a:latin typeface="Arabic Typesetting" panose="03020402040406030203" pitchFamily="66" charset="-78"/>
              <a:cs typeface="Arabic Typesetting" panose="03020402040406030203" pitchFamily="66" charset="-78"/>
            </a:endParaRPr>
          </a:p>
          <a:p>
            <a:pPr defTabSz="829591" eaLnBrk="0" fontAlgn="base" hangingPunct="0">
              <a:spcBef>
                <a:spcPct val="0"/>
              </a:spcBef>
              <a:spcAft>
                <a:spcPct val="0"/>
              </a:spcAft>
            </a:pPr>
            <a:endParaRPr lang="en-US" altLang="fr-FR" sz="4000" dirty="0">
              <a:latin typeface="Arabic Typesetting" panose="03020402040406030203" pitchFamily="66" charset="-78"/>
              <a:cs typeface="Arabic Typesetting" panose="03020402040406030203" pitchFamily="66" charset="-78"/>
            </a:endParaRPr>
          </a:p>
        </p:txBody>
      </p:sp>
      <p:sp>
        <p:nvSpPr>
          <p:cNvPr id="32" name="Rectangle 1">
            <a:extLst>
              <a:ext uri="{FF2B5EF4-FFF2-40B4-BE49-F238E27FC236}">
                <a16:creationId xmlns:a16="http://schemas.microsoft.com/office/drawing/2014/main" xmlns="" id="{A44E61AF-98C1-4015-9C42-77C07B4FF729}"/>
              </a:ext>
            </a:extLst>
          </p:cNvPr>
          <p:cNvSpPr>
            <a:spLocks noChangeArrowheads="1"/>
          </p:cNvSpPr>
          <p:nvPr/>
        </p:nvSpPr>
        <p:spPr bwMode="auto">
          <a:xfrm>
            <a:off x="320431" y="2302585"/>
            <a:ext cx="11625331" cy="238144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6350">
            <a:noFill/>
            <a:miter lim="800000"/>
            <a:headEnd/>
            <a:tailEnd/>
          </a:ln>
          <a:effectLst/>
        </p:spPr>
        <p:txBody>
          <a:bodyPr vert="horz" wrap="square" lIns="82953" tIns="41477" rIns="82953" bIns="41477" numCol="1" anchor="ctr" anchorCtr="0" compatLnSpc="1">
            <a:prstTxWarp prst="textNoShape">
              <a:avLst/>
            </a:prstTxWarp>
          </a:bodyPr>
          <a:lstStyle>
            <a:lvl1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1pPr>
            <a:lvl2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2pPr>
            <a:lvl3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3pPr>
            <a:lvl4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4pPr>
            <a:lvl5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9pPr>
          </a:lstStyle>
          <a:p>
            <a:pPr algn="justLow" defTabSz="829591" rtl="1"/>
            <a:r>
              <a:rPr lang="ar-DZ" altLang="fr-FR" sz="28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1- </a:t>
            </a:r>
            <a:r>
              <a:rPr lang="ar-DZ" altLang="fr-FR" sz="2800"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لمحة تاريخية</a:t>
            </a:r>
            <a:r>
              <a:rPr lang="ar-DZ" altLang="fr-FR" sz="28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en-US" altLang="fr-FR" sz="2800" b="1" dirty="0">
              <a:latin typeface="Arabic Typesetting" panose="03020402040406030203" pitchFamily="66" charset="-78"/>
              <a:cs typeface="Arabic Typesetting" panose="03020402040406030203" pitchFamily="66" charset="-78"/>
            </a:endParaRPr>
          </a:p>
          <a:p>
            <a:pPr algn="justLow" defTabSz="829591" rtl="1"/>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تعتبر كلية علوم الطبيعة والحياة وعلوم الأرض والكون (</a:t>
            </a:r>
            <a:r>
              <a:rPr lang="ar-DZ" altLang="fr-FR" sz="2000"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ع.ط.ح.ع.أ.ك</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حديثة النشأة حيث افتتح قسم (</a:t>
            </a:r>
            <a:r>
              <a:rPr lang="ar-DZ" altLang="fr-FR" sz="2000"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ع.ط.ح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في السنة الجامعية (2007-2008)، وكان تابعا لمعهد العلوم والتكنولوجيا للمركز الجامعي برج بوعريريج بعدد طلبة يقدر بـ 140 طالب مسجل. </a:t>
            </a:r>
            <a:endPar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600" b="1" dirty="0">
              <a:latin typeface="Arabic Typesetting" panose="03020402040406030203" pitchFamily="66" charset="-78"/>
              <a:cs typeface="Arabic Typesetting" panose="03020402040406030203" pitchFamily="66" charset="-78"/>
            </a:endParaRPr>
          </a:p>
          <a:p>
            <a:pPr algn="justLow" defTabSz="829591" rtl="1"/>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أخذت كلية </a:t>
            </a:r>
            <a:r>
              <a:rPr lang="ar-DZ" altLang="fr-FR" sz="2000"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ع.ط.ح.ع.أ.ك</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مكانة هامة في جامعة برج بوعريريج بحيث تزايد عدد الطلبة من 140 طالب خلال السنة الجامعية </a:t>
            </a:r>
            <a:r>
              <a:rPr lang="ar-DZ" altLang="fr-FR" sz="2000" b="1" dirty="0">
                <a:latin typeface="Arabic Typesetting" panose="03020402040406030203" pitchFamily="66" charset="-78"/>
                <a:ea typeface="Times New Roman" panose="02020603050405020304" pitchFamily="18" charset="0"/>
                <a:cs typeface="Arabic Typesetting" panose="03020402040406030203" pitchFamily="66" charset="-78"/>
              </a:rPr>
              <a:t>2007-2008 إلى أكثر من 2000 طالب خلال السنة الجامعية 2022-2023.</a:t>
            </a:r>
            <a:endParaRPr lang="fr-FR" altLang="fr-FR" sz="2000" b="1" dirty="0">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300" b="1" dirty="0">
              <a:latin typeface="Arabic Typesetting" panose="03020402040406030203" pitchFamily="66" charset="-78"/>
              <a:cs typeface="Arabic Typesetting" panose="03020402040406030203" pitchFamily="66" charset="-78"/>
            </a:endParaRPr>
          </a:p>
          <a:p>
            <a:pPr algn="justLow" defTabSz="829591" rtl="1"/>
            <a:r>
              <a:rPr lang="ar-DZ" altLang="fr-FR" sz="28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2- </a:t>
            </a:r>
            <a:r>
              <a:rPr lang="ar-DZ" altLang="fr-FR" sz="2800"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نشأة الكلية </a:t>
            </a:r>
            <a:r>
              <a:rPr lang="ar-DZ" altLang="fr-FR" sz="28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sz="2800" b="1" dirty="0">
              <a:latin typeface="Arabic Typesetting" panose="03020402040406030203" pitchFamily="66" charset="-78"/>
              <a:cs typeface="Arabic Typesetting" panose="03020402040406030203" pitchFamily="66" charset="-78"/>
            </a:endParaRPr>
          </a:p>
          <a:p>
            <a:pPr algn="justLow" defTabSz="829591" rtl="1"/>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نشأت كلية </a:t>
            </a:r>
            <a:r>
              <a:rPr lang="ar-DZ" altLang="fr-FR" sz="2000"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ع.ط.ح.ع.أ.ك</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سنة 2012 بالقرار رقم 244/12 في 04 جوان 2012</a:t>
            </a:r>
            <a:endParaRPr lang="ar-DZ" altLang="fr-FR" sz="2000"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38" name="ZoneTexte 37">
            <a:extLst>
              <a:ext uri="{FF2B5EF4-FFF2-40B4-BE49-F238E27FC236}">
                <a16:creationId xmlns:a16="http://schemas.microsoft.com/office/drawing/2014/main" xmlns="" id="{6D8BF13D-8CEC-4363-A1CB-2E8C007385FE}"/>
              </a:ext>
            </a:extLst>
          </p:cNvPr>
          <p:cNvSpPr txBox="1"/>
          <p:nvPr/>
        </p:nvSpPr>
        <p:spPr>
          <a:xfrm>
            <a:off x="10322222" y="4812644"/>
            <a:ext cx="1603051"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r" defTabSz="829591" rtl="1">
              <a:buFontTx/>
              <a:buChar char="•"/>
            </a:pP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الجانب البيداغـوجي:</a:t>
            </a:r>
            <a:endPar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40" name="ZoneTexte 39">
            <a:extLst>
              <a:ext uri="{FF2B5EF4-FFF2-40B4-BE49-F238E27FC236}">
                <a16:creationId xmlns:a16="http://schemas.microsoft.com/office/drawing/2014/main" xmlns="" id="{18EC88C8-EFE3-4307-B0C4-B9260020D288}"/>
              </a:ext>
            </a:extLst>
          </p:cNvPr>
          <p:cNvSpPr txBox="1"/>
          <p:nvPr/>
        </p:nvSpPr>
        <p:spPr>
          <a:xfrm>
            <a:off x="3932409" y="5290928"/>
            <a:ext cx="8013353" cy="147732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فيما يخص المجال البيداغوجي تحتوي </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كلية علوم الطبيعة والحياة وعلوم الأرض والكون على </a:t>
            </a:r>
            <a:r>
              <a:rPr lang="ar-DZ" b="1" dirty="0">
                <a:latin typeface="Arabic Typesetting" panose="03020402040406030203" pitchFamily="66" charset="-78"/>
                <a:cs typeface="Arabic Typesetting" panose="03020402040406030203" pitchFamily="66" charset="-78"/>
              </a:rPr>
              <a:t>04 أقسام </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و</a:t>
            </a:r>
            <a:r>
              <a:rPr lang="ar-DZ" b="1" dirty="0">
                <a:latin typeface="Arabic Typesetting" panose="03020402040406030203" pitchFamily="66" charset="-78"/>
                <a:cs typeface="Arabic Typesetting" panose="03020402040406030203" pitchFamily="66" charset="-78"/>
              </a:rPr>
              <a:t> تحتوي على 1 ميدان تكوين.</a:t>
            </a:r>
            <a:endParaRPr lang="en-US" b="1" dirty="0">
              <a:latin typeface="Arabic Typesetting" panose="03020402040406030203" pitchFamily="66" charset="-78"/>
              <a:cs typeface="Arabic Typesetting" panose="03020402040406030203" pitchFamily="66" charset="-78"/>
            </a:endParaRPr>
          </a:p>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فيما يخص التخصصات الموجودة بالكلية</a:t>
            </a:r>
            <a:endParaRPr lang="fr-FR" b="1" dirty="0">
              <a:latin typeface="Arabic Typesetting" panose="03020402040406030203" pitchFamily="66" charset="-78"/>
              <a:cs typeface="Arabic Typesetting" panose="03020402040406030203" pitchFamily="66" charset="-78"/>
            </a:endParaRPr>
          </a:p>
          <a:p>
            <a:pPr marL="285750" indent="-285750" algn="just" rtl="1">
              <a:buFont typeface="Wingdings" panose="05000000000000000000" pitchFamily="2" charset="2"/>
              <a:buChar char="ü"/>
            </a:pPr>
            <a:r>
              <a:rPr lang="ar-DZ" b="1" dirty="0">
                <a:latin typeface="Arabic Typesetting" panose="03020402040406030203" pitchFamily="66" charset="-78"/>
                <a:cs typeface="Arabic Typesetting" panose="03020402040406030203" pitchFamily="66" charset="-78"/>
              </a:rPr>
              <a:t> 09 تخصص ليسانس</a:t>
            </a:r>
          </a:p>
          <a:p>
            <a:pPr marL="285750" indent="-285750" algn="just" rtl="1">
              <a:buFont typeface="Wingdings" panose="05000000000000000000" pitchFamily="2" charset="2"/>
              <a:buChar char="ü"/>
            </a:pPr>
            <a:r>
              <a:rPr lang="ar-DZ" b="1" dirty="0">
                <a:latin typeface="Arabic Typesetting" panose="03020402040406030203" pitchFamily="66" charset="-78"/>
                <a:cs typeface="Arabic Typesetting" panose="03020402040406030203" pitchFamily="66" charset="-78"/>
              </a:rPr>
              <a:t>08 تخصص ماستر </a:t>
            </a:r>
          </a:p>
          <a:p>
            <a:pPr marL="285750" indent="-285750" algn="just" rtl="1">
              <a:buFont typeface="Wingdings" panose="05000000000000000000" pitchFamily="2" charset="2"/>
              <a:buChar char="ü"/>
            </a:pPr>
            <a:r>
              <a:rPr lang="ar-DZ" b="1" dirty="0">
                <a:latin typeface="Arabic Typesetting" panose="03020402040406030203" pitchFamily="66" charset="-78"/>
                <a:cs typeface="Arabic Typesetting" panose="03020402040406030203" pitchFamily="66" charset="-78"/>
              </a:rPr>
              <a:t>04 تخصص في الدكتوراه.</a:t>
            </a:r>
            <a:endParaRPr lang="en-US" b="1" dirty="0">
              <a:latin typeface="Arabic Typesetting" panose="03020402040406030203" pitchFamily="66" charset="-78"/>
              <a:cs typeface="Arabic Typesetting" panose="03020402040406030203" pitchFamily="66" charset="-78"/>
            </a:endParaRPr>
          </a:p>
        </p:txBody>
      </p:sp>
      <p:pic>
        <p:nvPicPr>
          <p:cNvPr id="1026" name="Picture 2" descr="Title #0">
            <a:extLst>
              <a:ext uri="{FF2B5EF4-FFF2-40B4-BE49-F238E27FC236}">
                <a16:creationId xmlns:a16="http://schemas.microsoft.com/office/drawing/2014/main" xmlns="" id="{7F774455-8059-433E-B8FC-FC4F5AA6505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61009" y="45652"/>
            <a:ext cx="3671903" cy="2128319"/>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3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4210262" y="299985"/>
            <a:ext cx="3513449"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27" name="ZoneTexte 26">
            <a:extLst>
              <a:ext uri="{FF2B5EF4-FFF2-40B4-BE49-F238E27FC236}">
                <a16:creationId xmlns:a16="http://schemas.microsoft.com/office/drawing/2014/main" xmlns="" id="{E152B09D-EC00-423D-9CF7-353A6FA69F4E}"/>
              </a:ext>
            </a:extLst>
          </p:cNvPr>
          <p:cNvSpPr txBox="1"/>
          <p:nvPr/>
        </p:nvSpPr>
        <p:spPr>
          <a:xfrm>
            <a:off x="7602981" y="1384070"/>
            <a:ext cx="4424935" cy="3693319"/>
          </a:xfrm>
          <a:prstGeom prst="rect">
            <a:avLst/>
          </a:prstGeom>
          <a:noFill/>
        </p:spPr>
        <p:txBody>
          <a:bodyPr wrap="square">
            <a:spAutoFit/>
          </a:bodyPr>
          <a:lstStyle/>
          <a:p>
            <a:pPr algn="just" rtl="1"/>
            <a:r>
              <a:rPr lang="ar-DZ" b="1" dirty="0">
                <a:latin typeface="Arabic Typesetting" panose="03020402040406030203" pitchFamily="66" charset="-78"/>
                <a:cs typeface="Arabic Typesetting" panose="03020402040406030203" pitchFamily="66" charset="-78"/>
              </a:rPr>
              <a:t>يهدف هذا التكوين النظري والعملي إلى تعريف الطالب بعالم الكائنات الحية الدقيقة ، لإظهار أهميتها في البيئة وتدخلاتها اليومية في مجالات الحياة المختلفة في :</a:t>
            </a:r>
          </a:p>
          <a:p>
            <a:pPr algn="just" rtl="1"/>
            <a:r>
              <a:rPr lang="ar-DZ" b="1" dirty="0">
                <a:latin typeface="Arabic Typesetting" panose="03020402040406030203" pitchFamily="66" charset="-78"/>
                <a:cs typeface="Arabic Typesetting" panose="03020402040406030203" pitchFamily="66" charset="-78"/>
              </a:rPr>
              <a:t> دور الكائنات الحية الدقيقة في البيئة البرية والمائية ودورها في دورة الحياة ، وتفاعلاتها المختلفة مع الحيوانات والنباتات.</a:t>
            </a:r>
          </a:p>
          <a:p>
            <a:pPr algn="just" rtl="1"/>
            <a:r>
              <a:rPr lang="ar-DZ" b="1" dirty="0">
                <a:latin typeface="Arabic Typesetting" panose="03020402040406030203" pitchFamily="66" charset="-78"/>
                <a:cs typeface="Arabic Typesetting" panose="03020402040406030203" pitchFamily="66" charset="-78"/>
              </a:rPr>
              <a:t>في مجال صحة الإنسان والحيوان، من خلال التشخيص والمراقبة ومكافحة الأمراض المعدية. وكذلك في العلاج عن طريق إنتاج الجزيئات ذات الأهمية الدوائية مثل المضادات الحيوية.</a:t>
            </a:r>
          </a:p>
          <a:p>
            <a:pPr algn="just" rtl="1"/>
            <a:r>
              <a:rPr lang="ar-DZ" b="1" dirty="0">
                <a:latin typeface="Arabic Typesetting" panose="03020402040406030203" pitchFamily="66" charset="-78"/>
                <a:cs typeface="Arabic Typesetting" panose="03020402040406030203" pitchFamily="66" charset="-78"/>
              </a:rPr>
              <a:t>في الزراعة ، من خلال حماية النباتات من خلال مكافحة آفات المحاصيل بالمكافحة البيولوجية “المبيدات الحشرية الحيوية” ، وتحسين الإنتاج النباتي من خلال التكنولوجيا الحيوية.</a:t>
            </a:r>
          </a:p>
          <a:p>
            <a:pPr algn="just" rtl="1"/>
            <a:r>
              <a:rPr lang="ar-DZ" b="1" dirty="0">
                <a:latin typeface="Arabic Typesetting" panose="03020402040406030203" pitchFamily="66" charset="-78"/>
                <a:cs typeface="Arabic Typesetting" panose="03020402040406030203" pitchFamily="66" charset="-78"/>
              </a:rPr>
              <a:t>في ما يخص الامن </a:t>
            </a:r>
            <a:r>
              <a:rPr lang="ar-DZ" b="1" dirty="0" err="1">
                <a:latin typeface="Arabic Typesetting" panose="03020402040406030203" pitchFamily="66" charset="-78"/>
                <a:cs typeface="Arabic Typesetting" panose="03020402040406030203" pitchFamily="66" charset="-78"/>
              </a:rPr>
              <a:t>الغدائي</a:t>
            </a:r>
            <a:r>
              <a:rPr lang="ar-DZ" b="1" dirty="0">
                <a:latin typeface="Arabic Typesetting" panose="03020402040406030203" pitchFamily="66" charset="-78"/>
                <a:cs typeface="Arabic Typesetting" panose="03020402040406030203" pitchFamily="66" charset="-78"/>
              </a:rPr>
              <a:t>، تعمل الكائنات الدقيقة كملوثات ولكنها أيضًا حليفة مفيدة في صناعة الأغذية.</a:t>
            </a:r>
          </a:p>
          <a:p>
            <a:pPr algn="just" rtl="1"/>
            <a:r>
              <a:rPr lang="ar-DZ" b="1" dirty="0">
                <a:latin typeface="Arabic Typesetting" panose="03020402040406030203" pitchFamily="66" charset="-78"/>
                <a:cs typeface="Arabic Typesetting" panose="03020402040406030203" pitchFamily="66" charset="-78"/>
              </a:rPr>
              <a:t>تدريس علم الأحياء الدقيقة الصناعية والهندسة </a:t>
            </a:r>
            <a:r>
              <a:rPr lang="ar-DZ" b="1" dirty="0" err="1">
                <a:latin typeface="Arabic Typesetting" panose="03020402040406030203" pitchFamily="66" charset="-78"/>
                <a:cs typeface="Arabic Typesetting" panose="03020402040406030203" pitchFamily="66" charset="-78"/>
              </a:rPr>
              <a:t>الميكروبيولوجية</a:t>
            </a:r>
            <a:r>
              <a:rPr lang="ar-DZ" b="1" dirty="0">
                <a:latin typeface="Arabic Typesetting" panose="03020402040406030203" pitchFamily="66" charset="-78"/>
                <a:cs typeface="Arabic Typesetting" panose="03020402040406030203" pitchFamily="66" charset="-78"/>
              </a:rPr>
              <a:t> التي تتيح التحكم في الكائنات الدقيقة واستخدامها من قبل الإنسان</a:t>
            </a: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10461812" y="977994"/>
            <a:ext cx="1454868" cy="383351"/>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التعريف بالتكوين</a:t>
            </a: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85168" y="860910"/>
            <a:ext cx="4155578" cy="2585323"/>
          </a:xfrm>
          <a:prstGeom prst="rect">
            <a:avLst/>
          </a:prstGeom>
          <a:noFill/>
        </p:spPr>
        <p:txBody>
          <a:bodyPr wrap="square">
            <a:spAutoFit/>
          </a:bodyPr>
          <a:lstStyle/>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 حماية البيئة عن طريق تنقية المياه القدرة او ذات الأصول الزراعية أو الصناعية.</a:t>
            </a:r>
          </a:p>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 قطاع صحة الحيوان والإنسان من خلال البحث عن جزيئات جديدة ذات نشاط مضاد للميكروبات في البيئات القاسية وإنتاجها الصناعي. أيضًا، من خلال تحليل ورصد الكائنات الدقيقة المسببة للأمراض في المستشفيات أو المجتمعات المحلية وفي المجال البيطري.</a:t>
            </a:r>
          </a:p>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 مجال سلامة الغذاء وحماية المستهلك من خلال تحليل وجود أي جراثيم خطرة على صحة السكان من الإنتاج إلى رفوف المتاجر وكذلك مراقبة المنتجات الغذائية المستوردة.</a:t>
            </a: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704781" y="3429000"/>
            <a:ext cx="1247568" cy="366502"/>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300057"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674351" y="100477"/>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73202" y="0"/>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10562065" y="5041643"/>
            <a:ext cx="1465851" cy="400110"/>
          </a:xfrm>
          <a:prstGeom prst="roundRect">
            <a:avLst>
              <a:gd name="adj" fmla="val 16667"/>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357326" y="58116"/>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5562" y="58498"/>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94420" y="3746647"/>
            <a:ext cx="4271746" cy="317009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عد التخرج تتاح العديد من الفرص للطالب في القطاعين العام والخاص وهي:</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المستشفيات (مخابر التحاليل، مخابر الأحياء الدقيقة ، مراكز نقل الدم ، إلخ)</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التعليم الثانوي والتكوين المهني.</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التدريس والبحث الأساسي.</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النشاط في مختبرات مراقبة الجودة.</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نشاط في مختبرات محطات معالجة مياه الشرب والصرف الصحي.</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مخابر التحاليل الخاصة (الطبية والغذائية).</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قابلية التوظيف في صناعة الأغذية والأدوية.</a:t>
            </a:r>
          </a:p>
          <a:p>
            <a:pPr marL="285750" indent="-285750" algn="just" rtl="1">
              <a:buFont typeface="Arial" panose="020B0604020202020204" pitchFamily="34" charset="0"/>
              <a:buChar char="•"/>
            </a:pPr>
            <a:r>
              <a:rPr lang="ar-DZ" sz="2000" b="1" dirty="0">
                <a:latin typeface="Arabic Typesetting" panose="03020402040406030203" pitchFamily="66" charset="-78"/>
                <a:cs typeface="Arabic Typesetting" panose="03020402040406030203" pitchFamily="66" charset="-78"/>
              </a:rPr>
              <a:t>مخابر الشرطة والدرك العلمي.</a:t>
            </a: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0911" y="1514256"/>
            <a:ext cx="1148980" cy="1148980"/>
          </a:xfrm>
          <a:prstGeom prst="rect">
            <a:avLst/>
          </a:prstGeom>
        </p:spPr>
      </p:pic>
      <p:grpSp>
        <p:nvGrpSpPr>
          <p:cNvPr id="5" name="Groupe 4">
            <a:extLst>
              <a:ext uri="{FF2B5EF4-FFF2-40B4-BE49-F238E27FC236}">
                <a16:creationId xmlns:a16="http://schemas.microsoft.com/office/drawing/2014/main" xmlns="" id="{E163E9C4-7E3B-4660-A6A6-B2BA5CF335DB}"/>
              </a:ext>
            </a:extLst>
          </p:cNvPr>
          <p:cNvGrpSpPr/>
          <p:nvPr/>
        </p:nvGrpSpPr>
        <p:grpSpPr>
          <a:xfrm>
            <a:off x="4452119" y="3009165"/>
            <a:ext cx="3014385" cy="523220"/>
            <a:chOff x="4810428" y="2730664"/>
            <a:chExt cx="2190705" cy="474243"/>
          </a:xfrm>
        </p:grpSpPr>
        <p:sp>
          <p:nvSpPr>
            <p:cNvPr id="33" name="ZoneTexte 32">
              <a:extLst>
                <a:ext uri="{FF2B5EF4-FFF2-40B4-BE49-F238E27FC236}">
                  <a16:creationId xmlns:a16="http://schemas.microsoft.com/office/drawing/2014/main" xmlns="" id="{DDDAD1AC-E36D-4637-ACD3-F9898DBAEFB8}"/>
                </a:ext>
              </a:extLst>
            </p:cNvPr>
            <p:cNvSpPr txBox="1"/>
            <p:nvPr/>
          </p:nvSpPr>
          <p:spPr>
            <a:xfrm>
              <a:off x="4926451" y="2739959"/>
              <a:ext cx="1975497" cy="43672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sz="20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9" name="ZoneTexte 48">
              <a:extLst>
                <a:ext uri="{FF2B5EF4-FFF2-40B4-BE49-F238E27FC236}">
                  <a16:creationId xmlns:a16="http://schemas.microsoft.com/office/drawing/2014/main" xmlns="" id="{0A494458-3356-492A-868C-427FD5E994B2}"/>
                </a:ext>
              </a:extLst>
            </p:cNvPr>
            <p:cNvSpPr txBox="1"/>
            <p:nvPr/>
          </p:nvSpPr>
          <p:spPr>
            <a:xfrm>
              <a:off x="4810428" y="2730664"/>
              <a:ext cx="2190705" cy="47424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t">
              <a:spAutoFit/>
            </a:bodyPr>
            <a:lstStyle/>
            <a:p>
              <a:pPr algn="ctr" defTabSz="829591" rtl="1" eaLnBrk="0" fontAlgn="base" hangingPunct="0">
                <a:spcBef>
                  <a:spcPct val="0"/>
                </a:spcBef>
                <a:spcAft>
                  <a:spcPct val="0"/>
                </a:spcAft>
              </a:pP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علم الأحياء الدقيقة (</a:t>
              </a:r>
              <a:r>
                <a:rPr lang="ar-DZ" altLang="fr-FR" sz="2800" b="1" dirty="0" err="1">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ميكروبيولوجيا</a:t>
              </a: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a:t>
              </a:r>
            </a:p>
          </p:txBody>
        </p:sp>
      </p:grpSp>
      <p:sp>
        <p:nvSpPr>
          <p:cNvPr id="53" name="ZoneTexte 52">
            <a:extLst>
              <a:ext uri="{FF2B5EF4-FFF2-40B4-BE49-F238E27FC236}">
                <a16:creationId xmlns:a16="http://schemas.microsoft.com/office/drawing/2014/main" xmlns="" id="{F857D48E-32CF-43A8-BB69-9FF5C6FC1534}"/>
              </a:ext>
            </a:extLst>
          </p:cNvPr>
          <p:cNvSpPr txBox="1"/>
          <p:nvPr/>
        </p:nvSpPr>
        <p:spPr>
          <a:xfrm>
            <a:off x="5025063" y="2611723"/>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4" name="ZoneTexte 53">
            <a:extLst>
              <a:ext uri="{FF2B5EF4-FFF2-40B4-BE49-F238E27FC236}">
                <a16:creationId xmlns:a16="http://schemas.microsoft.com/office/drawing/2014/main" xmlns="" id="{341D8BED-2946-4BC0-AE4C-491E19C63CC0}"/>
              </a:ext>
            </a:extLst>
          </p:cNvPr>
          <p:cNvSpPr txBox="1"/>
          <p:nvPr/>
        </p:nvSpPr>
        <p:spPr>
          <a:xfrm>
            <a:off x="4077326" y="6087676"/>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عمارة كربة رؤوف</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5E5E5E"/>
                </a:solidFill>
                <a:effectLst/>
                <a:latin typeface="Google Sans"/>
              </a:rPr>
              <a:t>raouf.amarakorba@univ-bba.dz</a:t>
            </a:r>
            <a:endParaRPr lang="fr-FR" sz="1050" dirty="0">
              <a:latin typeface="Times New Roman" pitchFamily="18" charset="0"/>
              <a:cs typeface="Times New Roman" pitchFamily="18" charset="0"/>
            </a:endParaRPr>
          </a:p>
        </p:txBody>
      </p:sp>
      <p:grpSp>
        <p:nvGrpSpPr>
          <p:cNvPr id="41" name="Groupe 40">
            <a:extLst>
              <a:ext uri="{FF2B5EF4-FFF2-40B4-BE49-F238E27FC236}">
                <a16:creationId xmlns:a16="http://schemas.microsoft.com/office/drawing/2014/main" xmlns="" id="{07809B28-166B-4ADB-98CC-51913E4DE594}"/>
              </a:ext>
            </a:extLst>
          </p:cNvPr>
          <p:cNvGrpSpPr/>
          <p:nvPr/>
        </p:nvGrpSpPr>
        <p:grpSpPr>
          <a:xfrm>
            <a:off x="4353182" y="3666112"/>
            <a:ext cx="2848966" cy="2421564"/>
            <a:chOff x="4356550" y="3574299"/>
            <a:chExt cx="3501380" cy="2843910"/>
          </a:xfrm>
        </p:grpSpPr>
        <p:sp>
          <p:nvSpPr>
            <p:cNvPr id="46" name="Hexagone 45">
              <a:extLst>
                <a:ext uri="{FF2B5EF4-FFF2-40B4-BE49-F238E27FC236}">
                  <a16:creationId xmlns:a16="http://schemas.microsoft.com/office/drawing/2014/main" xmlns="" id="{D3390BA3-95DD-474C-8E59-A74D336097CB}"/>
                </a:ext>
              </a:extLst>
            </p:cNvPr>
            <p:cNvSpPr>
              <a:spLocks noChangeAspect="1"/>
            </p:cNvSpPr>
            <p:nvPr/>
          </p:nvSpPr>
          <p:spPr>
            <a:xfrm>
              <a:off x="4356550" y="3574299"/>
              <a:ext cx="1872000" cy="1123200"/>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Hexagone 49">
              <a:extLst>
                <a:ext uri="{FF2B5EF4-FFF2-40B4-BE49-F238E27FC236}">
                  <a16:creationId xmlns:a16="http://schemas.microsoft.com/office/drawing/2014/main" xmlns="" id="{CB9F287E-347C-4B3D-AB97-F4782660D3C5}"/>
                </a:ext>
              </a:extLst>
            </p:cNvPr>
            <p:cNvSpPr>
              <a:spLocks noChangeAspect="1"/>
            </p:cNvSpPr>
            <p:nvPr/>
          </p:nvSpPr>
          <p:spPr>
            <a:xfrm>
              <a:off x="5981609" y="4143897"/>
              <a:ext cx="1872000" cy="1123200"/>
            </a:xfrm>
            <a:prstGeom prst="hexagon">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Hexagone 51">
              <a:extLst>
                <a:ext uri="{FF2B5EF4-FFF2-40B4-BE49-F238E27FC236}">
                  <a16:creationId xmlns:a16="http://schemas.microsoft.com/office/drawing/2014/main" xmlns="" id="{ABE1AA86-68B0-42D5-A9CF-6BCC8C939517}"/>
                </a:ext>
              </a:extLst>
            </p:cNvPr>
            <p:cNvSpPr>
              <a:spLocks noChangeAspect="1"/>
            </p:cNvSpPr>
            <p:nvPr/>
          </p:nvSpPr>
          <p:spPr>
            <a:xfrm>
              <a:off x="4365701" y="4724254"/>
              <a:ext cx="1872000" cy="1123200"/>
            </a:xfrm>
            <a:prstGeom prst="hexagon">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Hexagone 57">
              <a:extLst>
                <a:ext uri="{FF2B5EF4-FFF2-40B4-BE49-F238E27FC236}">
                  <a16:creationId xmlns:a16="http://schemas.microsoft.com/office/drawing/2014/main" xmlns="" id="{EE613F6D-6FF1-4348-B2C8-F9E0BD3A02AA}"/>
                </a:ext>
              </a:extLst>
            </p:cNvPr>
            <p:cNvSpPr>
              <a:spLocks noChangeAspect="1"/>
            </p:cNvSpPr>
            <p:nvPr/>
          </p:nvSpPr>
          <p:spPr>
            <a:xfrm>
              <a:off x="5985930" y="5295009"/>
              <a:ext cx="1872000" cy="1123200"/>
            </a:xfrm>
            <a:prstGeom prst="hexagon">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ZoneTexte 60">
            <a:extLst>
              <a:ext uri="{FF2B5EF4-FFF2-40B4-BE49-F238E27FC236}">
                <a16:creationId xmlns:a16="http://schemas.microsoft.com/office/drawing/2014/main" xmlns="" id="{2DE3B270-F275-40FE-84A5-5B49F2D8EAD6}"/>
              </a:ext>
            </a:extLst>
          </p:cNvPr>
          <p:cNvSpPr txBox="1"/>
          <p:nvPr/>
        </p:nvSpPr>
        <p:spPr>
          <a:xfrm>
            <a:off x="7698930" y="5429547"/>
            <a:ext cx="4424935" cy="1477328"/>
          </a:xfrm>
          <a:prstGeom prst="rect">
            <a:avLst/>
          </a:prstGeom>
          <a:noFill/>
        </p:spPr>
        <p:txBody>
          <a:bodyPr wrap="square">
            <a:spAutoFit/>
          </a:bodyPr>
          <a:lstStyle/>
          <a:p>
            <a:pPr algn="just" rtl="1"/>
            <a:r>
              <a:rPr lang="ar-DZ" b="1" dirty="0">
                <a:latin typeface="Arabic Typesetting" panose="03020402040406030203" pitchFamily="66" charset="-78"/>
                <a:cs typeface="Arabic Typesetting" panose="03020402040406030203" pitchFamily="66" charset="-78"/>
              </a:rPr>
              <a:t>يهدف التكوين في علم الأحياء الدقيقة إلى إعداد الطالب لعالم العمل والبحث العلمي وتزويده بمعرفة أفضل، وعلى وجه الخصوص:</a:t>
            </a:r>
          </a:p>
          <a:p>
            <a:pPr marL="285750" indent="-285750" algn="just" rtl="1">
              <a:buFont typeface="Arial" panose="020B0604020202020204" pitchFamily="34" charset="0"/>
              <a:buChar char="•"/>
            </a:pPr>
            <a:r>
              <a:rPr lang="ar-DZ" b="1" dirty="0">
                <a:latin typeface="Arabic Typesetting" panose="03020402040406030203" pitchFamily="66" charset="-78"/>
                <a:cs typeface="Arabic Typesetting" panose="03020402040406030203" pitchFamily="66" charset="-78"/>
              </a:rPr>
              <a:t>في قطاع الأغذية الزراعية عن طريق استعادة المنتجات الثانوية الزراعية مثل مخلفات الطماطم والتمر والمشمش والزيتون ومصل اللبن وغيرها. وكذلك في صناعة الحليب ومشتقاته مثل الجبن واللبن وغيرها.</a:t>
            </a:r>
          </a:p>
        </p:txBody>
      </p:sp>
      <p:pic>
        <p:nvPicPr>
          <p:cNvPr id="29" name="Picture 2">
            <a:extLst>
              <a:ext uri="{FF2B5EF4-FFF2-40B4-BE49-F238E27FC236}">
                <a16:creationId xmlns:a16="http://schemas.microsoft.com/office/drawing/2014/main" xmlns="" id="{B7DFAF77-628A-40D4-BA21-7BC20DA54E7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226817" y="56298"/>
            <a:ext cx="3490222" cy="196867"/>
          </a:xfrm>
          <a:prstGeom prst="rect">
            <a:avLst/>
          </a:prstGeom>
          <a:solidFill>
            <a:srgbClr val="C00000"/>
          </a:solidFill>
          <a:ln>
            <a:noFill/>
          </a:ln>
        </p:spPr>
      </p:pic>
      <p:pic>
        <p:nvPicPr>
          <p:cNvPr id="32" name="Picture 2">
            <a:extLst>
              <a:ext uri="{FF2B5EF4-FFF2-40B4-BE49-F238E27FC236}">
                <a16:creationId xmlns:a16="http://schemas.microsoft.com/office/drawing/2014/main" xmlns="" id="{C080270B-6C50-41E0-9D8C-DE6C7F3986F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226817" y="6662609"/>
            <a:ext cx="3490222" cy="196867"/>
          </a:xfrm>
          <a:prstGeom prst="rect">
            <a:avLst/>
          </a:prstGeom>
          <a:solidFill>
            <a:srgbClr val="C00000"/>
          </a:solidFill>
          <a:ln>
            <a:noFill/>
          </a:ln>
        </p:spPr>
      </p:pic>
    </p:spTree>
    <p:extLst>
      <p:ext uri="{BB962C8B-B14F-4D97-AF65-F5344CB8AC3E}">
        <p14:creationId xmlns:p14="http://schemas.microsoft.com/office/powerpoint/2010/main" val="3252416296"/>
      </p:ext>
    </p:extLst>
  </p:cSld>
  <p:clrMapOvr>
    <a:masterClrMapping/>
  </p:clrMapOvr>
  <p:transition spd="slow" advTm="11805">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xmlns="" id="{D1A753B1-97FD-469B-9C54-C63B732A4253}"/>
              </a:ext>
            </a:extLst>
          </p:cNvPr>
          <p:cNvSpPr>
            <a:spLocks noChangeArrowheads="1"/>
          </p:cNvSpPr>
          <p:nvPr/>
        </p:nvSpPr>
        <p:spPr bwMode="auto">
          <a:xfrm>
            <a:off x="4070592" y="3113410"/>
            <a:ext cx="4050815" cy="940878"/>
          </a:xfrm>
          <a:prstGeom prst="roundRect">
            <a:avLst>
              <a:gd name="adj" fmla="val 16667"/>
            </a:avLst>
          </a:prstGeom>
          <a:gradFill flip="none" rotWithShape="1">
            <a:gsLst>
              <a:gs pos="0">
                <a:srgbClr val="CC9900"/>
              </a:gs>
              <a:gs pos="0">
                <a:schemeClr val="accent2"/>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sz="48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تخصص علم السموم</a:t>
            </a:r>
          </a:p>
        </p:txBody>
      </p:sp>
    </p:spTree>
    <p:extLst>
      <p:ext uri="{BB962C8B-B14F-4D97-AF65-F5344CB8AC3E}">
        <p14:creationId xmlns:p14="http://schemas.microsoft.com/office/powerpoint/2010/main" val="1693403117"/>
      </p:ext>
    </p:extLst>
  </p:cSld>
  <p:clrMapOvr>
    <a:masterClrMapping/>
  </p:clrMapOvr>
  <p:transition spd="med" advTm="4677">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3984201" y="177354"/>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27" name="ZoneTexte 26">
            <a:extLst>
              <a:ext uri="{FF2B5EF4-FFF2-40B4-BE49-F238E27FC236}">
                <a16:creationId xmlns:a16="http://schemas.microsoft.com/office/drawing/2014/main" xmlns="" id="{E152B09D-EC00-423D-9CF7-353A6FA69F4E}"/>
              </a:ext>
            </a:extLst>
          </p:cNvPr>
          <p:cNvSpPr txBox="1"/>
          <p:nvPr/>
        </p:nvSpPr>
        <p:spPr>
          <a:xfrm>
            <a:off x="7711286" y="1384070"/>
            <a:ext cx="4316630" cy="1938992"/>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عِلْم السُموم (بالإنجليزية:</a:t>
            </a:r>
            <a:r>
              <a:rPr lang="fr-FR" sz="2000" b="1" dirty="0" err="1">
                <a:latin typeface="Arabic Typesetting" panose="03020402040406030203" pitchFamily="66" charset="-78"/>
                <a:cs typeface="Arabic Typesetting" panose="03020402040406030203" pitchFamily="66" charset="-78"/>
              </a:rPr>
              <a:t>toxicology</a:t>
            </a:r>
            <a:r>
              <a:rPr lang="ar-DZ" sz="2000" b="1" dirty="0">
                <a:latin typeface="Arabic Typesetting" panose="03020402040406030203" pitchFamily="66" charset="-78"/>
                <a:cs typeface="Arabic Typesetting" panose="03020402040406030203" pitchFamily="66" charset="-78"/>
              </a:rPr>
              <a:t>) هو فرع من عِلْم الأحْيَاء والكيمياء والطب والصَيْدَلَة يختص بدراسة تأثير المواد الكيميائية على أجسام الكائنات الحية وخصوصا تأثيرها على جسم الإنسان، حيثُ يقوم عِلْم السموم بدراسة الآثار الجانبية للمواد الكيميائية على الكائنات الحية والأعراض التي تحدثها هذه المواد الكيميائية السامة والآليات التي سببت هذه الأعراض وطرق علاجها وكيفية الكشف عنها.</a:t>
            </a:r>
            <a:endParaRPr lang="fr-FR" sz="2000" b="1" dirty="0">
              <a:latin typeface="Arabic Typesetting" panose="03020402040406030203" pitchFamily="66" charset="-78"/>
              <a:cs typeface="Arabic Typesetting" panose="03020402040406030203" pitchFamily="66" charset="-78"/>
            </a:endParaRP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10659916" y="914518"/>
            <a:ext cx="1256764" cy="396547"/>
          </a:xfrm>
          <a:prstGeom prst="roundRect">
            <a:avLst>
              <a:gd name="adj" fmla="val 16667"/>
            </a:avLst>
          </a:prstGeom>
          <a:gradFill flip="none" rotWithShape="1">
            <a:gsLst>
              <a:gs pos="0">
                <a:schemeClr val="accent2"/>
              </a:gs>
              <a:gs pos="0">
                <a:schemeClr val="accent2">
                  <a:shade val="67500"/>
                  <a:satMod val="115000"/>
                  <a:alpha val="53000"/>
                </a:schemeClr>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sz="24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علم السموم</a:t>
            </a:r>
            <a:endParaRPr lang="en-US" altLang="fr-FR" sz="36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0" y="1443480"/>
            <a:ext cx="4197837" cy="2862322"/>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تتمثل الأهداف العامة للتكوين في تمكين الطالب من الإلمام بالمبادئ والمنهجية الخاصة بعلم السموم العام وتحليل المخاطر والقادرين على التعرف على المشاكل الناجمة عن التعرض للعوامل الكيميائية ، وتقييم الخصائص السامة لهذه العوامل ، وتوصيف </a:t>
            </a:r>
            <a:r>
              <a:rPr lang="ar-DZ" sz="2000" b="1" dirty="0" err="1">
                <a:latin typeface="Arabic Typesetting" panose="03020402040406030203" pitchFamily="66" charset="-78"/>
                <a:cs typeface="Arabic Typesetting" panose="03020402040406030203" pitchFamily="66" charset="-78"/>
              </a:rPr>
              <a:t>خصائص،مخاطر</a:t>
            </a:r>
            <a:r>
              <a:rPr lang="ar-DZ" sz="2000" b="1" dirty="0">
                <a:latin typeface="Arabic Typesetting" panose="03020402040406030203" pitchFamily="66" charset="-78"/>
                <a:cs typeface="Arabic Typesetting" panose="03020402040406030203" pitchFamily="66" charset="-78"/>
              </a:rPr>
              <a:t> السموم والتدخل بطريقة مفيدة في حل مشاكل السمية الناجمة. وكذلك إتقان أساسيات علم السموم بهدف استخدام القيم المرجعية للمخاطر في نهج علمي لتقييم المخاطر الصحية بغض النظر عن السياق التنظيمي </a:t>
            </a:r>
            <a:r>
              <a:rPr lang="fr-FR" sz="2000" b="1" dirty="0">
                <a:latin typeface="Arabic Typesetting" panose="03020402040406030203" pitchFamily="66" charset="-78"/>
                <a:cs typeface="Arabic Typesetting" panose="03020402040406030203" pitchFamily="66" charset="-78"/>
              </a:rPr>
              <a:t>regulatory </a:t>
            </a:r>
            <a:r>
              <a:rPr lang="fr-FR" sz="2000" b="1" dirty="0" err="1">
                <a:latin typeface="Arabic Typesetting" panose="03020402040406030203" pitchFamily="66" charset="-78"/>
                <a:cs typeface="Arabic Typesetting" panose="03020402040406030203" pitchFamily="66" charset="-78"/>
              </a:rPr>
              <a:t>context</a:t>
            </a:r>
            <a:r>
              <a:rPr lang="ar-DZ" sz="2000" b="1" dirty="0">
                <a:latin typeface="Arabic Typesetting" panose="03020402040406030203" pitchFamily="66" charset="-78"/>
                <a:cs typeface="Arabic Typesetting" panose="03020402040406030203" pitchFamily="66" charset="-78"/>
              </a:rPr>
              <a:t> ( المبيدات الحيوية ، منتجات الصحة النباتية ، المواقع والتربة الملوثة ، المنشآت المصنفة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حماية العمال ، إلخ.).</a:t>
            </a:r>
            <a:endParaRPr lang="fr-FR" sz="2000" b="1" dirty="0">
              <a:latin typeface="Arabic Typesetting" panose="03020402040406030203" pitchFamily="66" charset="-78"/>
              <a:cs typeface="Arabic Typesetting" panose="03020402040406030203" pitchFamily="66" charset="-78"/>
            </a:endParaRP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10659916" y="3856011"/>
            <a:ext cx="1368000" cy="356482"/>
          </a:xfrm>
          <a:prstGeom prst="roundRect">
            <a:avLst>
              <a:gd name="adj" fmla="val 16667"/>
            </a:avLst>
          </a:prstGeom>
          <a:gradFill flip="none" rotWithShape="1">
            <a:gsLst>
              <a:gs pos="0">
                <a:schemeClr val="accent2"/>
              </a:gs>
              <a:gs pos="0">
                <a:schemeClr val="accent2">
                  <a:shade val="67500"/>
                  <a:satMod val="115000"/>
                  <a:alpha val="53000"/>
                </a:schemeClr>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797010" y="4368664"/>
            <a:ext cx="1247568" cy="366502"/>
          </a:xfrm>
          <a:prstGeom prst="roundRect">
            <a:avLst>
              <a:gd name="adj" fmla="val 16667"/>
            </a:avLst>
          </a:prstGeom>
          <a:gradFill flip="none" rotWithShape="1">
            <a:gsLst>
              <a:gs pos="0">
                <a:schemeClr val="accent2"/>
              </a:gs>
              <a:gs pos="0">
                <a:schemeClr val="accent2">
                  <a:shade val="67500"/>
                  <a:satMod val="115000"/>
                  <a:alpha val="53000"/>
                </a:schemeClr>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7634227" y="4240818"/>
            <a:ext cx="4557773" cy="255454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يبحث هذا المقرر في المواد السامة و طرق عملها و أهدافها الخلوية والجزيئية والآليات التي تستجيب لها هذه الأخيرة، وإزالة السموم الخاصة بهم. كما أنه يتناول المناهج والطرق البيولوجية لتحديد ودراسة أهداف الخلوية للمواد السامة، والآليات الجزيئية التي تستخدمها العوامل الكيميائية والفيزيائية، والبيولوجية التي ينتج عنها أضرار على مستوى الأنسجة البيولوجية، والأجهزة العضوية. </a:t>
            </a:r>
          </a:p>
          <a:p>
            <a:pPr algn="just" rtl="1"/>
            <a:r>
              <a:rPr lang="ar-DZ" sz="2000" b="1" dirty="0">
                <a:latin typeface="Arabic Typesetting" panose="03020402040406030203" pitchFamily="66" charset="-78"/>
                <a:cs typeface="Arabic Typesetting" panose="03020402040406030203" pitchFamily="66" charset="-78"/>
              </a:rPr>
              <a:t>للطالب أيضاً  نصيب من الخرجات الميدانية التي تسمح له بالاحتكاك بمختلف المختصين في الميدان ، كما تمنحه فكرة أولية عن فرص التشغيل في تخصصه (مخابر ، مراكز بحث، شركات انتاج المواد الصيدلانية و الشبه صيدلانية...إلخ)</a:t>
            </a:r>
            <a:endParaRPr lang="fr-FR" sz="2000" b="1" dirty="0">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2594641" y="917134"/>
            <a:ext cx="1465851" cy="400110"/>
          </a:xfrm>
          <a:prstGeom prst="roundRect">
            <a:avLst>
              <a:gd name="adj" fmla="val 16667"/>
            </a:avLst>
          </a:prstGeom>
          <a:gradFill flip="none" rotWithShape="1">
            <a:gsLst>
              <a:gs pos="0">
                <a:schemeClr val="accent2"/>
              </a:gs>
              <a:gs pos="0">
                <a:schemeClr val="accent2">
                  <a:shade val="67500"/>
                  <a:satMod val="115000"/>
                  <a:alpha val="53000"/>
                </a:schemeClr>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211149" y="4690434"/>
            <a:ext cx="4033753" cy="2246769"/>
          </a:xfrm>
          <a:prstGeom prst="rect">
            <a:avLst/>
          </a:prstGeom>
          <a:noFill/>
        </p:spPr>
        <p:txBody>
          <a:bodyPr wrap="square">
            <a:spAutoFit/>
          </a:bodyPr>
          <a:lstStyle/>
          <a:p>
            <a:pPr algn="r" rtl="1"/>
            <a:r>
              <a:rPr lang="ar-DZ" sz="2000" b="1" dirty="0">
                <a:latin typeface="Arabic Typesetting" panose="03020402040406030203" pitchFamily="66" charset="-78"/>
                <a:cs typeface="Arabic Typesetting" panose="03020402040406030203" pitchFamily="66" charset="-78"/>
              </a:rPr>
              <a:t>  - مخابر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التحاليل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الطبية</a:t>
            </a:r>
            <a:endParaRPr lang="ar-DZ" sz="2000" b="1" dirty="0">
              <a:latin typeface="Arabic Typesetting" panose="03020402040406030203" pitchFamily="66" charset="-78"/>
              <a:cs typeface="Arabic Typesetting" panose="03020402040406030203" pitchFamily="66" charset="-78"/>
            </a:endParaRPr>
          </a:p>
          <a:p>
            <a:pPr algn="r" rtl="1"/>
            <a:r>
              <a:rPr lang="ar-DZ" sz="2000" b="1" dirty="0">
                <a:latin typeface="Arabic Typesetting" panose="03020402040406030203" pitchFamily="66" charset="-78"/>
                <a:cs typeface="Arabic Typesetting" panose="03020402040406030203" pitchFamily="66" charset="-78"/>
              </a:rPr>
              <a:t>  - مخابر الطب الشرعي</a:t>
            </a:r>
          </a:p>
          <a:p>
            <a:pPr algn="r" rtl="1"/>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 - مخابر</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مراقبة النوعية و قمع الغش</a:t>
            </a:r>
          </a:p>
          <a:p>
            <a:pPr algn="r" rtl="1"/>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مركز مراقبة السموم</a:t>
            </a:r>
          </a:p>
          <a:p>
            <a:pPr algn="r" rtl="1"/>
            <a:r>
              <a:rPr lang="fr-FR" sz="2000" b="1" dirty="0">
                <a:latin typeface="Arabic Typesetting" panose="03020402040406030203" pitchFamily="66" charset="-78"/>
                <a:cs typeface="Arabic Typesetting" panose="03020402040406030203" pitchFamily="66" charset="-78"/>
              </a:rPr>
              <a:t> - الصناعات </a:t>
            </a:r>
            <a:r>
              <a:rPr lang="fr-FR" sz="2000" b="1" dirty="0" err="1">
                <a:latin typeface="Arabic Typesetting" panose="03020402040406030203" pitchFamily="66" charset="-78"/>
                <a:cs typeface="Arabic Typesetting" panose="03020402040406030203" pitchFamily="66" charset="-78"/>
              </a:rPr>
              <a:t>الدوائية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والتجميلية</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شركات معالجة المياه والصرف الصحي</a:t>
            </a:r>
          </a:p>
          <a:p>
            <a:pPr algn="r" rtl="1"/>
            <a:r>
              <a:rPr lang="ar-DZ"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507309" y="1360125"/>
            <a:ext cx="1177382" cy="1177382"/>
          </a:xfrm>
          <a:prstGeom prst="rect">
            <a:avLst/>
          </a:prstGeom>
        </p:spPr>
      </p:pic>
      <p:pic>
        <p:nvPicPr>
          <p:cNvPr id="2" name="Image 1"/>
          <p:cNvPicPr>
            <a:picLocks noChangeAspect="1"/>
          </p:cNvPicPr>
          <p:nvPr/>
        </p:nvPicPr>
        <p:blipFill>
          <a:blip r:embed="rId6"/>
          <a:stretch>
            <a:fillRect/>
          </a:stretch>
        </p:blipFill>
        <p:spPr>
          <a:xfrm>
            <a:off x="4577381" y="3481648"/>
            <a:ext cx="2804102" cy="2570427"/>
          </a:xfrm>
          <a:prstGeom prst="ellipse">
            <a:avLst/>
          </a:prstGeom>
          <a:ln>
            <a:noFill/>
          </a:ln>
          <a:effectLst>
            <a:softEdge rad="112500"/>
          </a:effectLst>
        </p:spPr>
      </p:pic>
      <p:pic>
        <p:nvPicPr>
          <p:cNvPr id="3" name="Image 2"/>
          <p:cNvPicPr>
            <a:picLocks noChangeAspect="1"/>
          </p:cNvPicPr>
          <p:nvPr/>
        </p:nvPicPr>
        <p:blipFill>
          <a:blip r:embed="rId7"/>
          <a:stretch>
            <a:fillRect/>
          </a:stretch>
        </p:blipFill>
        <p:spPr>
          <a:xfrm>
            <a:off x="0" y="4413395"/>
            <a:ext cx="2030506" cy="1621989"/>
          </a:xfrm>
          <a:prstGeom prst="rect">
            <a:avLst/>
          </a:prstGeom>
          <a:ln>
            <a:noFill/>
          </a:ln>
          <a:effectLst>
            <a:softEdge rad="112500"/>
          </a:effectLst>
        </p:spPr>
      </p:pic>
      <p:pic>
        <p:nvPicPr>
          <p:cNvPr id="4" name="Image 3"/>
          <p:cNvPicPr>
            <a:picLocks noChangeAspect="1"/>
          </p:cNvPicPr>
          <p:nvPr/>
        </p:nvPicPr>
        <p:blipFill>
          <a:blip r:embed="rId8"/>
          <a:stretch>
            <a:fillRect/>
          </a:stretch>
        </p:blipFill>
        <p:spPr>
          <a:xfrm>
            <a:off x="7549574" y="3156372"/>
            <a:ext cx="1471125" cy="980750"/>
          </a:xfrm>
          <a:prstGeom prst="rect">
            <a:avLst/>
          </a:prstGeom>
        </p:spPr>
      </p:pic>
      <p:sp>
        <p:nvSpPr>
          <p:cNvPr id="28" name="ZoneTexte 27">
            <a:extLst>
              <a:ext uri="{FF2B5EF4-FFF2-40B4-BE49-F238E27FC236}">
                <a16:creationId xmlns:a16="http://schemas.microsoft.com/office/drawing/2014/main" xmlns="" id="{50391C5A-E342-45E0-9933-B50BBCE89D5E}"/>
              </a:ext>
            </a:extLst>
          </p:cNvPr>
          <p:cNvSpPr txBox="1"/>
          <p:nvPr/>
        </p:nvSpPr>
        <p:spPr>
          <a:xfrm>
            <a:off x="5118152" y="2526027"/>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29" name="Picture 2">
            <a:extLst>
              <a:ext uri="{FF2B5EF4-FFF2-40B4-BE49-F238E27FC236}">
                <a16:creationId xmlns:a16="http://schemas.microsoft.com/office/drawing/2014/main" xmlns="" id="{E0628DA3-CB70-4AA5-B3B4-2F2713D934C7}"/>
              </a:ext>
            </a:extLst>
          </p:cNvPr>
          <p:cNvPicPr>
            <a:picLocks noChangeAspect="1" noChangeArrowheads="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a:off x="4383370" y="18622"/>
            <a:ext cx="3250858" cy="21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xmlns="" id="{CB4241FA-0221-4D10-A3E7-025C048B2EEC}"/>
              </a:ext>
            </a:extLst>
          </p:cNvPr>
          <p:cNvPicPr>
            <a:picLocks noChangeAspect="1" noChangeArrowheads="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rot="10800000">
            <a:off x="4383370" y="6583192"/>
            <a:ext cx="3278414" cy="21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à coins arrondis 13">
            <a:extLst>
              <a:ext uri="{FF2B5EF4-FFF2-40B4-BE49-F238E27FC236}">
                <a16:creationId xmlns:a16="http://schemas.microsoft.com/office/drawing/2014/main" xmlns="" id="{CB4AC285-C45F-4471-B244-61F41CBC28F2}"/>
              </a:ext>
            </a:extLst>
          </p:cNvPr>
          <p:cNvSpPr>
            <a:spLocks noChangeArrowheads="1"/>
          </p:cNvSpPr>
          <p:nvPr/>
        </p:nvSpPr>
        <p:spPr bwMode="auto">
          <a:xfrm>
            <a:off x="5073015" y="3026004"/>
            <a:ext cx="1955696" cy="489260"/>
          </a:xfrm>
          <a:prstGeom prst="roundRect">
            <a:avLst>
              <a:gd name="adj" fmla="val 16667"/>
            </a:avLst>
          </a:prstGeom>
          <a:gradFill flip="none" rotWithShape="1">
            <a:gsLst>
              <a:gs pos="0">
                <a:srgbClr val="CC9900"/>
              </a:gs>
              <a:gs pos="0">
                <a:schemeClr val="accent2"/>
              </a:gs>
              <a:gs pos="93000">
                <a:srgbClr val="C00000"/>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sz="36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علم السموم</a:t>
            </a:r>
            <a:endParaRPr lang="en-US" altLang="fr-FR" sz="48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1" name="ZoneTexte 40">
            <a:extLst>
              <a:ext uri="{FF2B5EF4-FFF2-40B4-BE49-F238E27FC236}">
                <a16:creationId xmlns:a16="http://schemas.microsoft.com/office/drawing/2014/main" xmlns="" id="{D63A1997-E098-4794-9900-8E5BF6EDE638}"/>
              </a:ext>
            </a:extLst>
          </p:cNvPr>
          <p:cNvSpPr txBox="1"/>
          <p:nvPr/>
        </p:nvSpPr>
        <p:spPr>
          <a:xfrm>
            <a:off x="4087542" y="5997179"/>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a:t>
            </a:r>
            <a:r>
              <a:rPr lang="ar-DZ" sz="1100" dirty="0" err="1">
                <a:latin typeface="Arabic Typesetting" panose="03020402040406030203" pitchFamily="66" charset="-78"/>
              </a:rPr>
              <a:t>مزدور</a:t>
            </a:r>
            <a:r>
              <a:rPr lang="ar-DZ" sz="1100" dirty="0">
                <a:latin typeface="Arabic Typesetting" panose="03020402040406030203" pitchFamily="66" charset="-78"/>
              </a:rPr>
              <a:t> هشام</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5E5E5E"/>
                </a:solidFill>
                <a:effectLst/>
                <a:latin typeface="Google Sans"/>
              </a:rPr>
              <a:t>hichem.mezdour@univ-bba.dz </a:t>
            </a:r>
            <a:endParaRPr lang="fr-FR" sz="1050" dirty="0">
              <a:latin typeface="Times New Roman" pitchFamily="18" charset="0"/>
              <a:cs typeface="Times New Roman" pitchFamily="18" charset="0"/>
            </a:endParaRPr>
          </a:p>
        </p:txBody>
      </p:sp>
    </p:spTree>
    <p:extLst>
      <p:ext uri="{BB962C8B-B14F-4D97-AF65-F5344CB8AC3E}">
        <p14:creationId xmlns:p14="http://schemas.microsoft.com/office/powerpoint/2010/main" val="4113791625"/>
      </p:ext>
    </p:extLst>
  </p:cSld>
  <p:clrMapOvr>
    <a:masterClrMapping/>
  </p:clrMapOvr>
  <p:transition spd="slow" advTm="11805">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à coins arrondis 13">
            <a:extLst>
              <a:ext uri="{FF2B5EF4-FFF2-40B4-BE49-F238E27FC236}">
                <a16:creationId xmlns:a16="http://schemas.microsoft.com/office/drawing/2014/main" xmlns="" id="{13F530B4-14CB-4A14-AC9D-DADF81D57A8D}"/>
              </a:ext>
            </a:extLst>
          </p:cNvPr>
          <p:cNvSpPr>
            <a:spLocks noChangeArrowheads="1"/>
          </p:cNvSpPr>
          <p:nvPr/>
        </p:nvSpPr>
        <p:spPr bwMode="auto">
          <a:xfrm>
            <a:off x="2686485" y="2513432"/>
            <a:ext cx="2179828" cy="3097696"/>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8" name="Rectangle à coins arrondis 13">
            <a:extLst>
              <a:ext uri="{FF2B5EF4-FFF2-40B4-BE49-F238E27FC236}">
                <a16:creationId xmlns:a16="http://schemas.microsoft.com/office/drawing/2014/main" xmlns="" id="{B15254D1-C60C-49FF-9543-C26E382A93F3}"/>
              </a:ext>
            </a:extLst>
          </p:cNvPr>
          <p:cNvSpPr>
            <a:spLocks noChangeArrowheads="1"/>
          </p:cNvSpPr>
          <p:nvPr/>
        </p:nvSpPr>
        <p:spPr bwMode="auto">
          <a:xfrm>
            <a:off x="7441109" y="2513432"/>
            <a:ext cx="2098943" cy="3108138"/>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9" name="Rectangle à coins arrondis 13">
            <a:extLst>
              <a:ext uri="{FF2B5EF4-FFF2-40B4-BE49-F238E27FC236}">
                <a16:creationId xmlns:a16="http://schemas.microsoft.com/office/drawing/2014/main" xmlns="" id="{7DDC6144-30E3-4D31-BF66-39E8E18B7A41}"/>
              </a:ext>
            </a:extLst>
          </p:cNvPr>
          <p:cNvSpPr>
            <a:spLocks noChangeArrowheads="1"/>
          </p:cNvSpPr>
          <p:nvPr/>
        </p:nvSpPr>
        <p:spPr bwMode="auto">
          <a:xfrm>
            <a:off x="4981507" y="2484478"/>
            <a:ext cx="2256441" cy="3137092"/>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0" name="Rectangle à coins arrondis 13">
            <a:extLst>
              <a:ext uri="{FF2B5EF4-FFF2-40B4-BE49-F238E27FC236}">
                <a16:creationId xmlns:a16="http://schemas.microsoft.com/office/drawing/2014/main" xmlns="" id="{54CAA7B8-1D67-4618-A07D-46837DC2C70C}"/>
              </a:ext>
            </a:extLst>
          </p:cNvPr>
          <p:cNvSpPr>
            <a:spLocks noChangeArrowheads="1"/>
          </p:cNvSpPr>
          <p:nvPr/>
        </p:nvSpPr>
        <p:spPr bwMode="auto">
          <a:xfrm>
            <a:off x="9935891" y="2503779"/>
            <a:ext cx="2108743" cy="3117791"/>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1" name="Rectangle à coins arrondis 13">
            <a:extLst>
              <a:ext uri="{FF2B5EF4-FFF2-40B4-BE49-F238E27FC236}">
                <a16:creationId xmlns:a16="http://schemas.microsoft.com/office/drawing/2014/main" xmlns="" id="{31AE88D7-5C08-413B-BA12-B2447A862098}"/>
              </a:ext>
            </a:extLst>
          </p:cNvPr>
          <p:cNvSpPr>
            <a:spLocks noChangeArrowheads="1"/>
          </p:cNvSpPr>
          <p:nvPr/>
        </p:nvSpPr>
        <p:spPr bwMode="auto">
          <a:xfrm>
            <a:off x="145931" y="2422366"/>
            <a:ext cx="2206321" cy="3137092"/>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2" name="Rectangle à coins arrondis 13">
            <a:extLst>
              <a:ext uri="{FF2B5EF4-FFF2-40B4-BE49-F238E27FC236}">
                <a16:creationId xmlns:a16="http://schemas.microsoft.com/office/drawing/2014/main" xmlns="" id="{61FAED07-7719-4593-9CCC-D9934EF9AF7D}"/>
              </a:ext>
            </a:extLst>
          </p:cNvPr>
          <p:cNvSpPr>
            <a:spLocks noChangeArrowheads="1"/>
          </p:cNvSpPr>
          <p:nvPr/>
        </p:nvSpPr>
        <p:spPr bwMode="auto">
          <a:xfrm>
            <a:off x="3934222" y="569360"/>
            <a:ext cx="4641550" cy="1300495"/>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مسار التكوين</a:t>
            </a:r>
          </a:p>
          <a:p>
            <a:pPr algn="ctr" defTabSz="829591" rtl="1" eaLnBrk="0" fontAlgn="base" hangingPunct="0">
              <a:spcBef>
                <a:spcPct val="0"/>
              </a:spcBef>
              <a:spcAft>
                <a:spcPct val="0"/>
              </a:spcAft>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الفلاحية</a:t>
            </a:r>
          </a:p>
        </p:txBody>
      </p:sp>
      <p:sp>
        <p:nvSpPr>
          <p:cNvPr id="73" name="Rectangle : coins arrondis 72">
            <a:extLst>
              <a:ext uri="{FF2B5EF4-FFF2-40B4-BE49-F238E27FC236}">
                <a16:creationId xmlns:a16="http://schemas.microsoft.com/office/drawing/2014/main" xmlns="" id="{4B39318D-7963-406A-936F-22C1EF243705}"/>
              </a:ext>
            </a:extLst>
          </p:cNvPr>
          <p:cNvSpPr/>
          <p:nvPr/>
        </p:nvSpPr>
        <p:spPr>
          <a:xfrm>
            <a:off x="5172168" y="4046715"/>
            <a:ext cx="1800000" cy="413648"/>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إنتاج</a:t>
            </a:r>
            <a:r>
              <a:rPr lang="ar-DZ" sz="1600" dirty="0">
                <a:solidFill>
                  <a:schemeClr val="tx1"/>
                </a:solidFill>
                <a:latin typeface="Arial" panose="020B0604020202020204" pitchFamily="34" charset="0"/>
                <a:cs typeface="SKR HEAD1" pitchFamily="2" charset="-78"/>
              </a:rPr>
              <a:t> نباتي</a:t>
            </a:r>
          </a:p>
        </p:txBody>
      </p:sp>
      <p:sp>
        <p:nvSpPr>
          <p:cNvPr id="74" name="Rectangle : coins arrondis 73">
            <a:extLst>
              <a:ext uri="{FF2B5EF4-FFF2-40B4-BE49-F238E27FC236}">
                <a16:creationId xmlns:a16="http://schemas.microsoft.com/office/drawing/2014/main" xmlns="" id="{5E3D84EA-E084-4622-A162-702AEE3F24B1}"/>
              </a:ext>
            </a:extLst>
          </p:cNvPr>
          <p:cNvSpPr/>
          <p:nvPr/>
        </p:nvSpPr>
        <p:spPr>
          <a:xfrm>
            <a:off x="5196000" y="3530854"/>
            <a:ext cx="1800000" cy="347525"/>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حماية النباتات </a:t>
            </a:r>
          </a:p>
        </p:txBody>
      </p:sp>
      <p:sp>
        <p:nvSpPr>
          <p:cNvPr id="75" name="Rectangle : coins arrondis 74">
            <a:extLst>
              <a:ext uri="{FF2B5EF4-FFF2-40B4-BE49-F238E27FC236}">
                <a16:creationId xmlns:a16="http://schemas.microsoft.com/office/drawing/2014/main" xmlns="" id="{4EDCA903-A365-4117-AC26-12B6D4E3B9DD}"/>
              </a:ext>
            </a:extLst>
          </p:cNvPr>
          <p:cNvSpPr/>
          <p:nvPr/>
        </p:nvSpPr>
        <p:spPr>
          <a:xfrm>
            <a:off x="7663517" y="4125578"/>
            <a:ext cx="1800000" cy="540000"/>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b="1" dirty="0">
                <a:solidFill>
                  <a:schemeClr val="tx1"/>
                </a:solidFill>
                <a:latin typeface="Arial" panose="020B0604020202020204" pitchFamily="34" charset="0"/>
                <a:cs typeface="SKR HEAD1" pitchFamily="2" charset="-78"/>
              </a:rPr>
              <a:t>علوم فلاحية</a:t>
            </a:r>
            <a:endParaRPr lang="fr-FR" b="1" dirty="0">
              <a:solidFill>
                <a:schemeClr val="tx1"/>
              </a:solidFill>
              <a:latin typeface="Arial" panose="020B0604020202020204" pitchFamily="34" charset="0"/>
              <a:cs typeface="SKR HEAD1" pitchFamily="2" charset="-78"/>
            </a:endParaRPr>
          </a:p>
        </p:txBody>
      </p:sp>
      <p:sp>
        <p:nvSpPr>
          <p:cNvPr id="76" name="Rectangle : coins arrondis 75">
            <a:extLst>
              <a:ext uri="{FF2B5EF4-FFF2-40B4-BE49-F238E27FC236}">
                <a16:creationId xmlns:a16="http://schemas.microsoft.com/office/drawing/2014/main" xmlns="" id="{75C8C30F-20A7-4F58-BFAE-20F4648078CB}"/>
              </a:ext>
            </a:extLst>
          </p:cNvPr>
          <p:cNvSpPr/>
          <p:nvPr/>
        </p:nvSpPr>
        <p:spPr>
          <a:xfrm>
            <a:off x="5165078" y="4596683"/>
            <a:ext cx="1800000" cy="340455"/>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تربة وماء</a:t>
            </a:r>
          </a:p>
        </p:txBody>
      </p:sp>
      <p:sp>
        <p:nvSpPr>
          <p:cNvPr id="77" name="ZoneTexte 76">
            <a:extLst>
              <a:ext uri="{FF2B5EF4-FFF2-40B4-BE49-F238E27FC236}">
                <a16:creationId xmlns:a16="http://schemas.microsoft.com/office/drawing/2014/main" xmlns="" id="{688DEC19-0BDE-48A7-8DFE-E330AB388D4A}"/>
              </a:ext>
            </a:extLst>
          </p:cNvPr>
          <p:cNvSpPr txBox="1"/>
          <p:nvPr/>
        </p:nvSpPr>
        <p:spPr>
          <a:xfrm>
            <a:off x="437062" y="2754061"/>
            <a:ext cx="1979999" cy="695127"/>
          </a:xfrm>
          <a:prstGeom prst="rect">
            <a:avLst/>
          </a:prstGeom>
          <a:noFill/>
        </p:spPr>
        <p:txBody>
          <a:bodyPr wrap="square">
            <a:spAutoFit/>
          </a:bodyPr>
          <a:lstStyle/>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ما بعد التدرج</a:t>
            </a:r>
          </a:p>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(دكتــــــــوراه)</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8" name="ZoneTexte 77">
            <a:extLst>
              <a:ext uri="{FF2B5EF4-FFF2-40B4-BE49-F238E27FC236}">
                <a16:creationId xmlns:a16="http://schemas.microsoft.com/office/drawing/2014/main" xmlns="" id="{9131298A-9EA0-4266-9BA5-1EB9C01012A2}"/>
              </a:ext>
            </a:extLst>
          </p:cNvPr>
          <p:cNvSpPr txBox="1"/>
          <p:nvPr/>
        </p:nvSpPr>
        <p:spPr>
          <a:xfrm>
            <a:off x="2667455" y="2803825"/>
            <a:ext cx="1976492"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 التدرج في ماستر</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9" name="ZoneTexte 78">
            <a:extLst>
              <a:ext uri="{FF2B5EF4-FFF2-40B4-BE49-F238E27FC236}">
                <a16:creationId xmlns:a16="http://schemas.microsoft.com/office/drawing/2014/main" xmlns="" id="{03E22D73-E109-4773-85F1-1CC2FA7364C6}"/>
              </a:ext>
            </a:extLst>
          </p:cNvPr>
          <p:cNvSpPr txBox="1"/>
          <p:nvPr/>
        </p:nvSpPr>
        <p:spPr>
          <a:xfrm>
            <a:off x="5050465" y="2754061"/>
            <a:ext cx="1980000"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ثالثة ليسانس</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0" name="ZoneTexte 79">
            <a:extLst>
              <a:ext uri="{FF2B5EF4-FFF2-40B4-BE49-F238E27FC236}">
                <a16:creationId xmlns:a16="http://schemas.microsoft.com/office/drawing/2014/main" xmlns="" id="{45E69C62-DF55-488B-8F2D-DEECA23AAC70}"/>
              </a:ext>
            </a:extLst>
          </p:cNvPr>
          <p:cNvSpPr txBox="1"/>
          <p:nvPr/>
        </p:nvSpPr>
        <p:spPr>
          <a:xfrm>
            <a:off x="7483517" y="2809943"/>
            <a:ext cx="1980000"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ثانية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(الشعب)</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cxnSp>
        <p:nvCxnSpPr>
          <p:cNvPr id="81" name="Connecteur droit 80">
            <a:extLst>
              <a:ext uri="{FF2B5EF4-FFF2-40B4-BE49-F238E27FC236}">
                <a16:creationId xmlns:a16="http://schemas.microsoft.com/office/drawing/2014/main" xmlns="" id="{3C4B7F61-123D-4E94-8949-556722BA8BE8}"/>
              </a:ext>
            </a:extLst>
          </p:cNvPr>
          <p:cNvCxnSpPr>
            <a:cxnSpLocks/>
            <a:stCxn id="73" idx="3"/>
            <a:endCxn id="75" idx="1"/>
          </p:cNvCxnSpPr>
          <p:nvPr/>
        </p:nvCxnSpPr>
        <p:spPr>
          <a:xfrm>
            <a:off x="6972168" y="4253539"/>
            <a:ext cx="691349" cy="1420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xmlns="" id="{D250439B-7990-4E98-8A08-E04557C8E533}"/>
              </a:ext>
            </a:extLst>
          </p:cNvPr>
          <p:cNvCxnSpPr>
            <a:cxnSpLocks/>
            <a:stCxn id="89" idx="3"/>
            <a:endCxn id="74" idx="1"/>
          </p:cNvCxnSpPr>
          <p:nvPr/>
        </p:nvCxnSpPr>
        <p:spPr>
          <a:xfrm>
            <a:off x="4663458" y="3691036"/>
            <a:ext cx="532542" cy="13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xmlns="" id="{A26CB9A3-42EE-4599-A6B4-A972A5F1792A}"/>
              </a:ext>
            </a:extLst>
          </p:cNvPr>
          <p:cNvCxnSpPr>
            <a:cxnSpLocks/>
            <a:stCxn id="75" idx="1"/>
            <a:endCxn id="76" idx="3"/>
          </p:cNvCxnSpPr>
          <p:nvPr/>
        </p:nvCxnSpPr>
        <p:spPr>
          <a:xfrm flipH="1">
            <a:off x="6965078" y="4395578"/>
            <a:ext cx="698439" cy="371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xmlns="" id="{E778BB7C-F0BB-4281-8E3A-1D72A0CA9BD0}"/>
              </a:ext>
            </a:extLst>
          </p:cNvPr>
          <p:cNvCxnSpPr>
            <a:cxnSpLocks/>
            <a:stCxn id="75" idx="1"/>
            <a:endCxn id="74" idx="3"/>
          </p:cNvCxnSpPr>
          <p:nvPr/>
        </p:nvCxnSpPr>
        <p:spPr>
          <a:xfrm flipH="1" flipV="1">
            <a:off x="6996000" y="3704617"/>
            <a:ext cx="667517" cy="6909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xmlns="" id="{36B6EDCC-7046-48AA-98CC-B008D70E6095}"/>
              </a:ext>
            </a:extLst>
          </p:cNvPr>
          <p:cNvSpPr txBox="1"/>
          <p:nvPr/>
        </p:nvSpPr>
        <p:spPr>
          <a:xfrm>
            <a:off x="9947304" y="2795118"/>
            <a:ext cx="1960521"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أولى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(جذع مشترك)</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6" name="Rectangle : coins arrondis 85">
            <a:extLst>
              <a:ext uri="{FF2B5EF4-FFF2-40B4-BE49-F238E27FC236}">
                <a16:creationId xmlns:a16="http://schemas.microsoft.com/office/drawing/2014/main" xmlns="" id="{D8EE9AD7-ADF2-4D17-9882-90478F373D7B}"/>
              </a:ext>
            </a:extLst>
          </p:cNvPr>
          <p:cNvSpPr/>
          <p:nvPr/>
        </p:nvSpPr>
        <p:spPr>
          <a:xfrm>
            <a:off x="10107825" y="4111026"/>
            <a:ext cx="1800000" cy="540000"/>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a:lnSpc>
                <a:spcPct val="90000"/>
              </a:lnSpc>
              <a:spcBef>
                <a:spcPct val="0"/>
              </a:spcBef>
              <a:spcAft>
                <a:spcPct val="35000"/>
              </a:spcAft>
            </a:pPr>
            <a:r>
              <a:rPr lang="ar-DZ" sz="1600" b="1" dirty="0">
                <a:solidFill>
                  <a:schemeClr val="tx1"/>
                </a:solidFill>
                <a:latin typeface="Arial" panose="020B0604020202020204" pitchFamily="34" charset="0"/>
                <a:cs typeface="SKR HEAD1" pitchFamily="2" charset="-78"/>
              </a:rPr>
              <a:t>ميدان علوم الطبيعة والحياة</a:t>
            </a:r>
            <a:endParaRPr lang="fr-FR" sz="1600" b="1" dirty="0">
              <a:solidFill>
                <a:schemeClr val="tx1"/>
              </a:solidFill>
              <a:latin typeface="Arial" panose="020B0604020202020204" pitchFamily="34" charset="0"/>
              <a:cs typeface="SKR HEAD1" pitchFamily="2" charset="-78"/>
            </a:endParaRPr>
          </a:p>
        </p:txBody>
      </p:sp>
      <p:cxnSp>
        <p:nvCxnSpPr>
          <p:cNvPr id="87" name="Connecteur droit 86">
            <a:extLst>
              <a:ext uri="{FF2B5EF4-FFF2-40B4-BE49-F238E27FC236}">
                <a16:creationId xmlns:a16="http://schemas.microsoft.com/office/drawing/2014/main" xmlns="" id="{A29EADC1-1FA8-40D8-A6FB-7A55E623C934}"/>
              </a:ext>
            </a:extLst>
          </p:cNvPr>
          <p:cNvCxnSpPr>
            <a:cxnSpLocks/>
            <a:stCxn id="75" idx="3"/>
            <a:endCxn id="86" idx="1"/>
          </p:cNvCxnSpPr>
          <p:nvPr/>
        </p:nvCxnSpPr>
        <p:spPr>
          <a:xfrm flipV="1">
            <a:off x="9463517" y="4381026"/>
            <a:ext cx="644308" cy="14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 coins arrondis 87">
            <a:extLst>
              <a:ext uri="{FF2B5EF4-FFF2-40B4-BE49-F238E27FC236}">
                <a16:creationId xmlns:a16="http://schemas.microsoft.com/office/drawing/2014/main" xmlns="" id="{ADBFB7BE-ADB5-4560-9291-0218C58F9715}"/>
              </a:ext>
            </a:extLst>
          </p:cNvPr>
          <p:cNvSpPr/>
          <p:nvPr/>
        </p:nvSpPr>
        <p:spPr>
          <a:xfrm>
            <a:off x="2851124" y="4066024"/>
            <a:ext cx="1800000" cy="375030"/>
          </a:xfrm>
          <a:prstGeom prst="roundRect">
            <a:avLst/>
          </a:prstGeom>
          <a:solidFill>
            <a:srgbClr val="FFFF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تحسين النباتات</a:t>
            </a:r>
          </a:p>
        </p:txBody>
      </p:sp>
      <p:sp>
        <p:nvSpPr>
          <p:cNvPr id="89" name="Rectangle : coins arrondis 88">
            <a:extLst>
              <a:ext uri="{FF2B5EF4-FFF2-40B4-BE49-F238E27FC236}">
                <a16:creationId xmlns:a16="http://schemas.microsoft.com/office/drawing/2014/main" xmlns="" id="{077B3283-3979-4709-B1BE-A5FDD057F531}"/>
              </a:ext>
            </a:extLst>
          </p:cNvPr>
          <p:cNvSpPr/>
          <p:nvPr/>
        </p:nvSpPr>
        <p:spPr>
          <a:xfrm>
            <a:off x="2863458" y="3530854"/>
            <a:ext cx="1800000" cy="320364"/>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حماية النباتات </a:t>
            </a:r>
          </a:p>
        </p:txBody>
      </p:sp>
      <p:sp>
        <p:nvSpPr>
          <p:cNvPr id="90" name="Rectangle : coins arrondis 89">
            <a:extLst>
              <a:ext uri="{FF2B5EF4-FFF2-40B4-BE49-F238E27FC236}">
                <a16:creationId xmlns:a16="http://schemas.microsoft.com/office/drawing/2014/main" xmlns="" id="{5A46827A-2D74-4215-A3F7-08558BCF9907}"/>
              </a:ext>
            </a:extLst>
          </p:cNvPr>
          <p:cNvSpPr/>
          <p:nvPr/>
        </p:nvSpPr>
        <p:spPr>
          <a:xfrm>
            <a:off x="2863458" y="4611049"/>
            <a:ext cx="1800000" cy="311723"/>
          </a:xfrm>
          <a:prstGeom prst="roundRect">
            <a:avLst/>
          </a:prstGeom>
          <a:solidFill>
            <a:srgbClr val="FFFF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التهيئة المائية الفلاحية</a:t>
            </a:r>
          </a:p>
        </p:txBody>
      </p:sp>
      <p:cxnSp>
        <p:nvCxnSpPr>
          <p:cNvPr id="91" name="Connecteur droit 90">
            <a:extLst>
              <a:ext uri="{FF2B5EF4-FFF2-40B4-BE49-F238E27FC236}">
                <a16:creationId xmlns:a16="http://schemas.microsoft.com/office/drawing/2014/main" xmlns="" id="{3450F8E1-FC2C-4D45-8D2B-12A89279EA8F}"/>
              </a:ext>
            </a:extLst>
          </p:cNvPr>
          <p:cNvCxnSpPr>
            <a:cxnSpLocks/>
            <a:stCxn id="88" idx="3"/>
            <a:endCxn id="73" idx="1"/>
          </p:cNvCxnSpPr>
          <p:nvPr/>
        </p:nvCxnSpPr>
        <p:spPr>
          <a:xfrm>
            <a:off x="4651124" y="4253539"/>
            <a:ext cx="521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xmlns="" id="{5D3BF337-23A6-46EA-8143-ED9E4B6B870B}"/>
              </a:ext>
            </a:extLst>
          </p:cNvPr>
          <p:cNvCxnSpPr>
            <a:cxnSpLocks/>
            <a:stCxn id="90" idx="3"/>
            <a:endCxn id="76" idx="1"/>
          </p:cNvCxnSpPr>
          <p:nvPr/>
        </p:nvCxnSpPr>
        <p:spPr>
          <a:xfrm>
            <a:off x="4663458" y="4766911"/>
            <a:ext cx="5016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xmlns="" id="{1A09E077-42AE-48C1-A3D3-85ACD990C1DF}"/>
              </a:ext>
            </a:extLst>
          </p:cNvPr>
          <p:cNvCxnSpPr>
            <a:cxnSpLocks/>
            <a:stCxn id="88" idx="1"/>
            <a:endCxn id="94" idx="3"/>
          </p:cNvCxnSpPr>
          <p:nvPr/>
        </p:nvCxnSpPr>
        <p:spPr>
          <a:xfrm flipH="1">
            <a:off x="2149091" y="4253539"/>
            <a:ext cx="702033" cy="8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 coins arrondis 93">
            <a:extLst>
              <a:ext uri="{FF2B5EF4-FFF2-40B4-BE49-F238E27FC236}">
                <a16:creationId xmlns:a16="http://schemas.microsoft.com/office/drawing/2014/main" xmlns="" id="{A496A95F-88BC-44F8-B0A2-31F5E57D2672}"/>
              </a:ext>
            </a:extLst>
          </p:cNvPr>
          <p:cNvSpPr/>
          <p:nvPr/>
        </p:nvSpPr>
        <p:spPr>
          <a:xfrm>
            <a:off x="349091" y="4068869"/>
            <a:ext cx="1800000" cy="385475"/>
          </a:xfrm>
          <a:prstGeom prst="roundRect">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تحسين النباتات</a:t>
            </a:r>
          </a:p>
        </p:txBody>
      </p:sp>
      <p:sp>
        <p:nvSpPr>
          <p:cNvPr id="56" name="Rectangle : coins arrondis 55">
            <a:extLst>
              <a:ext uri="{FF2B5EF4-FFF2-40B4-BE49-F238E27FC236}">
                <a16:creationId xmlns:a16="http://schemas.microsoft.com/office/drawing/2014/main" xmlns="" id="{7382DA4B-3643-4BD3-B8DF-6F87FFE2B085}"/>
              </a:ext>
            </a:extLst>
          </p:cNvPr>
          <p:cNvSpPr/>
          <p:nvPr/>
        </p:nvSpPr>
        <p:spPr>
          <a:xfrm>
            <a:off x="349091" y="3489259"/>
            <a:ext cx="1800000" cy="385475"/>
          </a:xfrm>
          <a:prstGeom prst="round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تحسين النباتات</a:t>
            </a:r>
          </a:p>
        </p:txBody>
      </p:sp>
      <p:cxnSp>
        <p:nvCxnSpPr>
          <p:cNvPr id="57" name="Connecteur droit 56">
            <a:extLst>
              <a:ext uri="{FF2B5EF4-FFF2-40B4-BE49-F238E27FC236}">
                <a16:creationId xmlns:a16="http://schemas.microsoft.com/office/drawing/2014/main" xmlns="" id="{4622DA50-DE3C-4341-B291-9969BD8044B0}"/>
              </a:ext>
            </a:extLst>
          </p:cNvPr>
          <p:cNvCxnSpPr>
            <a:cxnSpLocks/>
          </p:cNvCxnSpPr>
          <p:nvPr/>
        </p:nvCxnSpPr>
        <p:spPr>
          <a:xfrm flipH="1" flipV="1">
            <a:off x="2149091" y="3688843"/>
            <a:ext cx="679445" cy="5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 coins arrondis 57">
            <a:extLst>
              <a:ext uri="{FF2B5EF4-FFF2-40B4-BE49-F238E27FC236}">
                <a16:creationId xmlns:a16="http://schemas.microsoft.com/office/drawing/2014/main" xmlns="" id="{FD32C05F-8CE8-4B19-AAC7-E698A42FE127}"/>
              </a:ext>
            </a:extLst>
          </p:cNvPr>
          <p:cNvSpPr/>
          <p:nvPr/>
        </p:nvSpPr>
        <p:spPr>
          <a:xfrm>
            <a:off x="5180770" y="5084927"/>
            <a:ext cx="1800000" cy="340455"/>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إنتاج حيواني</a:t>
            </a:r>
          </a:p>
        </p:txBody>
      </p:sp>
      <p:cxnSp>
        <p:nvCxnSpPr>
          <p:cNvPr id="61" name="Connecteur droit 60">
            <a:extLst>
              <a:ext uri="{FF2B5EF4-FFF2-40B4-BE49-F238E27FC236}">
                <a16:creationId xmlns:a16="http://schemas.microsoft.com/office/drawing/2014/main" xmlns="" id="{B891766A-EAAB-4243-815B-C83F7469BD6F}"/>
              </a:ext>
            </a:extLst>
          </p:cNvPr>
          <p:cNvCxnSpPr>
            <a:cxnSpLocks/>
            <a:stCxn id="75" idx="1"/>
          </p:cNvCxnSpPr>
          <p:nvPr/>
        </p:nvCxnSpPr>
        <p:spPr>
          <a:xfrm flipH="1">
            <a:off x="6991999" y="4395578"/>
            <a:ext cx="671518" cy="850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820331"/>
      </p:ext>
    </p:extLst>
  </p:cSld>
  <p:clrMapOvr>
    <a:masterClrMapping/>
  </p:clrMapOvr>
  <p:transition spd="med" advTm="4677">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775225" y="2755214"/>
            <a:ext cx="4641550" cy="1066509"/>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الفلاحية</a:t>
            </a:r>
          </a:p>
        </p:txBody>
      </p:sp>
    </p:spTree>
    <p:extLst>
      <p:ext uri="{BB962C8B-B14F-4D97-AF65-F5344CB8AC3E}">
        <p14:creationId xmlns:p14="http://schemas.microsoft.com/office/powerpoint/2010/main" val="3656955219"/>
      </p:ext>
    </p:extLst>
  </p:cSld>
  <p:clrMapOvr>
    <a:masterClrMapping/>
  </p:clrMapOvr>
  <p:transition spd="med" advTm="4677">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3980030" y="239884"/>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الفلاحية</a:t>
            </a:r>
          </a:p>
        </p:txBody>
      </p:sp>
      <p:sp>
        <p:nvSpPr>
          <p:cNvPr id="27" name="ZoneTexte 26">
            <a:extLst>
              <a:ext uri="{FF2B5EF4-FFF2-40B4-BE49-F238E27FC236}">
                <a16:creationId xmlns:a16="http://schemas.microsoft.com/office/drawing/2014/main" xmlns="" id="{E152B09D-EC00-423D-9CF7-353A6FA69F4E}"/>
              </a:ext>
            </a:extLst>
          </p:cNvPr>
          <p:cNvSpPr txBox="1"/>
          <p:nvPr/>
        </p:nvSpPr>
        <p:spPr>
          <a:xfrm>
            <a:off x="7711286" y="1384070"/>
            <a:ext cx="4316630" cy="255454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شعبة العلوم الفلاحية هي أحد فروع ميدان علوم الطبيعة والحياة وتعتبر بمثابة العمود الفقري لتطور وازدهار الدول التي تعتمدها كخيار استراتيجي لضمان أمنها الغذائي. دراسة العلوم الفلاحية تشمل الجوانب البحثية والتطويرية في عدة مجالات، </a:t>
            </a:r>
            <a:r>
              <a:rPr lang="ar-DZ" sz="2000" b="1" dirty="0" err="1">
                <a:latin typeface="Arabic Typesetting" panose="03020402040406030203" pitchFamily="66" charset="-78"/>
                <a:cs typeface="Arabic Typesetting" panose="03020402040406030203" pitchFamily="66" charset="-78"/>
              </a:rPr>
              <a:t>سواءاً</a:t>
            </a:r>
            <a:r>
              <a:rPr lang="ar-DZ" sz="2000" b="1" dirty="0">
                <a:latin typeface="Arabic Typesetting" panose="03020402040406030203" pitchFamily="66" charset="-78"/>
                <a:cs typeface="Arabic Typesetting" panose="03020402040406030203" pitchFamily="66" charset="-78"/>
              </a:rPr>
              <a:t> من الناحية الأكاديمية أو التطبيقية. </a:t>
            </a:r>
          </a:p>
          <a:p>
            <a:pPr algn="just" rtl="1"/>
            <a:r>
              <a:rPr lang="ar-DZ" sz="2000" b="1" dirty="0">
                <a:latin typeface="Arabic Typesetting" panose="03020402040406030203" pitchFamily="66" charset="-78"/>
                <a:cs typeface="Arabic Typesetting" panose="03020402040406030203" pitchFamily="66" charset="-78"/>
              </a:rPr>
              <a:t>تظم هذه الشعبة مجموعة متعددة وواسعة من التخصصات كحماية النباتات، الإنتاج نباتي، الإنتاج الحيواني، التهيئة المائية الفلاحية، … إلخ والتي تمتد لتؤثر على العديد من المجالات الأخرى مثل التغذية، علم الغابات، العلوم البيئية والبيطرية. </a:t>
            </a:r>
            <a:endParaRPr lang="fr-FR" sz="2000" b="1" dirty="0">
              <a:latin typeface="Arabic Typesetting" panose="03020402040406030203" pitchFamily="66" charset="-78"/>
              <a:cs typeface="Arabic Typesetting" panose="03020402040406030203" pitchFamily="66" charset="-78"/>
            </a:endParaRP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10737669" y="977994"/>
            <a:ext cx="1179011" cy="383351"/>
          </a:xfrm>
          <a:prstGeom prst="roundRect">
            <a:avLst>
              <a:gd name="adj" fmla="val 16667"/>
            </a:avLst>
          </a:prstGeom>
          <a:gradFill flip="none" rotWithShape="1">
            <a:gsLst>
              <a:gs pos="0">
                <a:srgbClr val="00B050">
                  <a:shade val="30000"/>
                  <a:satMod val="115000"/>
                </a:srgbClr>
              </a:gs>
              <a:gs pos="32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العلوم الفلاحية</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0" y="1678887"/>
            <a:ext cx="4168214" cy="224676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تهدف هذه الشعبة إلى تكوين إطارات المستقبل في ميدان يكثر فيه الطلب خاصة مع الطبيعة الفلاحية للمنطقة. </a:t>
            </a:r>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بتعزيز المعارف النظرية عن طريق عدد معتبر من الأعمال التطبيقية المنجزة على مستوى المخابر البيداغوجية وكذا بتنظيم خرجات بيداغوجية ميدانية إلى مختلف المؤسسات والهيئات داخل الولاية وخارجها وهذا إضافة للتربصات التي يجريها الطلبة على مستوى مراكز ومعاهد البحث، والمعاهد التقنية العمومية منها والخاصة ابتداء من طور الليسانس.</a:t>
            </a: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10659916" y="4039730"/>
            <a:ext cx="1368000" cy="356482"/>
          </a:xfrm>
          <a:prstGeom prst="roundRect">
            <a:avLst>
              <a:gd name="adj" fmla="val 16667"/>
            </a:avLst>
          </a:prstGeom>
          <a:gradFill flip="none" rotWithShape="1">
            <a:gsLst>
              <a:gs pos="0">
                <a:srgbClr val="00B050">
                  <a:shade val="30000"/>
                  <a:satMod val="115000"/>
                </a:srgbClr>
              </a:gs>
              <a:gs pos="32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812924" y="3845991"/>
            <a:ext cx="1247568" cy="366502"/>
          </a:xfrm>
          <a:prstGeom prst="roundRect">
            <a:avLst>
              <a:gd name="adj" fmla="val 16667"/>
            </a:avLst>
          </a:prstGeom>
          <a:gradFill flip="none" rotWithShape="1">
            <a:gsLst>
              <a:gs pos="0">
                <a:srgbClr val="00B050">
                  <a:shade val="30000"/>
                  <a:satMod val="115000"/>
                </a:srgbClr>
              </a:gs>
              <a:gs pos="32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7788345" y="4381609"/>
            <a:ext cx="4320721" cy="255454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خلال الطور الأول (ليسانس)، تشمل شعبة العلوم الفلاحية مقررات جد مهمة وشاملة والتي تهتم بدراسة النبات والحيوان بصفة عامة وتتطرق إلى ما يحيط بهما مثل الآفات الفلاحية الضارة بالمحاصيل، التربة والري، الوراثة وتحسين النبات، الآلات الزراعية، ... الخ. </a:t>
            </a:r>
          </a:p>
          <a:p>
            <a:pPr algn="just" rtl="1"/>
            <a:r>
              <a:rPr lang="ar-DZ" sz="2000" b="1" dirty="0">
                <a:latin typeface="Arabic Typesetting" panose="03020402040406030203" pitchFamily="66" charset="-78"/>
                <a:cs typeface="Arabic Typesetting" panose="03020402040406030203" pitchFamily="66" charset="-78"/>
              </a:rPr>
              <a:t>يحتوي برنامج الطور الثاني (ماستر) علي مجموعة مكتملة من المواد التي تسمح للطالب اكتساب معارف أعمق و مهارات عالية للحصول علي منتوج نوعي.</a:t>
            </a:r>
          </a:p>
          <a:p>
            <a:pPr algn="just" rtl="1"/>
            <a:r>
              <a:rPr lang="ar-DZ" sz="2000" b="1" dirty="0">
                <a:latin typeface="Arabic Typesetting" panose="03020402040406030203" pitchFamily="66" charset="-78"/>
                <a:cs typeface="Arabic Typesetting" panose="03020402040406030203" pitchFamily="66" charset="-78"/>
              </a:rPr>
              <a:t>يسمح الطور الثالث (دكتوراه) للطالب الناجح عن طريق المسابقة الولوج إلى القيام بالأبحاث العلمية لإيجاد حلول علمية قابلة للتطبيق في الميدان.</a:t>
            </a:r>
            <a:endParaRPr lang="fr-FR" sz="2000" b="1" dirty="0">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2657527" y="1197317"/>
            <a:ext cx="1465851" cy="400110"/>
          </a:xfrm>
          <a:prstGeom prst="roundRect">
            <a:avLst>
              <a:gd name="adj" fmla="val 16667"/>
            </a:avLst>
          </a:prstGeom>
          <a:gradFill flip="none" rotWithShape="1">
            <a:gsLst>
              <a:gs pos="0">
                <a:srgbClr val="00B050">
                  <a:shade val="30000"/>
                  <a:satMod val="115000"/>
                </a:srgbClr>
              </a:gs>
              <a:gs pos="32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64084" y="4381609"/>
            <a:ext cx="4033753" cy="255454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يمكن لخريجي شعبة العلوم الفلاحية إنشاء مؤسسات خاصة بهم والاستفادة من دعم الدولة في هذا المجال (العناية بالأراضي الزراعية، تصميم الحدائق و البستنة، تسويق المنتجات الزراعية، ... الخ). كما يمكن لخريجي الشعبة شغل وظائف  في عدة مجالات منها:</a:t>
            </a:r>
          </a:p>
          <a:p>
            <a:pPr marL="87313" indent="-87313" algn="r" rtl="1">
              <a:buFontTx/>
              <a:buChar char="-"/>
            </a:pPr>
            <a:r>
              <a:rPr lang="ar-DZ" sz="2000" b="1" dirty="0">
                <a:latin typeface="Arabic Typesetting" panose="03020402040406030203" pitchFamily="66" charset="-78"/>
                <a:cs typeface="Arabic Typesetting" panose="03020402040406030203" pitchFamily="66" charset="-78"/>
              </a:rPr>
              <a:t>التدريس في مجال التربية                    - مديرية المصالح الفلاحية</a:t>
            </a:r>
          </a:p>
          <a:p>
            <a:pPr marL="87313" indent="-87313" algn="r" rtl="1">
              <a:buFontTx/>
              <a:buChar char="-"/>
            </a:pPr>
            <a:r>
              <a:rPr lang="ar-DZ" sz="2000" b="1" dirty="0">
                <a:latin typeface="Arabic Typesetting" panose="03020402040406030203" pitchFamily="66" charset="-78"/>
                <a:cs typeface="Arabic Typesetting" panose="03020402040406030203" pitchFamily="66" charset="-78"/>
              </a:rPr>
              <a:t>المعاهد الخاصة بالميدان الفلاحي            - مراكز البحث العلمي</a:t>
            </a:r>
          </a:p>
          <a:p>
            <a:pPr algn="just" rtl="1"/>
            <a:r>
              <a:rPr lang="ar-DZ" sz="2000" b="1" dirty="0">
                <a:latin typeface="Arabic Typesetting" panose="03020402040406030203" pitchFamily="66" charset="-78"/>
                <a:cs typeface="Arabic Typesetting" panose="03020402040406030203" pitchFamily="66" charset="-78"/>
              </a:rPr>
              <a:t>بالإضافة إلى جانب الاستمرار في مجال البحث الأكاديمي، والترقي في المناصب الجامعية من خلال الدراسات في هذا المجال.</a:t>
            </a: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09076" y="1348645"/>
            <a:ext cx="1177382" cy="1177382"/>
          </a:xfrm>
          <a:prstGeom prst="rect">
            <a:avLst/>
          </a:prstGeom>
        </p:spPr>
      </p:pic>
      <p:sp>
        <p:nvSpPr>
          <p:cNvPr id="53" name="Hexagone 52">
            <a:extLst>
              <a:ext uri="{FF2B5EF4-FFF2-40B4-BE49-F238E27FC236}">
                <a16:creationId xmlns:a16="http://schemas.microsoft.com/office/drawing/2014/main" xmlns="" id="{B0AFF24A-D448-4CD8-B950-C8E678F474E5}"/>
              </a:ext>
            </a:extLst>
          </p:cNvPr>
          <p:cNvSpPr>
            <a:spLocks noChangeAspect="1"/>
          </p:cNvSpPr>
          <p:nvPr/>
        </p:nvSpPr>
        <p:spPr>
          <a:xfrm>
            <a:off x="4292593" y="3634352"/>
            <a:ext cx="3461282" cy="2290469"/>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1" name="Picture 2">
            <a:extLst>
              <a:ext uri="{FF2B5EF4-FFF2-40B4-BE49-F238E27FC236}">
                <a16:creationId xmlns:a16="http://schemas.microsoft.com/office/drawing/2014/main" xmlns="" id="{70DDFF58-38AA-48B9-BC6F-40946BE1D28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216032" y="85400"/>
            <a:ext cx="3490222" cy="226435"/>
          </a:xfrm>
          <a:prstGeom prst="rect">
            <a:avLst/>
          </a:prstGeom>
          <a:solidFill>
            <a:srgbClr val="C00000"/>
          </a:solidFill>
          <a:ln>
            <a:noFill/>
          </a:ln>
        </p:spPr>
      </p:pic>
      <p:pic>
        <p:nvPicPr>
          <p:cNvPr id="22" name="Picture 2">
            <a:extLst>
              <a:ext uri="{FF2B5EF4-FFF2-40B4-BE49-F238E27FC236}">
                <a16:creationId xmlns:a16="http://schemas.microsoft.com/office/drawing/2014/main" xmlns="" id="{0DADA3AA-DAAE-4639-9FBF-7F4837B572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198300" y="6581079"/>
            <a:ext cx="3490222" cy="226435"/>
          </a:xfrm>
          <a:prstGeom prst="rect">
            <a:avLst/>
          </a:prstGeom>
          <a:solidFill>
            <a:srgbClr val="C00000"/>
          </a:solidFill>
          <a:ln>
            <a:noFill/>
          </a:ln>
        </p:spPr>
      </p:pic>
      <p:sp>
        <p:nvSpPr>
          <p:cNvPr id="23" name="ZoneTexte 22">
            <a:extLst>
              <a:ext uri="{FF2B5EF4-FFF2-40B4-BE49-F238E27FC236}">
                <a16:creationId xmlns:a16="http://schemas.microsoft.com/office/drawing/2014/main" xmlns="" id="{4756D87C-F21E-412C-8EEF-73B237526897}"/>
              </a:ext>
            </a:extLst>
          </p:cNvPr>
          <p:cNvSpPr txBox="1"/>
          <p:nvPr/>
        </p:nvSpPr>
        <p:spPr>
          <a:xfrm>
            <a:off x="4232307" y="6017952"/>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الشعبة </a:t>
            </a:r>
            <a:r>
              <a:rPr lang="ar-DZ" sz="1100" dirty="0">
                <a:latin typeface="Arabic Typesetting" panose="03020402040406030203" pitchFamily="66" charset="-78"/>
              </a:rPr>
              <a:t>: الأستاذ فلاحي زين العابدين</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222222"/>
                </a:solidFill>
                <a:effectLst/>
                <a:latin typeface="Google Sans"/>
              </a:rPr>
              <a:t>zineelabidine.fellahi@univ-bba.dz</a:t>
            </a:r>
            <a:endParaRPr lang="fr-FR" sz="1050" dirty="0">
              <a:latin typeface="Times New Roman" pitchFamily="18" charset="0"/>
              <a:cs typeface="Times New Roman" pitchFamily="18" charset="0"/>
            </a:endParaRPr>
          </a:p>
        </p:txBody>
      </p:sp>
      <p:sp>
        <p:nvSpPr>
          <p:cNvPr id="24" name="Rectangle à coins arrondis 13">
            <a:extLst>
              <a:ext uri="{FF2B5EF4-FFF2-40B4-BE49-F238E27FC236}">
                <a16:creationId xmlns:a16="http://schemas.microsoft.com/office/drawing/2014/main" xmlns="" id="{0DDCC7C8-68EF-4499-B566-F953D62B2139}"/>
              </a:ext>
            </a:extLst>
          </p:cNvPr>
          <p:cNvSpPr>
            <a:spLocks noChangeArrowheads="1"/>
          </p:cNvSpPr>
          <p:nvPr/>
        </p:nvSpPr>
        <p:spPr bwMode="auto">
          <a:xfrm>
            <a:off x="4832638" y="3059955"/>
            <a:ext cx="2338603"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شعبة العلوم الفلاحية</a:t>
            </a:r>
          </a:p>
        </p:txBody>
      </p:sp>
      <p:sp>
        <p:nvSpPr>
          <p:cNvPr id="25" name="ZoneTexte 24">
            <a:extLst>
              <a:ext uri="{FF2B5EF4-FFF2-40B4-BE49-F238E27FC236}">
                <a16:creationId xmlns:a16="http://schemas.microsoft.com/office/drawing/2014/main" xmlns="" id="{AB538C2C-71B3-4544-B769-01B0D0E961C9}"/>
              </a:ext>
            </a:extLst>
          </p:cNvPr>
          <p:cNvSpPr txBox="1"/>
          <p:nvPr/>
        </p:nvSpPr>
        <p:spPr>
          <a:xfrm>
            <a:off x="4983295" y="2577204"/>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61697727"/>
      </p:ext>
    </p:extLst>
  </p:cSld>
  <p:clrMapOvr>
    <a:masterClrMapping/>
  </p:clrMapOvr>
  <p:transition spd="slow" advTm="11805">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775225" y="2755214"/>
            <a:ext cx="4641550" cy="1066509"/>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إنتاج نباتي</a:t>
            </a:r>
          </a:p>
        </p:txBody>
      </p:sp>
    </p:spTree>
    <p:extLst>
      <p:ext uri="{BB962C8B-B14F-4D97-AF65-F5344CB8AC3E}">
        <p14:creationId xmlns:p14="http://schemas.microsoft.com/office/powerpoint/2010/main" val="845110243"/>
      </p:ext>
    </p:extLst>
  </p:cSld>
  <p:clrMapOvr>
    <a:masterClrMapping/>
  </p:clrMapOvr>
  <p:transition spd="med" advTm="4677">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3951682" y="259480"/>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a:t>
            </a:r>
            <a:r>
              <a:rPr lang="ar-SA"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فلاحية</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7" name="ZoneTexte 26">
            <a:extLst>
              <a:ext uri="{FF2B5EF4-FFF2-40B4-BE49-F238E27FC236}">
                <a16:creationId xmlns:a16="http://schemas.microsoft.com/office/drawing/2014/main" xmlns="" id="{E152B09D-EC00-423D-9CF7-353A6FA69F4E}"/>
              </a:ext>
            </a:extLst>
          </p:cNvPr>
          <p:cNvSpPr txBox="1"/>
          <p:nvPr/>
        </p:nvSpPr>
        <p:spPr>
          <a:xfrm>
            <a:off x="7711286" y="1384070"/>
            <a:ext cx="4316630" cy="1938992"/>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sym typeface="Calibri"/>
              </a:rPr>
              <a:t>هذا التخصص هو عبارة عن ليسانس أكاديمية تم فتحها بالجامعة سنة 2015 نتيجة للطبيعة الفلاحية لمنطقة برج بوعريريج وما تزخر به من إمكانيات تجعلها في مصاف الولايات الفلاحية الرائدة في مجال الانتاج النباتي بمختلف محاوره (</a:t>
            </a:r>
            <a:r>
              <a:rPr lang="ar-EG" sz="2000" b="1" dirty="0">
                <a:latin typeface="Arabic Typesetting" panose="03020402040406030203" pitchFamily="66" charset="-78"/>
                <a:cs typeface="Arabic Typesetting" panose="03020402040406030203" pitchFamily="66" charset="-78"/>
                <a:sym typeface="Calibri"/>
              </a:rPr>
              <a:t>المحاصيل الحقلية </a:t>
            </a:r>
            <a:r>
              <a:rPr lang="ar-SA" sz="2000" b="1" dirty="0">
                <a:latin typeface="Arabic Typesetting" panose="03020402040406030203" pitchFamily="66" charset="-78"/>
                <a:cs typeface="Arabic Typesetting" panose="03020402040406030203" pitchFamily="66" charset="-78"/>
                <a:sym typeface="Calibri"/>
              </a:rPr>
              <a:t>، الاشجار المثمرة </a:t>
            </a:r>
            <a:r>
              <a:rPr lang="ar-EG" sz="2000" b="1" dirty="0">
                <a:latin typeface="Arabic Typesetting" panose="03020402040406030203" pitchFamily="66" charset="-78"/>
                <a:cs typeface="Arabic Typesetting" panose="03020402040406030203" pitchFamily="66" charset="-78"/>
                <a:sym typeface="Calibri"/>
              </a:rPr>
              <a:t>و</a:t>
            </a:r>
            <a:r>
              <a:rPr lang="ar-SA" sz="2000" b="1" dirty="0">
                <a:latin typeface="Arabic Typesetting" panose="03020402040406030203" pitchFamily="66" charset="-78"/>
                <a:cs typeface="Arabic Typesetting" panose="03020402040406030203" pitchFamily="66" charset="-78"/>
                <a:sym typeface="Calibri"/>
              </a:rPr>
              <a:t> زراعة الخضراوات</a:t>
            </a:r>
            <a:r>
              <a:rPr lang="ar-EG" sz="2000" b="1" dirty="0">
                <a:latin typeface="Arabic Typesetting" panose="03020402040406030203" pitchFamily="66" charset="-78"/>
                <a:cs typeface="Arabic Typesetting" panose="03020402040406030203" pitchFamily="66" charset="-78"/>
                <a:sym typeface="Calibri"/>
              </a:rPr>
              <a:t>) </a:t>
            </a:r>
            <a:r>
              <a:rPr lang="ar-SA" sz="2000" b="1" dirty="0">
                <a:latin typeface="Arabic Typesetting" panose="03020402040406030203" pitchFamily="66" charset="-78"/>
                <a:cs typeface="Arabic Typesetting" panose="03020402040406030203" pitchFamily="66" charset="-78"/>
                <a:sym typeface="Calibri"/>
              </a:rPr>
              <a:t>، يهتم هذا التخصص بدراسة طرق و اساليب انتاج النباتات بمختلف انواعها (غذائية ، علفية، طبية،.... الخ) و كذا حماية و تحسين هته الاخيرة.</a:t>
            </a:r>
            <a:endParaRPr lang="fr-FR" sz="2000" b="1" dirty="0">
              <a:latin typeface="Arabic Typesetting" panose="03020402040406030203" pitchFamily="66" charset="-78"/>
              <a:cs typeface="Arabic Typesetting" panose="03020402040406030203" pitchFamily="66" charset="-78"/>
            </a:endParaRP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10398265" y="977994"/>
            <a:ext cx="1518415" cy="383351"/>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SA"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الانتاج النباتي</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0" y="1447530"/>
            <a:ext cx="4168214" cy="2246769"/>
          </a:xfrm>
          <a:prstGeom prst="rect">
            <a:avLst/>
          </a:prstGeom>
          <a:noFill/>
        </p:spPr>
        <p:txBody>
          <a:bodyPr wrap="square">
            <a:spAutoFit/>
          </a:bodyPr>
          <a:lstStyle/>
          <a:p>
            <a:pPr algn="just" rtl="1"/>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في تخصص </a:t>
            </a:r>
            <a:r>
              <a:rPr lang="ar-SA" sz="2000" b="1" dirty="0">
                <a:latin typeface="Arabic Typesetting" panose="03020402040406030203" pitchFamily="66" charset="-78"/>
                <a:cs typeface="Arabic Typesetting" panose="03020402040406030203" pitchFamily="66" charset="-78"/>
              </a:rPr>
              <a:t>الانتاج النباتي بمعرفة التقنيات المختلفة التي تهدف إلى تحسين الإنتاج النباتي مع التركيز على التحسين الوراثي للنباتات ، وإنتاج الشتائل والبذور ، والمسارات التقنية للمحاصيل المختلفة</a:t>
            </a:r>
            <a:r>
              <a:rPr lang="ar-DZ" sz="2000" b="1" dirty="0">
                <a:latin typeface="Arabic Typesetting" panose="03020402040406030203" pitchFamily="66" charset="-78"/>
                <a:cs typeface="Arabic Typesetting" panose="03020402040406030203" pitchFamily="66" charset="-78"/>
              </a:rPr>
              <a:t>.</a:t>
            </a:r>
            <a:r>
              <a:rPr lang="fr-FR" sz="2000" b="1" dirty="0">
                <a:latin typeface="Arabic Typesetting" panose="03020402040406030203" pitchFamily="66" charset="-78"/>
                <a:cs typeface="Arabic Typesetting" panose="03020402040406030203" pitchFamily="66" charset="-78"/>
              </a:rPr>
              <a:t> </a:t>
            </a:r>
          </a:p>
          <a:p>
            <a:pPr algn="just" rtl="1"/>
            <a:r>
              <a:rPr lang="ar-SA" sz="2000" b="1" dirty="0">
                <a:latin typeface="Arabic Typesetting" panose="03020402040406030203" pitchFamily="66" charset="-78"/>
                <a:cs typeface="Arabic Typesetting" panose="03020402040406030203" pitchFamily="66" charset="-78"/>
              </a:rPr>
              <a:t>يهدف ه</a:t>
            </a:r>
            <a:r>
              <a:rPr lang="fr-FR" sz="2000" b="1" dirty="0" err="1">
                <a:latin typeface="Arabic Typesetting" panose="03020402040406030203" pitchFamily="66" charset="-78"/>
                <a:cs typeface="Arabic Typesetting" panose="03020402040406030203" pitchFamily="66" charset="-78"/>
              </a:rPr>
              <a:t>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تمكين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الطلاب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SA" sz="2000" b="1" dirty="0">
                <a:latin typeface="Arabic Typesetting" panose="03020402040406030203" pitchFamily="66" charset="-78"/>
                <a:cs typeface="Arabic Typesetting" panose="03020402040406030203" pitchFamily="66" charset="-78"/>
              </a:rPr>
              <a:t> اكتساب</a:t>
            </a:r>
            <a:r>
              <a:rPr lang="fr-FR"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معارف نظرية وتطبيقية حول مبادئ الانتاج النباتي و تحسينه، و</a:t>
            </a:r>
            <a:r>
              <a:rPr lang="ar-DZ" sz="2000" b="1" dirty="0">
                <a:latin typeface="Arabic Typesetting" panose="03020402040406030203" pitchFamily="66" charset="-78"/>
                <a:cs typeface="Arabic Typesetting" panose="03020402040406030203" pitchFamily="66" charset="-78"/>
              </a:rPr>
              <a:t> التي ت</a:t>
            </a:r>
            <a:r>
              <a:rPr lang="fr-FR" sz="2000" b="1" dirty="0" err="1">
                <a:latin typeface="Arabic Typesetting" panose="03020402040406030203" pitchFamily="66" charset="-78"/>
                <a:cs typeface="Arabic Typesetting" panose="03020402040406030203" pitchFamily="66" charset="-78"/>
              </a:rPr>
              <a:t>ؤهلهم</a:t>
            </a:r>
            <a:r>
              <a:rPr lang="fr-FR"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لتقدييم حلول  و مقترحات لمختلف التحديات و المشاكل التي تواجه القطاع الفلاحي في شقه النباتي</a:t>
            </a:r>
            <a:r>
              <a:rPr lang="es-ES" sz="2000" b="1" dirty="0">
                <a:latin typeface="Arabic Typesetting" panose="03020402040406030203" pitchFamily="66" charset="-78"/>
                <a:cs typeface="Arabic Typesetting" panose="03020402040406030203" pitchFamily="66" charset="-78"/>
              </a:rPr>
              <a:t>.</a:t>
            </a:r>
            <a:r>
              <a:rPr lang="ar-SA" sz="2000" b="1" dirty="0">
                <a:latin typeface="Arabic Typesetting" panose="03020402040406030203" pitchFamily="66" charset="-78"/>
                <a:cs typeface="Arabic Typesetting" panose="03020402040406030203" pitchFamily="66" charset="-78"/>
              </a:rPr>
              <a:t> </a:t>
            </a:r>
            <a:endParaRPr lang="fr-FR" sz="2000" b="1" dirty="0">
              <a:latin typeface="Arabic Typesetting" panose="03020402040406030203" pitchFamily="66" charset="-78"/>
              <a:cs typeface="Arabic Typesetting" panose="03020402040406030203" pitchFamily="66" charset="-78"/>
            </a:endParaRP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10659916" y="3742274"/>
            <a:ext cx="1368000" cy="356482"/>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834958" y="3625649"/>
            <a:ext cx="1247568" cy="366502"/>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7943161" y="4205337"/>
            <a:ext cx="4044718" cy="2554545"/>
          </a:xfrm>
          <a:prstGeom prst="rect">
            <a:avLst/>
          </a:prstGeom>
          <a:noFill/>
        </p:spPr>
        <p:txBody>
          <a:bodyPr wrap="square">
            <a:spAutoFit/>
          </a:bodyPr>
          <a:lstStyle/>
          <a:p>
            <a:pPr algn="just" rtl="1"/>
            <a:r>
              <a:rPr lang="ar-SA" sz="2000" b="1" dirty="0">
                <a:latin typeface="Arabic Typesetting" panose="03020402040406030203" pitchFamily="66" charset="-78"/>
                <a:cs typeface="Arabic Typesetting" panose="03020402040406030203" pitchFamily="66" charset="-78"/>
              </a:rPr>
              <a:t>تتمحور المواد الخاصة بهذا التكوين حول المحاور الكبرى للانتاج النباتي من زراعات واسعة  (زراعة الحبوب، الزراعات العلفية و الزراعات الصناعية)، الاشجار المثمرة و كذلك زراعة الخضر و الفواكه. يتلقى الطالب ايضا موادا تخص التحسين الوراثي وانتاج البذور و الشتائل و موادا تهتم بجانب المسار التقني لمختلف الزاعات المذكورة من دراسة التربة الملائمة لكل نوع و تحضيرها و و احتياجات النبتة من الماء (السقي) والعناصر المغذية وكذا</a:t>
            </a:r>
            <a:r>
              <a:rPr lang="es-ES"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المكننة الزراعية. بالاضافة إلى مواد خاصة بطرق حماية هته المحاصيل من الامراض و الظواهر الطبيعية.</a:t>
            </a:r>
            <a:endParaRPr lang="fr-FR" sz="2000" b="1" dirty="0">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2657527" y="1021045"/>
            <a:ext cx="1465851" cy="400110"/>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64084" y="4007031"/>
            <a:ext cx="4033753" cy="3170099"/>
          </a:xfrm>
          <a:prstGeom prst="rect">
            <a:avLst/>
          </a:prstGeom>
          <a:noFill/>
        </p:spPr>
        <p:txBody>
          <a:bodyPr wrap="square">
            <a:spAutoFit/>
          </a:bodyPr>
          <a:lstStyle/>
          <a:p>
            <a:pPr algn="r" rtl="1"/>
            <a:r>
              <a:rPr lang="ar-DZ"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وزارة الفلاحة و التنمية الريفية. </a:t>
            </a:r>
            <a:endParaRPr lang="ar-DZ"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مديريات المصالح الفلاحية عبر الوطن.</a:t>
            </a:r>
            <a:endParaRPr lang="ar-DZ"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a:t>
            </a:r>
            <a:r>
              <a:rPr lang="ar-SA" sz="2000" b="1" dirty="0">
                <a:latin typeface="Arabic Typesetting" panose="03020402040406030203" pitchFamily="66" charset="-78"/>
                <a:cs typeface="Arabic Typesetting" panose="03020402040406030203" pitchFamily="66" charset="-78"/>
              </a:rPr>
              <a:t> مختلف معاهد البحث الزراعي (</a:t>
            </a:r>
            <a:r>
              <a:rPr lang="es-ES" sz="2000" b="1" dirty="0">
                <a:latin typeface="Arabic Typesetting" panose="03020402040406030203" pitchFamily="66" charset="-78"/>
                <a:cs typeface="Arabic Typesetting" panose="03020402040406030203" pitchFamily="66" charset="-78"/>
              </a:rPr>
              <a:t>ITGC ,ITAF,INRAA</a:t>
            </a:r>
            <a:r>
              <a:rPr lang="ar-SA" sz="2000" b="1" dirty="0">
                <a:latin typeface="Arabic Typesetting" panose="03020402040406030203" pitchFamily="66" charset="-78"/>
                <a:cs typeface="Arabic Typesetting" panose="03020402040406030203" pitchFamily="66" charset="-78"/>
              </a:rPr>
              <a:t>).</a:t>
            </a:r>
            <a:endParaRPr lang="ar-DZ"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a:t>
            </a:r>
            <a:r>
              <a:rPr lang="ar-SA" sz="2000" b="1" dirty="0">
                <a:latin typeface="Arabic Typesetting" panose="03020402040406030203" pitchFamily="66" charset="-78"/>
                <a:cs typeface="Arabic Typesetting" panose="03020402040406030203" pitchFamily="66" charset="-78"/>
              </a:rPr>
              <a:t>المركز الوطني لمراقبة البذور و الشتائل و تصديقها  </a:t>
            </a:r>
            <a:r>
              <a:rPr lang="es-ES" sz="2000" b="1" dirty="0">
                <a:latin typeface="Arabic Typesetting" panose="03020402040406030203" pitchFamily="66" charset="-78"/>
                <a:cs typeface="Arabic Typesetting" panose="03020402040406030203" pitchFamily="66" charset="-78"/>
              </a:rPr>
              <a:t>(CNCC)</a:t>
            </a:r>
            <a:r>
              <a:rPr lang="ar-SA"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ar-SA" sz="2000" b="1" dirty="0">
                <a:latin typeface="Arabic Typesetting" panose="03020402040406030203" pitchFamily="66" charset="-78"/>
                <a:cs typeface="Arabic Typesetting" panose="03020402040406030203" pitchFamily="66" charset="-78"/>
              </a:rPr>
              <a:t>محافظات الغابات عبر الوطن.</a:t>
            </a:r>
          </a:p>
          <a:p>
            <a:pPr algn="r" rtl="1"/>
            <a:r>
              <a:rPr lang="ar-SA" sz="2000" b="1" dirty="0">
                <a:latin typeface="Arabic Typesetting" panose="03020402040406030203" pitchFamily="66" charset="-78"/>
                <a:cs typeface="Arabic Typesetting" panose="03020402040406030203" pitchFamily="66" charset="-78"/>
              </a:rPr>
              <a:t>-  المخافظات السامية لتطوير السهوب </a:t>
            </a:r>
            <a:r>
              <a:rPr lang="es-ES" sz="2000" b="1" dirty="0">
                <a:latin typeface="Arabic Typesetting" panose="03020402040406030203" pitchFamily="66" charset="-78"/>
                <a:cs typeface="Arabic Typesetting" panose="03020402040406030203" pitchFamily="66" charset="-78"/>
              </a:rPr>
              <a:t>(HCDS)</a:t>
            </a:r>
            <a:r>
              <a:rPr lang="ar-SA"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r>
              <a:rPr lang="ar-SA" sz="2000" b="1" dirty="0">
                <a:latin typeface="Arabic Typesetting" panose="03020402040406030203" pitchFamily="66" charset="-78"/>
                <a:cs typeface="Arabic Typesetting" panose="03020402040406030203" pitchFamily="66" charset="-78"/>
              </a:rPr>
              <a:t>.</a:t>
            </a:r>
          </a:p>
          <a:p>
            <a:pPr algn="r" rtl="1"/>
            <a:r>
              <a:rPr lang="ar-SA" sz="2000" b="1" dirty="0">
                <a:latin typeface="Arabic Typesetting" panose="03020402040406030203" pitchFamily="66" charset="-78"/>
                <a:cs typeface="Arabic Typesetting" panose="03020402040406030203" pitchFamily="66" charset="-78"/>
              </a:rPr>
              <a:t>- مختلف المؤسسات الخاصة ذات الطابع الفلاحي.</a:t>
            </a:r>
          </a:p>
          <a:p>
            <a:pPr algn="r" rtl="1"/>
            <a:endParaRPr lang="ar-SA" sz="2000" b="1" dirty="0">
              <a:latin typeface="Arabic Typesetting" panose="03020402040406030203" pitchFamily="66" charset="-78"/>
              <a:cs typeface="Arabic Typesetting" panose="03020402040406030203" pitchFamily="66" charset="-78"/>
            </a:endParaRPr>
          </a:p>
          <a:p>
            <a:pPr algn="r" rtl="1"/>
            <a:endParaRPr lang="fr-FR" sz="2000" b="1" dirty="0">
              <a:latin typeface="Arabic Typesetting" panose="03020402040406030203" pitchFamily="66" charset="-78"/>
              <a:cs typeface="Arabic Typesetting" panose="03020402040406030203" pitchFamily="66" charset="-78"/>
            </a:endParaRP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50935" y="1461557"/>
            <a:ext cx="1177382" cy="1060699"/>
          </a:xfrm>
          <a:prstGeom prst="rect">
            <a:avLst/>
          </a:prstGeom>
        </p:spPr>
      </p:pic>
      <p:pic>
        <p:nvPicPr>
          <p:cNvPr id="22" name="Picture 2">
            <a:extLst>
              <a:ext uri="{FF2B5EF4-FFF2-40B4-BE49-F238E27FC236}">
                <a16:creationId xmlns:a16="http://schemas.microsoft.com/office/drawing/2014/main" xmlns="" id="{169A4B98-7F3D-4E48-BC3C-31524DEF05D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179720" y="67296"/>
            <a:ext cx="3490222" cy="226435"/>
          </a:xfrm>
          <a:prstGeom prst="rect">
            <a:avLst/>
          </a:prstGeom>
          <a:solidFill>
            <a:srgbClr val="C00000"/>
          </a:solidFill>
          <a:ln>
            <a:noFill/>
          </a:ln>
        </p:spPr>
      </p:pic>
      <p:grpSp>
        <p:nvGrpSpPr>
          <p:cNvPr id="4" name="Groupe 3">
            <a:extLst>
              <a:ext uri="{FF2B5EF4-FFF2-40B4-BE49-F238E27FC236}">
                <a16:creationId xmlns:a16="http://schemas.microsoft.com/office/drawing/2014/main" xmlns="" id="{D677A748-75B5-452B-9485-5E84E879E635}"/>
              </a:ext>
            </a:extLst>
          </p:cNvPr>
          <p:cNvGrpSpPr/>
          <p:nvPr/>
        </p:nvGrpSpPr>
        <p:grpSpPr>
          <a:xfrm>
            <a:off x="4347150" y="3476462"/>
            <a:ext cx="3192519" cy="2673586"/>
            <a:chOff x="4265899" y="3228625"/>
            <a:chExt cx="3347702" cy="2931367"/>
          </a:xfrm>
        </p:grpSpPr>
        <p:sp>
          <p:nvSpPr>
            <p:cNvPr id="2" name="Ellipse 1">
              <a:extLst>
                <a:ext uri="{FF2B5EF4-FFF2-40B4-BE49-F238E27FC236}">
                  <a16:creationId xmlns:a16="http://schemas.microsoft.com/office/drawing/2014/main" xmlns="" id="{F25BD825-DA06-4175-A67E-49A8E9BCBF20}"/>
                </a:ext>
              </a:extLst>
            </p:cNvPr>
            <p:cNvSpPr/>
            <p:nvPr/>
          </p:nvSpPr>
          <p:spPr>
            <a:xfrm>
              <a:off x="4265899" y="3228625"/>
              <a:ext cx="3347702" cy="2931367"/>
            </a:xfrm>
            <a:prstGeom prst="ellipse">
              <a:avLst/>
            </a:prstGeom>
            <a:gradFill flip="none" rotWithShape="1">
              <a:gsLst>
                <a:gs pos="0">
                  <a:schemeClr val="accent6">
                    <a:lumMod val="40000"/>
                    <a:lumOff val="60000"/>
                    <a:tint val="66000"/>
                    <a:satMod val="160000"/>
                  </a:schemeClr>
                </a:gs>
                <a:gs pos="9000">
                  <a:schemeClr val="accent6">
                    <a:lumMod val="40000"/>
                    <a:lumOff val="60000"/>
                    <a:tint val="44500"/>
                    <a:satMod val="160000"/>
                  </a:schemeClr>
                </a:gs>
                <a:gs pos="100000">
                  <a:schemeClr val="accent6">
                    <a:lumMod val="40000"/>
                    <a:lumOff val="60000"/>
                    <a:tint val="23500"/>
                    <a:satMod val="160000"/>
                  </a:schemeClr>
                </a:gs>
              </a:gsLst>
              <a:path path="circle">
                <a:fillToRect l="50000" t="50000" r="50000" b="50000"/>
              </a:path>
              <a:tileRect/>
            </a:gra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Hexagone 31">
              <a:extLst>
                <a:ext uri="{FF2B5EF4-FFF2-40B4-BE49-F238E27FC236}">
                  <a16:creationId xmlns:a16="http://schemas.microsoft.com/office/drawing/2014/main" xmlns="" id="{B1090385-4F0F-4DB4-8B15-9C4E94000531}"/>
                </a:ext>
              </a:extLst>
            </p:cNvPr>
            <p:cNvSpPr>
              <a:spLocks noChangeAspect="1"/>
            </p:cNvSpPr>
            <p:nvPr/>
          </p:nvSpPr>
          <p:spPr>
            <a:xfrm>
              <a:off x="4852580" y="3426518"/>
              <a:ext cx="1324103" cy="810738"/>
            </a:xfrm>
            <a:prstGeom prst="hexagon">
              <a:avLst/>
            </a:prstGeom>
            <a:blipFill dpi="0" rotWithShape="1">
              <a:blip r:embed="rId8" cstate="print">
                <a:extLst>
                  <a:ext uri="{28A0092B-C50C-407E-A947-70E740481C1C}">
                    <a14:useLocalDpi xmlns:a14="http://schemas.microsoft.com/office/drawing/2010/main" val="0"/>
                  </a:ext>
                </a:extLst>
              </a:blip>
              <a:srcRect/>
              <a:stretch>
                <a:fillRect/>
              </a:stretch>
            </a:blip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Hexagone 33">
              <a:extLst>
                <a:ext uri="{FF2B5EF4-FFF2-40B4-BE49-F238E27FC236}">
                  <a16:creationId xmlns:a16="http://schemas.microsoft.com/office/drawing/2014/main" xmlns="" id="{5D679A99-8EC7-456E-8AC5-4CA171000A5A}"/>
                </a:ext>
              </a:extLst>
            </p:cNvPr>
            <p:cNvSpPr>
              <a:spLocks noChangeAspect="1"/>
            </p:cNvSpPr>
            <p:nvPr/>
          </p:nvSpPr>
          <p:spPr>
            <a:xfrm>
              <a:off x="4801812" y="4291607"/>
              <a:ext cx="1398675" cy="788082"/>
            </a:xfrm>
            <a:prstGeom prst="hexagon">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Hexagone 40">
              <a:extLst>
                <a:ext uri="{FF2B5EF4-FFF2-40B4-BE49-F238E27FC236}">
                  <a16:creationId xmlns:a16="http://schemas.microsoft.com/office/drawing/2014/main" xmlns="" id="{5E48B314-7398-47D2-B3A0-8D5B4A34C7FE}"/>
                </a:ext>
              </a:extLst>
            </p:cNvPr>
            <p:cNvSpPr>
              <a:spLocks noChangeAspect="1"/>
            </p:cNvSpPr>
            <p:nvPr/>
          </p:nvSpPr>
          <p:spPr>
            <a:xfrm>
              <a:off x="6096000" y="3840138"/>
              <a:ext cx="1324104" cy="818574"/>
            </a:xfrm>
            <a:prstGeom prst="hexagon">
              <a:avLst/>
            </a:prstGeom>
            <a:blipFill dpi="0" rotWithShape="1">
              <a:blip r:embed="rId10" cstate="print">
                <a:extLst>
                  <a:ext uri="{28A0092B-C50C-407E-A947-70E740481C1C}">
                    <a14:useLocalDpi xmlns:a14="http://schemas.microsoft.com/office/drawing/2010/main" val="0"/>
                  </a:ext>
                </a:extLst>
              </a:blip>
              <a:srcRect/>
              <a:stretch>
                <a:fillRect/>
              </a:stretch>
            </a:blip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Hexagone 45">
              <a:extLst>
                <a:ext uri="{FF2B5EF4-FFF2-40B4-BE49-F238E27FC236}">
                  <a16:creationId xmlns:a16="http://schemas.microsoft.com/office/drawing/2014/main" xmlns="" id="{A0569D2B-70FF-4090-A753-B3E4236DA7F0}"/>
                </a:ext>
              </a:extLst>
            </p:cNvPr>
            <p:cNvSpPr>
              <a:spLocks noChangeAspect="1"/>
            </p:cNvSpPr>
            <p:nvPr/>
          </p:nvSpPr>
          <p:spPr>
            <a:xfrm>
              <a:off x="4864574" y="5104026"/>
              <a:ext cx="1300114" cy="799846"/>
            </a:xfrm>
            <a:prstGeom prst="hexagon">
              <a:avLst/>
            </a:prstGeom>
            <a:blipFill dpi="0" rotWithShape="1">
              <a:blip r:embed="rId11" cstate="print">
                <a:extLst>
                  <a:ext uri="{28A0092B-C50C-407E-A947-70E740481C1C}">
                    <a14:useLocalDpi xmlns:a14="http://schemas.microsoft.com/office/drawing/2010/main" val="0"/>
                  </a:ext>
                </a:extLst>
              </a:blip>
              <a:srcRect/>
              <a:stretch>
                <a:fillRect/>
              </a:stretch>
            </a:blip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7" name="Hexagone 46">
              <a:extLst>
                <a:ext uri="{FF2B5EF4-FFF2-40B4-BE49-F238E27FC236}">
                  <a16:creationId xmlns:a16="http://schemas.microsoft.com/office/drawing/2014/main" xmlns="" id="{FC54F867-A512-42C8-B22A-67EB232F5095}"/>
                </a:ext>
              </a:extLst>
            </p:cNvPr>
            <p:cNvSpPr>
              <a:spLocks noChangeAspect="1"/>
            </p:cNvSpPr>
            <p:nvPr/>
          </p:nvSpPr>
          <p:spPr>
            <a:xfrm>
              <a:off x="6107995" y="4726260"/>
              <a:ext cx="1300114" cy="815560"/>
            </a:xfrm>
            <a:prstGeom prst="hexagon">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57" name="Groupe 56">
            <a:extLst>
              <a:ext uri="{FF2B5EF4-FFF2-40B4-BE49-F238E27FC236}">
                <a16:creationId xmlns:a16="http://schemas.microsoft.com/office/drawing/2014/main" xmlns="" id="{2B59D6E6-9CF6-4A45-BAF6-0E2C84AD3A9B}"/>
              </a:ext>
            </a:extLst>
          </p:cNvPr>
          <p:cNvGrpSpPr/>
          <p:nvPr/>
        </p:nvGrpSpPr>
        <p:grpSpPr>
          <a:xfrm>
            <a:off x="4944274" y="2848260"/>
            <a:ext cx="2190705" cy="584775"/>
            <a:chOff x="4842114" y="2739959"/>
            <a:chExt cx="2190705" cy="584775"/>
          </a:xfrm>
        </p:grpSpPr>
        <p:sp>
          <p:nvSpPr>
            <p:cNvPr id="58" name="ZoneTexte 57">
              <a:extLst>
                <a:ext uri="{FF2B5EF4-FFF2-40B4-BE49-F238E27FC236}">
                  <a16:creationId xmlns:a16="http://schemas.microsoft.com/office/drawing/2014/main" xmlns="" id="{BFB603C1-15F7-48AC-891D-CA6F6A7270FC}"/>
                </a:ext>
              </a:extLst>
            </p:cNvPr>
            <p:cNvSpPr txBox="1"/>
            <p:nvPr/>
          </p:nvSpPr>
          <p:spPr>
            <a:xfrm>
              <a:off x="4926451" y="2739959"/>
              <a:ext cx="1975497" cy="520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9" name="ZoneTexte 58">
              <a:extLst>
                <a:ext uri="{FF2B5EF4-FFF2-40B4-BE49-F238E27FC236}">
                  <a16:creationId xmlns:a16="http://schemas.microsoft.com/office/drawing/2014/main" xmlns="" id="{7B331A67-C72F-4431-9E67-209C52EA4580}"/>
                </a:ext>
              </a:extLst>
            </p:cNvPr>
            <p:cNvSpPr txBox="1"/>
            <p:nvPr/>
          </p:nvSpPr>
          <p:spPr>
            <a:xfrm>
              <a:off x="4842114" y="2739959"/>
              <a:ext cx="2190705"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829591" rtl="1" eaLnBrk="0" fontAlgn="base" hangingPunct="0">
                <a:spcBef>
                  <a:spcPct val="0"/>
                </a:spcBef>
                <a:spcAft>
                  <a:spcPct val="0"/>
                </a:spcAft>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إنتاج نباتي</a:t>
              </a:r>
            </a:p>
          </p:txBody>
        </p:sp>
      </p:grpSp>
      <p:pic>
        <p:nvPicPr>
          <p:cNvPr id="60" name="Picture 2">
            <a:extLst>
              <a:ext uri="{FF2B5EF4-FFF2-40B4-BE49-F238E27FC236}">
                <a16:creationId xmlns:a16="http://schemas.microsoft.com/office/drawing/2014/main" xmlns="" id="{E21BE870-5E1E-4EE0-8FD6-BA90D08870B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198300" y="6581079"/>
            <a:ext cx="3490222" cy="226435"/>
          </a:xfrm>
          <a:prstGeom prst="rect">
            <a:avLst/>
          </a:prstGeom>
          <a:solidFill>
            <a:srgbClr val="C00000"/>
          </a:solidFill>
          <a:ln>
            <a:noFill/>
          </a:ln>
        </p:spPr>
      </p:pic>
      <p:sp>
        <p:nvSpPr>
          <p:cNvPr id="61" name="ZoneTexte 60">
            <a:extLst>
              <a:ext uri="{FF2B5EF4-FFF2-40B4-BE49-F238E27FC236}">
                <a16:creationId xmlns:a16="http://schemas.microsoft.com/office/drawing/2014/main" xmlns="" id="{081EB529-E279-4A3E-8451-3B0DCFD1A20A}"/>
              </a:ext>
            </a:extLst>
          </p:cNvPr>
          <p:cNvSpPr txBox="1"/>
          <p:nvPr/>
        </p:nvSpPr>
        <p:spPr>
          <a:xfrm>
            <a:off x="5091450" y="2403262"/>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62" name="ZoneTexte 61">
            <a:extLst>
              <a:ext uri="{FF2B5EF4-FFF2-40B4-BE49-F238E27FC236}">
                <a16:creationId xmlns:a16="http://schemas.microsoft.com/office/drawing/2014/main" xmlns="" id="{34A737C3-3F5E-4AF3-AAF2-7CA8BF9437D1}"/>
              </a:ext>
            </a:extLst>
          </p:cNvPr>
          <p:cNvSpPr txBox="1"/>
          <p:nvPr/>
        </p:nvSpPr>
        <p:spPr>
          <a:xfrm>
            <a:off x="4248840" y="6047151"/>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a:t>
            </a:r>
            <a:r>
              <a:rPr lang="ar-DZ" sz="1100" dirty="0" err="1">
                <a:latin typeface="Arabic Typesetting" panose="03020402040406030203" pitchFamily="66" charset="-78"/>
              </a:rPr>
              <a:t>بلقري</a:t>
            </a:r>
            <a:r>
              <a:rPr lang="ar-DZ" sz="1100" dirty="0">
                <a:latin typeface="Arabic Typesetting" panose="03020402040406030203" pitchFamily="66" charset="-78"/>
              </a:rPr>
              <a:t> حمزة</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5E5E5E"/>
                </a:solidFill>
                <a:effectLst/>
                <a:latin typeface="Google Sans"/>
              </a:rPr>
              <a:t>hemza.belguerri@univ-bba.dz</a:t>
            </a:r>
            <a:endParaRPr lang="fr-FR" sz="1050" dirty="0">
              <a:latin typeface="Times New Roman" pitchFamily="18" charset="0"/>
              <a:cs typeface="Times New Roman" pitchFamily="18" charset="0"/>
            </a:endParaRPr>
          </a:p>
        </p:txBody>
      </p:sp>
    </p:spTree>
    <p:extLst>
      <p:ext uri="{BB962C8B-B14F-4D97-AF65-F5344CB8AC3E}">
        <p14:creationId xmlns:p14="http://schemas.microsoft.com/office/powerpoint/2010/main" val="3737217010"/>
      </p:ext>
    </p:extLst>
  </p:cSld>
  <p:clrMapOvr>
    <a:masterClrMapping/>
  </p:clrMapOvr>
  <p:transition spd="slow" advTm="11805">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428469" y="2591091"/>
            <a:ext cx="4641550" cy="1066509"/>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accent6">
                <a:lumMod val="20000"/>
                <a:lumOff val="80000"/>
              </a:schemeClr>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حماية النباتات </a:t>
            </a:r>
          </a:p>
        </p:txBody>
      </p:sp>
    </p:spTree>
    <p:extLst>
      <p:ext uri="{BB962C8B-B14F-4D97-AF65-F5344CB8AC3E}">
        <p14:creationId xmlns:p14="http://schemas.microsoft.com/office/powerpoint/2010/main" val="4003142456"/>
      </p:ext>
    </p:extLst>
  </p:cSld>
  <p:clrMapOvr>
    <a:masterClrMapping/>
  </p:clrMapOvr>
  <p:transition spd="med" advTm="4677">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ZoneTexte 40">
            <a:extLst>
              <a:ext uri="{FF2B5EF4-FFF2-40B4-BE49-F238E27FC236}">
                <a16:creationId xmlns:a16="http://schemas.microsoft.com/office/drawing/2014/main" xmlns="" id="{0DDA761C-E17E-4754-BFC5-28329AAFA012}"/>
              </a:ext>
            </a:extLst>
          </p:cNvPr>
          <p:cNvSpPr txBox="1"/>
          <p:nvPr/>
        </p:nvSpPr>
        <p:spPr>
          <a:xfrm>
            <a:off x="3984201" y="343585"/>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a:t>
            </a:r>
            <a:r>
              <a:rPr lang="ar-DZ"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الفلاحية</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6" name="ZoneTexte 45">
            <a:extLst>
              <a:ext uri="{FF2B5EF4-FFF2-40B4-BE49-F238E27FC236}">
                <a16:creationId xmlns:a16="http://schemas.microsoft.com/office/drawing/2014/main" xmlns="" id="{056ADFDE-42AB-42E1-BE0A-605643898C27}"/>
              </a:ext>
            </a:extLst>
          </p:cNvPr>
          <p:cNvSpPr txBox="1"/>
          <p:nvPr/>
        </p:nvSpPr>
        <p:spPr>
          <a:xfrm>
            <a:off x="7711286" y="1384070"/>
            <a:ext cx="4316630" cy="1938992"/>
          </a:xfrm>
          <a:prstGeom prst="rect">
            <a:avLst/>
          </a:prstGeom>
          <a:noFill/>
        </p:spPr>
        <p:txBody>
          <a:bodyPr wrap="square">
            <a:spAutoFit/>
          </a:bodyPr>
          <a:lstStyle/>
          <a:p>
            <a:pPr algn="just" rtl="1"/>
            <a:r>
              <a:rPr lang="ar-DZ" altLang="fr-FR" sz="2000" b="1"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حماية النباتات </a:t>
            </a:r>
            <a:r>
              <a:rPr lang="ar-DZ" sz="2000" b="1" dirty="0">
                <a:latin typeface="Arabic Typesetting" panose="03020402040406030203" pitchFamily="66" charset="-78"/>
                <a:cs typeface="Arabic Typesetting" panose="03020402040406030203" pitchFamily="66" charset="-78"/>
              </a:rPr>
              <a:t>هي أحد تخصصات شعبة العلوم </a:t>
            </a:r>
            <a:r>
              <a:rPr lang="ar-DZ" sz="2000" b="1" dirty="0" err="1">
                <a:latin typeface="Arabic Typesetting" panose="03020402040406030203" pitchFamily="66" charset="-78"/>
                <a:cs typeface="Arabic Typesetting" panose="03020402040406030203" pitchFamily="66" charset="-78"/>
              </a:rPr>
              <a:t>الفلاحية</a:t>
            </a:r>
            <a:r>
              <a:rPr lang="ar-DZ" sz="2000" b="1" dirty="0">
                <a:latin typeface="Arabic Typesetting" panose="03020402040406030203" pitchFamily="66" charset="-78"/>
                <a:cs typeface="Arabic Typesetting" panose="03020402040406030203" pitchFamily="66" charset="-78"/>
              </a:rPr>
              <a:t> وتختص بدراسة كيفية حماية النباتات من الآفات و الأمراض و العوامل البيئية الأخرى التي تؤثر على </a:t>
            </a:r>
            <a:r>
              <a:rPr lang="ar-DZ" sz="2000" b="1" dirty="0" err="1">
                <a:latin typeface="Arabic Typesetting" panose="03020402040406030203" pitchFamily="66" charset="-78"/>
                <a:cs typeface="Arabic Typesetting" panose="03020402040406030203" pitchFamily="66" charset="-78"/>
              </a:rPr>
              <a:t>صحتها.</a:t>
            </a:r>
            <a:r>
              <a:rPr lang="ar-DZ" sz="2000" b="1" dirty="0">
                <a:latin typeface="Arabic Typesetting" panose="03020402040406030203" pitchFamily="66" charset="-78"/>
                <a:cs typeface="Arabic Typesetting" panose="03020402040406030203" pitchFamily="66" charset="-78"/>
              </a:rPr>
              <a:t>  تهتم</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حماية النباتات </a:t>
            </a:r>
            <a:r>
              <a:rPr lang="ar-DZ" altLang="fr-FR" sz="2000" b="1" dirty="0">
                <a:solidFill>
                  <a:srgbClr val="000000"/>
                </a:solidFill>
                <a:latin typeface="Arabic Typesetting" panose="03020402040406030203" pitchFamily="66" charset="-78"/>
                <a:cs typeface="Arabic Typesetting" panose="03020402040406030203" pitchFamily="66" charset="-78"/>
              </a:rPr>
              <a:t>بتحليل المخاطر و ادارة الآفات، و الكشف عن الأمراض و العلاجات المتاحة، و تطبيق الاجراءات الوقائية و العلاجية المناسبة، و استخدام المبيدات الكيميائية بشكل آمن و </a:t>
            </a:r>
            <a:r>
              <a:rPr lang="ar-DZ" altLang="fr-FR" sz="2000" b="1" dirty="0" err="1">
                <a:solidFill>
                  <a:srgbClr val="000000"/>
                </a:solidFill>
                <a:latin typeface="Arabic Typesetting" panose="03020402040406030203" pitchFamily="66" charset="-78"/>
                <a:cs typeface="Arabic Typesetting" panose="03020402040406030203" pitchFamily="66" charset="-78"/>
              </a:rPr>
              <a:t>فعال.</a:t>
            </a:r>
            <a:r>
              <a:rPr lang="ar-DZ" altLang="fr-FR" sz="2000" b="1" dirty="0">
                <a:solidFill>
                  <a:srgbClr val="000000"/>
                </a:solidFill>
                <a:latin typeface="Arabic Typesetting" panose="03020402040406030203" pitchFamily="66" charset="-78"/>
                <a:cs typeface="Arabic Typesetting" panose="03020402040406030203" pitchFamily="66" charset="-78"/>
              </a:rPr>
              <a:t> تعلم الممارسات الزراعية و التقنيات الحديثة  المتاحة لحماية النباتات.</a:t>
            </a:r>
            <a:endParaRPr lang="fr-FR" sz="2000" b="1" dirty="0">
              <a:latin typeface="Arabic Typesetting" panose="03020402040406030203" pitchFamily="66" charset="-78"/>
              <a:cs typeface="Arabic Typesetting" panose="03020402040406030203" pitchFamily="66" charset="-78"/>
            </a:endParaRPr>
          </a:p>
        </p:txBody>
      </p:sp>
      <p:sp>
        <p:nvSpPr>
          <p:cNvPr id="49" name="Rectangle à coins arrondis 13">
            <a:extLst>
              <a:ext uri="{FF2B5EF4-FFF2-40B4-BE49-F238E27FC236}">
                <a16:creationId xmlns:a16="http://schemas.microsoft.com/office/drawing/2014/main" xmlns="" id="{E4369B83-350B-456E-967B-CD56882AF922}"/>
              </a:ext>
            </a:extLst>
          </p:cNvPr>
          <p:cNvSpPr>
            <a:spLocks noChangeArrowheads="1"/>
          </p:cNvSpPr>
          <p:nvPr/>
        </p:nvSpPr>
        <p:spPr bwMode="auto">
          <a:xfrm>
            <a:off x="10784802" y="977994"/>
            <a:ext cx="1131878" cy="383351"/>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حماية النباتات</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0" name="ZoneTexte 49">
            <a:extLst>
              <a:ext uri="{FF2B5EF4-FFF2-40B4-BE49-F238E27FC236}">
                <a16:creationId xmlns:a16="http://schemas.microsoft.com/office/drawing/2014/main" xmlns="" id="{37D943EA-E71D-4811-8A46-5E3AE4D46F79}"/>
              </a:ext>
            </a:extLst>
          </p:cNvPr>
          <p:cNvSpPr txBox="1"/>
          <p:nvPr/>
        </p:nvSpPr>
        <p:spPr>
          <a:xfrm>
            <a:off x="0" y="1678887"/>
            <a:ext cx="4168214" cy="2246769"/>
          </a:xfrm>
          <a:prstGeom prst="rect">
            <a:avLst/>
          </a:prstGeom>
          <a:noFill/>
        </p:spPr>
        <p:txBody>
          <a:bodyPr wrap="square">
            <a:spAutoFit/>
          </a:bodyPr>
          <a:lstStyle/>
          <a:p>
            <a:pPr algn="just" rtl="1"/>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في تخصص حماية النباتات  الى تزويد الطلبة بالمعرفة و المهارات اللازمة لحماية النباتات مثل تعزيز المعرفة حول علم النبات و أساسيات الزراعة، تحديد الآفات و الامراض و تطبيق الوسائل الوقائية و العلاجية ،استخدام المبيدات بشكل صحيح، تحليل العيينات و تقييم الاضرار، تحسين الانتاجية الزراعية و الجودة و الحفاظ على البيئة.</a:t>
            </a:r>
            <a:endParaRPr lang="fr-FR" sz="2000" b="1" dirty="0">
              <a:latin typeface="Arabic Typesetting" panose="03020402040406030203" pitchFamily="66" charset="-78"/>
              <a:cs typeface="Arabic Typesetting" panose="03020402040406030203" pitchFamily="66" charset="-78"/>
            </a:endParaRPr>
          </a:p>
          <a:p>
            <a:pPr algn="just" rtl="1"/>
            <a:r>
              <a:rPr lang="fr-FR" sz="2000" b="1" dirty="0" err="1">
                <a:latin typeface="Arabic Typesetting" panose="03020402040406030203" pitchFamily="66" charset="-78"/>
                <a:cs typeface="Arabic Typesetting" panose="03020402040406030203" pitchFamily="66" charset="-78"/>
              </a:rPr>
              <a:t>يهدف</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إلى</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تمكين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الطلاب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تلقي</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المعارف</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a:t>
            </a:r>
            <a:r>
              <a:rPr lang="fr-FR" sz="2000" b="1" dirty="0" err="1">
                <a:latin typeface="Arabic Typesetting" panose="03020402040406030203" pitchFamily="66" charset="-78"/>
                <a:cs typeface="Arabic Typesetting" panose="03020402040406030203" pitchFamily="66" charset="-78"/>
              </a:rPr>
              <a:t>نظري</a:t>
            </a:r>
            <a:r>
              <a:rPr lang="ar-DZ" sz="2000" b="1" dirty="0">
                <a:latin typeface="Arabic Typesetting" panose="03020402040406030203" pitchFamily="66" charset="-78"/>
                <a:cs typeface="Arabic Typesetting" panose="03020402040406030203" pitchFamily="66" charset="-78"/>
              </a:rPr>
              <a:t>ة</a:t>
            </a:r>
            <a:r>
              <a:rPr lang="fr-FR" sz="2000" b="1" dirty="0">
                <a:latin typeface="Arabic Typesetting" panose="03020402040406030203" pitchFamily="66" charset="-78"/>
                <a:cs typeface="Arabic Typesetting" panose="03020402040406030203" pitchFamily="66" charset="-78"/>
              </a:rPr>
              <a:t> و</a:t>
            </a:r>
            <a:r>
              <a:rPr lang="ar-DZ" sz="2000" b="1" dirty="0">
                <a:latin typeface="Arabic Typesetting" panose="03020402040406030203" pitchFamily="66" charset="-78"/>
                <a:cs typeface="Arabic Typesetting" panose="03020402040406030203" pitchFamily="66" charset="-78"/>
              </a:rPr>
              <a:t>ال</a:t>
            </a:r>
            <a:r>
              <a:rPr lang="fr-FR" sz="2000" b="1" dirty="0" err="1">
                <a:latin typeface="Arabic Typesetting" panose="03020402040406030203" pitchFamily="66" charset="-78"/>
                <a:cs typeface="Arabic Typesetting" panose="03020402040406030203" pitchFamily="66" charset="-78"/>
              </a:rPr>
              <a:t>عملي</a:t>
            </a:r>
            <a:r>
              <a:rPr lang="ar-DZ" sz="2000" b="1" dirty="0">
                <a:latin typeface="Arabic Typesetting" panose="03020402040406030203" pitchFamily="66" charset="-78"/>
                <a:cs typeface="Arabic Typesetting" panose="03020402040406030203" pitchFamily="66" charset="-78"/>
              </a:rPr>
              <a:t>ة التي ت</a:t>
            </a:r>
            <a:r>
              <a:rPr lang="fr-FR" sz="2000" b="1" dirty="0" err="1">
                <a:latin typeface="Arabic Typesetting" panose="03020402040406030203" pitchFamily="66" charset="-78"/>
                <a:cs typeface="Arabic Typesetting" panose="03020402040406030203" pitchFamily="66" charset="-78"/>
              </a:rPr>
              <a:t>ؤهلهم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للعمل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في</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مجالات متعددة وواسعة النطاق</a:t>
            </a:r>
            <a:r>
              <a:rPr lang="fr-FR" sz="2000" b="1" dirty="0">
                <a:latin typeface="Arabic Typesetting" panose="03020402040406030203" pitchFamily="66" charset="-78"/>
                <a:cs typeface="Arabic Typesetting" panose="03020402040406030203" pitchFamily="66" charset="-78"/>
              </a:rPr>
              <a:t>.</a:t>
            </a:r>
          </a:p>
        </p:txBody>
      </p:sp>
      <p:sp>
        <p:nvSpPr>
          <p:cNvPr id="53" name="Rectangle à coins arrondis 13">
            <a:extLst>
              <a:ext uri="{FF2B5EF4-FFF2-40B4-BE49-F238E27FC236}">
                <a16:creationId xmlns:a16="http://schemas.microsoft.com/office/drawing/2014/main" xmlns="" id="{222B9967-2A48-4DAD-894C-603A7A031C68}"/>
              </a:ext>
            </a:extLst>
          </p:cNvPr>
          <p:cNvSpPr>
            <a:spLocks noChangeArrowheads="1"/>
          </p:cNvSpPr>
          <p:nvPr/>
        </p:nvSpPr>
        <p:spPr bwMode="auto">
          <a:xfrm>
            <a:off x="10668541" y="3323738"/>
            <a:ext cx="1368000" cy="356482"/>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4" name="Rectangle à coins arrondis 13">
            <a:extLst>
              <a:ext uri="{FF2B5EF4-FFF2-40B4-BE49-F238E27FC236}">
                <a16:creationId xmlns:a16="http://schemas.microsoft.com/office/drawing/2014/main" xmlns="" id="{ABC05835-4531-43BE-88A2-0406BB0998B1}"/>
              </a:ext>
            </a:extLst>
          </p:cNvPr>
          <p:cNvSpPr>
            <a:spLocks noChangeArrowheads="1"/>
          </p:cNvSpPr>
          <p:nvPr/>
        </p:nvSpPr>
        <p:spPr bwMode="auto">
          <a:xfrm>
            <a:off x="2766668" y="4007116"/>
            <a:ext cx="1247568" cy="366502"/>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57" name="ZoneTexte 56">
            <a:extLst>
              <a:ext uri="{FF2B5EF4-FFF2-40B4-BE49-F238E27FC236}">
                <a16:creationId xmlns:a16="http://schemas.microsoft.com/office/drawing/2014/main" xmlns="" id="{19924339-E1A7-4143-A3D7-AE29C079908D}"/>
              </a:ext>
            </a:extLst>
          </p:cNvPr>
          <p:cNvSpPr txBox="1"/>
          <p:nvPr/>
        </p:nvSpPr>
        <p:spPr>
          <a:xfrm>
            <a:off x="7745213" y="3687901"/>
            <a:ext cx="4320721" cy="317009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تعتبر </a:t>
            </a:r>
            <a:r>
              <a:rPr lang="fr-FR" sz="2000" b="1" dirty="0" err="1">
                <a:latin typeface="Arabic Typesetting" panose="03020402040406030203" pitchFamily="66" charset="-78"/>
                <a:cs typeface="Arabic Typesetting" panose="03020402040406030203" pitchFamily="66" charset="-78"/>
              </a:rPr>
              <a:t>دروس</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حماية </a:t>
            </a:r>
            <a:r>
              <a:rPr lang="ar-DZ" altLang="fr-FR" sz="2000" b="1" dirty="0" err="1">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النباتات</a:t>
            </a:r>
            <a:r>
              <a:rPr lang="ar-DZ" altLang="fr-FR" sz="2000" b="1" dirty="0" err="1">
                <a:solidFill>
                  <a:srgbClr val="000000"/>
                </a:solidFill>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cs typeface="Arabic Typesetting" panose="03020402040406030203" pitchFamily="66" charset="-78"/>
              </a:rPr>
              <a:t>(ع</a:t>
            </a:r>
            <a:r>
              <a:rPr lang="fr-FR" sz="2000" b="1" dirty="0" err="1">
                <a:latin typeface="Arabic Typesetting" panose="03020402040406030203" pitchFamily="66" charset="-78"/>
                <a:cs typeface="Arabic Typesetting" panose="03020402040406030203" pitchFamily="66" charset="-78"/>
              </a:rPr>
              <a:t>لم</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أمراض النباتات والحشرات و الأعشاب الضارة</a:t>
            </a:r>
            <a:r>
              <a:rPr lang="fr-FR" sz="2000" b="1" dirty="0">
                <a:latin typeface="Arabic Typesetting" panose="03020402040406030203" pitchFamily="66" charset="-78"/>
                <a:cs typeface="Arabic Typesetting" panose="03020402040406030203" pitchFamily="66" charset="-78"/>
              </a:rPr>
              <a:t> </a:t>
            </a:r>
            <a:r>
              <a:rPr lang="ar-DZ" sz="2000" b="1" dirty="0" err="1">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علم</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الصيدلة النباتية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وطرق و وسائل المكافحة و الحماية المتكاملة...) أمرا هاما جدا في مجال الزراعة و الانتاج الغذائي، حيث تهدف هذه الدروس الى حماية النباتات من الامراض و الآفات  المختلفة، </a:t>
            </a:r>
            <a:r>
              <a:rPr lang="ar-DZ" sz="2000" b="1" dirty="0" err="1">
                <a:latin typeface="Arabic Typesetting" panose="03020402040406030203" pitchFamily="66" charset="-78"/>
                <a:cs typeface="Arabic Typesetting" panose="03020402040406030203" pitchFamily="66" charset="-78"/>
              </a:rPr>
              <a:t>بالاضافة</a:t>
            </a:r>
            <a:r>
              <a:rPr lang="ar-DZ" sz="2000" b="1" dirty="0">
                <a:latin typeface="Arabic Typesetting" panose="03020402040406030203" pitchFamily="66" charset="-78"/>
                <a:cs typeface="Arabic Typesetting" panose="03020402040406030203" pitchFamily="66" charset="-78"/>
              </a:rPr>
              <a:t> الى تحسين الانتاجية و جودة المحاصيل.</a:t>
            </a:r>
          </a:p>
          <a:p>
            <a:pPr algn="just" rtl="1"/>
            <a:r>
              <a:rPr lang="fr-FR" sz="2000" b="1" dirty="0" err="1">
                <a:latin typeface="Arabic Typesetting" panose="03020402040406030203" pitchFamily="66" charset="-78"/>
                <a:cs typeface="Arabic Typesetting" panose="03020402040406030203" pitchFamily="66" charset="-78"/>
              </a:rPr>
              <a:t>ستتاح</a:t>
            </a:r>
            <a:r>
              <a:rPr lang="ar-DZ" sz="2000" b="1" dirty="0">
                <a:latin typeface="Arabic Typesetting" panose="03020402040406030203" pitchFamily="66" charset="-78"/>
                <a:cs typeface="Arabic Typesetting" panose="03020402040406030203" pitchFamily="66" charset="-78"/>
              </a:rPr>
              <a:t> ال</a:t>
            </a:r>
            <a:r>
              <a:rPr lang="fr-FR" sz="2000" b="1" dirty="0" err="1">
                <a:latin typeface="Arabic Typesetting" panose="03020402040406030203" pitchFamily="66" charset="-78"/>
                <a:cs typeface="Arabic Typesetting" panose="03020402040406030203" pitchFamily="66" charset="-78"/>
              </a:rPr>
              <a:t>فرصة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الاقتراب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الخرجات الميدانية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المبرمجة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مفتشيات و مخابر الصحة النباتية ومستثمرات في قطاع الزراعة .</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كما </a:t>
            </a:r>
            <a:r>
              <a:rPr lang="fr-FR" sz="2000" b="1" dirty="0" err="1">
                <a:latin typeface="Arabic Typesetting" panose="03020402040406030203" pitchFamily="66" charset="-78"/>
                <a:cs typeface="Arabic Typesetting" panose="03020402040406030203" pitchFamily="66" charset="-78"/>
              </a:rPr>
              <a:t>سيس</a:t>
            </a:r>
            <a:r>
              <a:rPr lang="ar-DZ" sz="2000" b="1" dirty="0">
                <a:latin typeface="Arabic Typesetting" panose="03020402040406030203" pitchFamily="66" charset="-78"/>
                <a:cs typeface="Arabic Typesetting" panose="03020402040406030203" pitchFamily="66" charset="-78"/>
              </a:rPr>
              <a:t>م</a:t>
            </a:r>
            <a:r>
              <a:rPr lang="fr-FR" sz="2000" b="1" dirty="0">
                <a:latin typeface="Arabic Typesetting" panose="03020402040406030203" pitchFamily="66" charset="-78"/>
                <a:cs typeface="Arabic Typesetting" panose="03020402040406030203" pitchFamily="66" charset="-78"/>
              </a:rPr>
              <a:t>ح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بفهم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أفضل</a:t>
            </a:r>
            <a:r>
              <a:rPr lang="ar-DZ" sz="2000" b="1" dirty="0">
                <a:latin typeface="Arabic Typesetting" panose="03020402040406030203" pitchFamily="66" charset="-78"/>
                <a:cs typeface="Arabic Typesetting" panose="03020402040406030203" pitchFamily="66" charset="-78"/>
              </a:rPr>
              <a:t> لأهداف الحماية المتكاملة و التي ترمي الى تحقيق  حماية فعالة  للنباتات و الحد من استخدام المبيدات الكيميائية، و تعزيز الانتاجية و الجودة و الاستدامة في قطاع الزراعة.</a:t>
            </a:r>
            <a:endParaRPr lang="fr-FR" sz="2000" b="1" dirty="0">
              <a:latin typeface="Arabic Typesetting" panose="03020402040406030203" pitchFamily="66" charset="-78"/>
              <a:cs typeface="Arabic Typesetting" panose="03020402040406030203" pitchFamily="66" charset="-78"/>
            </a:endParaRPr>
          </a:p>
        </p:txBody>
      </p:sp>
      <p:pic>
        <p:nvPicPr>
          <p:cNvPr id="58" name="Image 57">
            <a:extLst>
              <a:ext uri="{FF2B5EF4-FFF2-40B4-BE49-F238E27FC236}">
                <a16:creationId xmlns:a16="http://schemas.microsoft.com/office/drawing/2014/main" xmlns="" id="{EDF6C497-76B3-4AD8-AE27-389D11270C91}"/>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61" name="ZoneTexte 60">
            <a:extLst>
              <a:ext uri="{FF2B5EF4-FFF2-40B4-BE49-F238E27FC236}">
                <a16:creationId xmlns:a16="http://schemas.microsoft.com/office/drawing/2014/main" xmlns="" id="{14BB1569-69EC-49FB-9FC3-F676073AE46A}"/>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2" name="Image 61">
            <a:extLst>
              <a:ext uri="{FF2B5EF4-FFF2-40B4-BE49-F238E27FC236}">
                <a16:creationId xmlns:a16="http://schemas.microsoft.com/office/drawing/2014/main" xmlns="" id="{5CD980AD-0C7E-4116-8D30-CF525643FF0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64" name="Rectangle à coins arrondis 13">
            <a:extLst>
              <a:ext uri="{FF2B5EF4-FFF2-40B4-BE49-F238E27FC236}">
                <a16:creationId xmlns:a16="http://schemas.microsoft.com/office/drawing/2014/main" xmlns="" id="{A7A97116-D47C-485F-8E21-C2289C01F345}"/>
              </a:ext>
            </a:extLst>
          </p:cNvPr>
          <p:cNvSpPr>
            <a:spLocks noChangeArrowheads="1"/>
          </p:cNvSpPr>
          <p:nvPr/>
        </p:nvSpPr>
        <p:spPr bwMode="auto">
          <a:xfrm>
            <a:off x="2657527" y="1197317"/>
            <a:ext cx="1465851" cy="400110"/>
          </a:xfrm>
          <a:prstGeom prst="roundRect">
            <a:avLst>
              <a:gd name="adj" fmla="val 16667"/>
            </a:avLst>
          </a:prstGeom>
          <a:gradFill flip="none" rotWithShape="1">
            <a:gsLst>
              <a:gs pos="0">
                <a:srgbClr val="00B050">
                  <a:shade val="30000"/>
                  <a:satMod val="115000"/>
                </a:srgbClr>
              </a:gs>
              <a:gs pos="3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5" name="Image 64">
            <a:extLst>
              <a:ext uri="{FF2B5EF4-FFF2-40B4-BE49-F238E27FC236}">
                <a16:creationId xmlns:a16="http://schemas.microsoft.com/office/drawing/2014/main" xmlns="" id="{60659989-75F9-4F66-8F60-F88286845D41}"/>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66" name="ZoneTexte 65">
            <a:extLst>
              <a:ext uri="{FF2B5EF4-FFF2-40B4-BE49-F238E27FC236}">
                <a16:creationId xmlns:a16="http://schemas.microsoft.com/office/drawing/2014/main" xmlns="" id="{34A1745D-8B7F-4FF6-8704-390D568AE126}"/>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7" name="Image 66">
            <a:extLst>
              <a:ext uri="{FF2B5EF4-FFF2-40B4-BE49-F238E27FC236}">
                <a16:creationId xmlns:a16="http://schemas.microsoft.com/office/drawing/2014/main" xmlns="" id="{CE53FD70-E90D-4E43-8F44-DE5830072D23}"/>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68" name="ZoneTexte 67">
            <a:extLst>
              <a:ext uri="{FF2B5EF4-FFF2-40B4-BE49-F238E27FC236}">
                <a16:creationId xmlns:a16="http://schemas.microsoft.com/office/drawing/2014/main" xmlns="" id="{F6D73590-ABA4-44EA-B429-D3879581BEA4}"/>
              </a:ext>
            </a:extLst>
          </p:cNvPr>
          <p:cNvSpPr txBox="1"/>
          <p:nvPr/>
        </p:nvSpPr>
        <p:spPr>
          <a:xfrm>
            <a:off x="138754" y="4461800"/>
            <a:ext cx="4033753" cy="1938992"/>
          </a:xfrm>
          <a:prstGeom prst="rect">
            <a:avLst/>
          </a:prstGeom>
          <a:noFill/>
        </p:spPr>
        <p:txBody>
          <a:bodyPr wrap="square">
            <a:spAutoFit/>
          </a:bodyPr>
          <a:lstStyle/>
          <a:p>
            <a:pPr algn="r" rtl="1"/>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العمل في الشركات و المستثمرات الزراعية </a:t>
            </a:r>
          </a:p>
          <a:p>
            <a:pPr algn="r" rtl="1"/>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العمل في المختبرات </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العمل في المؤسسات الحكومية</a:t>
            </a:r>
          </a:p>
          <a:p>
            <a:pPr algn="r" rtl="1">
              <a:buFontTx/>
              <a:buChar char="-"/>
            </a:pPr>
            <a:r>
              <a:rPr lang="ar-DZ" sz="2000" b="1" dirty="0">
                <a:latin typeface="Arabic Typesetting" panose="03020402040406030203" pitchFamily="66" charset="-78"/>
                <a:cs typeface="Arabic Typesetting" panose="03020402040406030203" pitchFamily="66" charset="-78"/>
              </a:rPr>
              <a:t> العمل في مجال البحث العلمي</a:t>
            </a:r>
          </a:p>
          <a:p>
            <a:pPr algn="r" rtl="1">
              <a:buFontTx/>
              <a:buChar char="-"/>
            </a:pPr>
            <a:r>
              <a:rPr lang="ar-DZ" sz="2000" b="1" dirty="0">
                <a:latin typeface="Arabic Typesetting" panose="03020402040406030203" pitchFamily="66" charset="-78"/>
                <a:cs typeface="Arabic Typesetting" panose="03020402040406030203" pitchFamily="66" charset="-78"/>
              </a:rPr>
              <a:t> العمل في المجال الاستشاري</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pic>
        <p:nvPicPr>
          <p:cNvPr id="70" name="Image 69">
            <a:extLst>
              <a:ext uri="{FF2B5EF4-FFF2-40B4-BE49-F238E27FC236}">
                <a16:creationId xmlns:a16="http://schemas.microsoft.com/office/drawing/2014/main" xmlns="" id="{B7CD45AA-8F22-45CF-B341-6BFD4F88ACFD}"/>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45011" y="1594761"/>
            <a:ext cx="1177382" cy="1177382"/>
          </a:xfrm>
          <a:prstGeom prst="rect">
            <a:avLst/>
          </a:prstGeom>
        </p:spPr>
      </p:pic>
      <p:pic>
        <p:nvPicPr>
          <p:cNvPr id="72" name="Picture 4" descr="Aucune description de photo disponible.">
            <a:extLst>
              <a:ext uri="{FF2B5EF4-FFF2-40B4-BE49-F238E27FC236}">
                <a16:creationId xmlns:a16="http://schemas.microsoft.com/office/drawing/2014/main" xmlns="" id="{9E7FA128-0C23-447B-8D77-002D9340687E}"/>
              </a:ext>
            </a:extLst>
          </p:cNvPr>
          <p:cNvPicPr>
            <a:picLocks noChangeAspect="1" noChangeArrowheads="1"/>
          </p:cNvPicPr>
          <p:nvPr/>
        </p:nvPicPr>
        <p:blipFill>
          <a:blip r:embed="rId6" cstate="print"/>
          <a:srcRect/>
          <a:stretch>
            <a:fillRect/>
          </a:stretch>
        </p:blipFill>
        <p:spPr bwMode="auto">
          <a:xfrm>
            <a:off x="220330" y="4422179"/>
            <a:ext cx="1168523" cy="1168523"/>
          </a:xfrm>
          <a:prstGeom prst="rect">
            <a:avLst/>
          </a:prstGeom>
          <a:noFill/>
        </p:spPr>
      </p:pic>
      <p:pic>
        <p:nvPicPr>
          <p:cNvPr id="73" name="Picture 2" descr="Dénomination de produits de protection et nutrition des plantes, et si on  clarifiait ça ? - Vegenov">
            <a:extLst>
              <a:ext uri="{FF2B5EF4-FFF2-40B4-BE49-F238E27FC236}">
                <a16:creationId xmlns:a16="http://schemas.microsoft.com/office/drawing/2014/main" xmlns="" id="{D75288B5-2A22-40EA-A1F1-4907B50AD335}"/>
              </a:ext>
            </a:extLst>
          </p:cNvPr>
          <p:cNvPicPr>
            <a:picLocks noChangeAspect="1" noChangeArrowheads="1"/>
          </p:cNvPicPr>
          <p:nvPr/>
        </p:nvPicPr>
        <p:blipFill>
          <a:blip r:embed="rId7" cstate="print"/>
          <a:srcRect/>
          <a:stretch>
            <a:fillRect/>
          </a:stretch>
        </p:blipFill>
        <p:spPr bwMode="auto">
          <a:xfrm>
            <a:off x="864735" y="5610568"/>
            <a:ext cx="1092155" cy="1092156"/>
          </a:xfrm>
          <a:prstGeom prst="rect">
            <a:avLst/>
          </a:prstGeom>
          <a:noFill/>
        </p:spPr>
      </p:pic>
      <p:pic>
        <p:nvPicPr>
          <p:cNvPr id="24" name="Picture 2">
            <a:extLst>
              <a:ext uri="{FF2B5EF4-FFF2-40B4-BE49-F238E27FC236}">
                <a16:creationId xmlns:a16="http://schemas.microsoft.com/office/drawing/2014/main" xmlns="" id="{61FAB593-D5E0-4041-990C-015636677EF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179720" y="80944"/>
            <a:ext cx="3490222" cy="226435"/>
          </a:xfrm>
          <a:prstGeom prst="rect">
            <a:avLst/>
          </a:prstGeom>
          <a:solidFill>
            <a:srgbClr val="C00000"/>
          </a:solidFill>
          <a:ln>
            <a:noFill/>
          </a:ln>
        </p:spPr>
      </p:pic>
      <p:grpSp>
        <p:nvGrpSpPr>
          <p:cNvPr id="25" name="Groupe 24">
            <a:extLst>
              <a:ext uri="{FF2B5EF4-FFF2-40B4-BE49-F238E27FC236}">
                <a16:creationId xmlns:a16="http://schemas.microsoft.com/office/drawing/2014/main" xmlns="" id="{AD5E70D9-0EA9-482E-8A31-2224CF850E96}"/>
              </a:ext>
            </a:extLst>
          </p:cNvPr>
          <p:cNvGrpSpPr/>
          <p:nvPr/>
        </p:nvGrpSpPr>
        <p:grpSpPr>
          <a:xfrm>
            <a:off x="4976132" y="3136612"/>
            <a:ext cx="2190705" cy="584775"/>
            <a:chOff x="4842114" y="2739959"/>
            <a:chExt cx="2190705" cy="584775"/>
          </a:xfrm>
        </p:grpSpPr>
        <p:sp>
          <p:nvSpPr>
            <p:cNvPr id="26" name="ZoneTexte 25">
              <a:extLst>
                <a:ext uri="{FF2B5EF4-FFF2-40B4-BE49-F238E27FC236}">
                  <a16:creationId xmlns:a16="http://schemas.microsoft.com/office/drawing/2014/main" xmlns="" id="{975CFA70-4B0E-42F6-A836-DAC86657063A}"/>
                </a:ext>
              </a:extLst>
            </p:cNvPr>
            <p:cNvSpPr txBox="1"/>
            <p:nvPr/>
          </p:nvSpPr>
          <p:spPr>
            <a:xfrm>
              <a:off x="4926451" y="2739959"/>
              <a:ext cx="1975497" cy="520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7" name="ZoneTexte 26">
              <a:extLst>
                <a:ext uri="{FF2B5EF4-FFF2-40B4-BE49-F238E27FC236}">
                  <a16:creationId xmlns:a16="http://schemas.microsoft.com/office/drawing/2014/main" xmlns="" id="{A890F8E5-BA98-4B53-997E-CBD03CE2828F}"/>
                </a:ext>
              </a:extLst>
            </p:cNvPr>
            <p:cNvSpPr txBox="1"/>
            <p:nvPr/>
          </p:nvSpPr>
          <p:spPr>
            <a:xfrm>
              <a:off x="4842114" y="2739959"/>
              <a:ext cx="2190705"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829591" rtl="1" eaLnBrk="0" fontAlgn="base" hangingPunct="0">
                <a:spcBef>
                  <a:spcPct val="0"/>
                </a:spcBef>
                <a:spcAft>
                  <a:spcPct val="0"/>
                </a:spcAft>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حماية النباتات </a:t>
              </a:r>
            </a:p>
          </p:txBody>
        </p:sp>
      </p:grpSp>
      <p:pic>
        <p:nvPicPr>
          <p:cNvPr id="30" name="Picture 2">
            <a:extLst>
              <a:ext uri="{FF2B5EF4-FFF2-40B4-BE49-F238E27FC236}">
                <a16:creationId xmlns:a16="http://schemas.microsoft.com/office/drawing/2014/main" xmlns="" id="{AEF1D57A-FEE8-4290-AE96-132CFAABC1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198300" y="6560607"/>
            <a:ext cx="3490222" cy="226435"/>
          </a:xfrm>
          <a:prstGeom prst="rect">
            <a:avLst/>
          </a:prstGeom>
          <a:solidFill>
            <a:srgbClr val="C00000"/>
          </a:solidFill>
          <a:ln>
            <a:noFill/>
          </a:ln>
        </p:spPr>
      </p:pic>
      <p:sp>
        <p:nvSpPr>
          <p:cNvPr id="31" name="ZoneTexte 30">
            <a:extLst>
              <a:ext uri="{FF2B5EF4-FFF2-40B4-BE49-F238E27FC236}">
                <a16:creationId xmlns:a16="http://schemas.microsoft.com/office/drawing/2014/main" xmlns="" id="{48453B54-650F-4B78-8B1B-2043167ECBB9}"/>
              </a:ext>
            </a:extLst>
          </p:cNvPr>
          <p:cNvSpPr txBox="1"/>
          <p:nvPr/>
        </p:nvSpPr>
        <p:spPr>
          <a:xfrm>
            <a:off x="5095134" y="2668054"/>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3" name="ZoneTexte 32">
            <a:extLst>
              <a:ext uri="{FF2B5EF4-FFF2-40B4-BE49-F238E27FC236}">
                <a16:creationId xmlns:a16="http://schemas.microsoft.com/office/drawing/2014/main" xmlns="" id="{456951E6-1435-41E9-9079-D27F6CE82352}"/>
              </a:ext>
            </a:extLst>
          </p:cNvPr>
          <p:cNvSpPr txBox="1"/>
          <p:nvPr/>
        </p:nvSpPr>
        <p:spPr>
          <a:xfrm>
            <a:off x="4246652" y="5960443"/>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مسؤولة التخصص </a:t>
            </a:r>
            <a:r>
              <a:rPr lang="ar-DZ" sz="1100" dirty="0">
                <a:latin typeface="Arabic Typesetting" panose="03020402040406030203" pitchFamily="66" charset="-78"/>
              </a:rPr>
              <a:t>: الأستاذة زيوش سهام </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5E5E5E"/>
                </a:solidFill>
                <a:effectLst/>
                <a:latin typeface="Google Sans"/>
              </a:rPr>
              <a:t>sihem.ziouche@univ-bba.dz</a:t>
            </a:r>
            <a:endParaRPr lang="fr-FR" sz="1050" dirty="0">
              <a:latin typeface="Times New Roman" pitchFamily="18" charset="0"/>
              <a:cs typeface="Times New Roman" pitchFamily="18" charset="0"/>
            </a:endParaRPr>
          </a:p>
        </p:txBody>
      </p:sp>
      <p:grpSp>
        <p:nvGrpSpPr>
          <p:cNvPr id="3" name="Groupe 2">
            <a:extLst>
              <a:ext uri="{FF2B5EF4-FFF2-40B4-BE49-F238E27FC236}">
                <a16:creationId xmlns:a16="http://schemas.microsoft.com/office/drawing/2014/main" xmlns="" id="{30634061-C8F1-44B1-93DB-898B3A1DC8A3}"/>
              </a:ext>
            </a:extLst>
          </p:cNvPr>
          <p:cNvGrpSpPr/>
          <p:nvPr/>
        </p:nvGrpSpPr>
        <p:grpSpPr>
          <a:xfrm>
            <a:off x="4746591" y="3791438"/>
            <a:ext cx="2469218" cy="2295762"/>
            <a:chOff x="4431683" y="3834079"/>
            <a:chExt cx="2200107" cy="2319621"/>
          </a:xfrm>
        </p:grpSpPr>
        <p:pic>
          <p:nvPicPr>
            <p:cNvPr id="34" name="Picture 6" descr="https://www.koldanews.com/wp-content/uploads/2018/01/chenille-mais.jpg">
              <a:extLst>
                <a:ext uri="{FF2B5EF4-FFF2-40B4-BE49-F238E27FC236}">
                  <a16:creationId xmlns:a16="http://schemas.microsoft.com/office/drawing/2014/main" xmlns="" id="{15060E08-99ED-4CFF-9717-FC347DE5C1B5}"/>
                </a:ext>
              </a:extLst>
            </p:cNvPr>
            <p:cNvPicPr>
              <a:picLocks noChangeAspect="1" noChangeArrowheads="1"/>
            </p:cNvPicPr>
            <p:nvPr/>
          </p:nvPicPr>
          <p:blipFill>
            <a:blip r:embed="rId10"/>
            <a:srcRect t="13636"/>
            <a:stretch>
              <a:fillRect/>
            </a:stretch>
          </p:blipFill>
          <p:spPr bwMode="auto">
            <a:xfrm>
              <a:off x="5486634" y="5025692"/>
              <a:ext cx="1144384" cy="753247"/>
            </a:xfrm>
            <a:prstGeom prst="hexagon">
              <a:avLst/>
            </a:prstGeom>
            <a:noFill/>
            <a:ln>
              <a:solidFill>
                <a:schemeClr val="tx1"/>
              </a:solidFill>
            </a:ln>
          </p:spPr>
        </p:pic>
        <p:pic>
          <p:nvPicPr>
            <p:cNvPr id="36" name="Picture 2" descr="Comment réussir votre traitement phytosanitaire ? (Part.1) - HortitecNews">
              <a:extLst>
                <a:ext uri="{FF2B5EF4-FFF2-40B4-BE49-F238E27FC236}">
                  <a16:creationId xmlns:a16="http://schemas.microsoft.com/office/drawing/2014/main" xmlns="" id="{A6878A04-C8D6-4612-867F-2F7F90FDE691}"/>
                </a:ext>
              </a:extLst>
            </p:cNvPr>
            <p:cNvPicPr>
              <a:picLocks noChangeAspect="1" noChangeArrowheads="1"/>
            </p:cNvPicPr>
            <p:nvPr/>
          </p:nvPicPr>
          <p:blipFill rotWithShape="1">
            <a:blip r:embed="rId11"/>
            <a:srcRect t="23573" r="17413"/>
            <a:stretch/>
          </p:blipFill>
          <p:spPr bwMode="auto">
            <a:xfrm>
              <a:off x="4451281" y="4643750"/>
              <a:ext cx="1176884" cy="725379"/>
            </a:xfrm>
            <a:prstGeom prst="hexagon">
              <a:avLst/>
            </a:prstGeom>
            <a:noFill/>
            <a:ln>
              <a:solidFill>
                <a:schemeClr val="tx1"/>
              </a:solidFill>
            </a:ln>
          </p:spPr>
        </p:pic>
        <p:pic>
          <p:nvPicPr>
            <p:cNvPr id="37" name="Picture 14" descr="Von der Schwefelkalkbrühe bis zum Hightech-Pflanzenschutz |  Industrieverband Agrar">
              <a:extLst>
                <a:ext uri="{FF2B5EF4-FFF2-40B4-BE49-F238E27FC236}">
                  <a16:creationId xmlns:a16="http://schemas.microsoft.com/office/drawing/2014/main" xmlns="" id="{8EF85D11-6F7E-40E9-A42E-E52C101E262C}"/>
                </a:ext>
              </a:extLst>
            </p:cNvPr>
            <p:cNvPicPr>
              <a:picLocks noChangeAspect="1" noChangeArrowheads="1"/>
            </p:cNvPicPr>
            <p:nvPr/>
          </p:nvPicPr>
          <p:blipFill>
            <a:blip r:embed="rId12" cstate="print"/>
            <a:srcRect/>
            <a:stretch>
              <a:fillRect/>
            </a:stretch>
          </p:blipFill>
          <p:spPr bwMode="auto">
            <a:xfrm>
              <a:off x="4431683" y="3834079"/>
              <a:ext cx="1176884" cy="760481"/>
            </a:xfrm>
            <a:prstGeom prst="hexagon">
              <a:avLst/>
            </a:prstGeom>
            <a:noFill/>
            <a:ln>
              <a:solidFill>
                <a:schemeClr val="tx1"/>
              </a:solidFill>
            </a:ln>
          </p:spPr>
        </p:pic>
        <p:sp>
          <p:nvSpPr>
            <p:cNvPr id="38" name="Hexagone 37">
              <a:extLst>
                <a:ext uri="{FF2B5EF4-FFF2-40B4-BE49-F238E27FC236}">
                  <a16:creationId xmlns:a16="http://schemas.microsoft.com/office/drawing/2014/main" xmlns="" id="{35F7EEE7-B65B-4FF1-B3D2-DFD1D9407959}"/>
                </a:ext>
              </a:extLst>
            </p:cNvPr>
            <p:cNvSpPr>
              <a:spLocks noChangeAspect="1"/>
            </p:cNvSpPr>
            <p:nvPr/>
          </p:nvSpPr>
          <p:spPr>
            <a:xfrm>
              <a:off x="4459945" y="5424294"/>
              <a:ext cx="1150568" cy="729406"/>
            </a:xfrm>
            <a:prstGeom prst="hexagon">
              <a:avLst/>
            </a:prstGeom>
            <a:blipFill dpi="0" rotWithShape="1">
              <a:blip r:embed="rId1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16" descr="Devenir botaniste - La fiche métier de Studyrama">
              <a:extLst>
                <a:ext uri="{FF2B5EF4-FFF2-40B4-BE49-F238E27FC236}">
                  <a16:creationId xmlns:a16="http://schemas.microsoft.com/office/drawing/2014/main" xmlns="" id="{CC99CAA1-4B07-4FE9-AB88-A8371FFFBEEF}"/>
                </a:ext>
              </a:extLst>
            </p:cNvPr>
            <p:cNvPicPr>
              <a:picLocks noChangeAspect="1" noChangeArrowheads="1"/>
            </p:cNvPicPr>
            <p:nvPr/>
          </p:nvPicPr>
          <p:blipFill>
            <a:blip r:embed="rId14"/>
            <a:srcRect l="4782" r="10293"/>
            <a:stretch>
              <a:fillRect/>
            </a:stretch>
          </p:blipFill>
          <p:spPr bwMode="auto">
            <a:xfrm>
              <a:off x="5494661" y="4254760"/>
              <a:ext cx="1137129" cy="695232"/>
            </a:xfrm>
            <a:prstGeom prst="hexagon">
              <a:avLst/>
            </a:prstGeom>
            <a:noFill/>
            <a:ln>
              <a:solidFill>
                <a:schemeClr val="tx1"/>
              </a:solidFill>
            </a:ln>
          </p:spPr>
        </p:pic>
      </p:grpSp>
    </p:spTree>
    <p:extLst>
      <p:ext uri="{BB962C8B-B14F-4D97-AF65-F5344CB8AC3E}">
        <p14:creationId xmlns:p14="http://schemas.microsoft.com/office/powerpoint/2010/main" val="754650519"/>
      </p:ext>
    </p:extLst>
  </p:cSld>
  <p:clrMapOvr>
    <a:masterClrMapping/>
  </p:clrMapOvr>
  <p:transition spd="slow" advTm="11805">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extLst>
              <a:ext uri="{FF2B5EF4-FFF2-40B4-BE49-F238E27FC236}">
                <a16:creationId xmlns:a16="http://schemas.microsoft.com/office/drawing/2014/main" xmlns="" id="{6D8BF13D-8CEC-4363-A1CB-2E8C007385FE}"/>
              </a:ext>
            </a:extLst>
          </p:cNvPr>
          <p:cNvSpPr txBox="1"/>
          <p:nvPr/>
        </p:nvSpPr>
        <p:spPr>
          <a:xfrm>
            <a:off x="10168972" y="2035309"/>
            <a:ext cx="1603051"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r" defTabSz="829591" rtl="1">
              <a:buFontTx/>
              <a:buChar char="•"/>
            </a:pP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جانب البحث العلمي </a:t>
            </a:r>
            <a:endPar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 name="Zone de texte 28">
            <a:extLst>
              <a:ext uri="{FF2B5EF4-FFF2-40B4-BE49-F238E27FC236}">
                <a16:creationId xmlns:a16="http://schemas.microsoft.com/office/drawing/2014/main" xmlns="" id="{30C792DF-1184-4847-9C81-207997AF5C83}"/>
              </a:ext>
            </a:extLst>
          </p:cNvPr>
          <p:cNvSpPr txBox="1">
            <a:spLocks noChangeArrowheads="1"/>
          </p:cNvSpPr>
          <p:nvPr/>
        </p:nvSpPr>
        <p:spPr bwMode="auto">
          <a:xfrm>
            <a:off x="589210" y="2590146"/>
            <a:ext cx="11182813" cy="19687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w="6350">
            <a:noFill/>
            <a:miter lim="800000"/>
            <a:headEnd/>
            <a:tailEnd/>
          </a:ln>
        </p:spPr>
        <p:txBody>
          <a:bodyPr vert="horz" wrap="square" lIns="82953" tIns="41477" rIns="82953" bIns="41477" numCol="1" anchor="t" anchorCtr="0" compatLnSpc="1">
            <a:prstTxWarp prst="textNoShape">
              <a:avLst/>
            </a:prstTxWarp>
          </a:bodyPr>
          <a:lstStyle>
            <a:lvl1pPr indent="187325" eaLnBrk="0" fontAlgn="base" hangingPunct="0">
              <a:spcBef>
                <a:spcPct val="0"/>
              </a:spcBef>
              <a:spcAft>
                <a:spcPct val="0"/>
              </a:spcAft>
              <a:tabLst>
                <a:tab pos="257175" algn="r"/>
              </a:tabLst>
              <a:defRPr>
                <a:solidFill>
                  <a:schemeClr val="tx1"/>
                </a:solidFill>
                <a:latin typeface="Arial" panose="020B0604020202020204" pitchFamily="34" charset="0"/>
              </a:defRPr>
            </a:lvl1pPr>
            <a:lvl2pPr eaLnBrk="0" fontAlgn="base" hangingPunct="0">
              <a:spcBef>
                <a:spcPct val="0"/>
              </a:spcBef>
              <a:spcAft>
                <a:spcPct val="0"/>
              </a:spcAft>
              <a:tabLst>
                <a:tab pos="257175" algn="r"/>
              </a:tabLst>
              <a:defRPr>
                <a:solidFill>
                  <a:schemeClr val="tx1"/>
                </a:solidFill>
                <a:latin typeface="Arial" panose="020B0604020202020204" pitchFamily="34" charset="0"/>
              </a:defRPr>
            </a:lvl2pPr>
            <a:lvl3pPr eaLnBrk="0" fontAlgn="base" hangingPunct="0">
              <a:spcBef>
                <a:spcPct val="0"/>
              </a:spcBef>
              <a:spcAft>
                <a:spcPct val="0"/>
              </a:spcAft>
              <a:tabLst>
                <a:tab pos="257175" algn="r"/>
              </a:tabLst>
              <a:defRPr>
                <a:solidFill>
                  <a:schemeClr val="tx1"/>
                </a:solidFill>
                <a:latin typeface="Arial" panose="020B0604020202020204" pitchFamily="34" charset="0"/>
              </a:defRPr>
            </a:lvl3pPr>
            <a:lvl4pPr eaLnBrk="0" fontAlgn="base" hangingPunct="0">
              <a:spcBef>
                <a:spcPct val="0"/>
              </a:spcBef>
              <a:spcAft>
                <a:spcPct val="0"/>
              </a:spcAft>
              <a:tabLst>
                <a:tab pos="257175" algn="r"/>
              </a:tabLst>
              <a:defRPr>
                <a:solidFill>
                  <a:schemeClr val="tx1"/>
                </a:solidFill>
                <a:latin typeface="Arial" panose="020B0604020202020204" pitchFamily="34" charset="0"/>
              </a:defRPr>
            </a:lvl4pPr>
            <a:lvl5pPr eaLnBrk="0" fontAlgn="base" hangingPunct="0">
              <a:spcBef>
                <a:spcPct val="0"/>
              </a:spcBef>
              <a:spcAft>
                <a:spcPct val="0"/>
              </a:spcAft>
              <a:tabLst>
                <a:tab pos="257175" algn="r"/>
              </a:tabLst>
              <a:defRPr>
                <a:solidFill>
                  <a:schemeClr val="tx1"/>
                </a:solidFill>
                <a:latin typeface="Arial" panose="020B0604020202020204" pitchFamily="34" charset="0"/>
              </a:defRPr>
            </a:lvl5pPr>
            <a:lvl6pPr eaLnBrk="0" fontAlgn="base" hangingPunct="0">
              <a:spcBef>
                <a:spcPct val="0"/>
              </a:spcBef>
              <a:spcAft>
                <a:spcPct val="0"/>
              </a:spcAft>
              <a:tabLst>
                <a:tab pos="257175" algn="r"/>
              </a:tabLst>
              <a:defRPr>
                <a:solidFill>
                  <a:schemeClr val="tx1"/>
                </a:solidFill>
                <a:latin typeface="Arial" panose="020B0604020202020204" pitchFamily="34" charset="0"/>
              </a:defRPr>
            </a:lvl6pPr>
            <a:lvl7pPr eaLnBrk="0" fontAlgn="base" hangingPunct="0">
              <a:spcBef>
                <a:spcPct val="0"/>
              </a:spcBef>
              <a:spcAft>
                <a:spcPct val="0"/>
              </a:spcAft>
              <a:tabLst>
                <a:tab pos="257175" algn="r"/>
              </a:tabLst>
              <a:defRPr>
                <a:solidFill>
                  <a:schemeClr val="tx1"/>
                </a:solidFill>
                <a:latin typeface="Arial" panose="020B0604020202020204" pitchFamily="34" charset="0"/>
              </a:defRPr>
            </a:lvl7pPr>
            <a:lvl8pPr eaLnBrk="0" fontAlgn="base" hangingPunct="0">
              <a:spcBef>
                <a:spcPct val="0"/>
              </a:spcBef>
              <a:spcAft>
                <a:spcPct val="0"/>
              </a:spcAft>
              <a:tabLst>
                <a:tab pos="257175" algn="r"/>
              </a:tabLst>
              <a:defRPr>
                <a:solidFill>
                  <a:schemeClr val="tx1"/>
                </a:solidFill>
                <a:latin typeface="Arial" panose="020B0604020202020204" pitchFamily="34" charset="0"/>
              </a:defRPr>
            </a:lvl8pPr>
            <a:lvl9pPr eaLnBrk="0" fontAlgn="base" hangingPunct="0">
              <a:spcBef>
                <a:spcPct val="0"/>
              </a:spcBef>
              <a:spcAft>
                <a:spcPct val="0"/>
              </a:spcAft>
              <a:tabLst>
                <a:tab pos="257175" algn="r"/>
              </a:tabLst>
              <a:defRPr>
                <a:solidFill>
                  <a:schemeClr val="tx1"/>
                </a:solidFill>
                <a:latin typeface="Arial" panose="020B0604020202020204" pitchFamily="34" charset="0"/>
              </a:defRPr>
            </a:lvl9pPr>
          </a:lstStyle>
          <a:p>
            <a:pPr algn="justLow" defTabSz="829591" rtl="1"/>
            <a:r>
              <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تحوي كلية علوم الطبيعة والحياة وعلوم الأرض والكون على</a:t>
            </a:r>
            <a:r>
              <a:rPr lang="fr-FR"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02 مخابر بحث</a:t>
            </a:r>
            <a:r>
              <a:rPr lang="fr-FR"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Low" defTabSz="829591" rtl="1">
              <a:buFont typeface="Wingdings" panose="05000000000000000000" pitchFamily="2" charset="2"/>
              <a:buChar char="v"/>
            </a:pPr>
            <a:r>
              <a:rPr lang="ar-DZ" sz="2400" b="1" i="0" dirty="0">
                <a:solidFill>
                  <a:srgbClr val="000000"/>
                </a:solidFill>
                <a:effectLst/>
                <a:latin typeface="Arabic Typesetting" panose="03020402040406030203" pitchFamily="66" charset="-78"/>
                <a:cs typeface="Arabic Typesetting" panose="03020402040406030203" pitchFamily="66" charset="-78"/>
              </a:rPr>
              <a:t>مخبر تشخيص وتثمين الموارد الطبيعة</a:t>
            </a:r>
          </a:p>
          <a:p>
            <a:pPr marL="342900" indent="-342900" algn="justLow" defTabSz="829591" rtl="1">
              <a:buFont typeface="Wingdings" panose="05000000000000000000" pitchFamily="2" charset="2"/>
              <a:buChar char="v"/>
            </a:pPr>
            <a:r>
              <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400" b="1" i="0" dirty="0">
                <a:solidFill>
                  <a:srgbClr val="000000"/>
                </a:solidFill>
                <a:effectLst/>
                <a:latin typeface="Arabic Typesetting" panose="03020402040406030203" pitchFamily="66" charset="-78"/>
                <a:cs typeface="Arabic Typesetting" panose="03020402040406030203" pitchFamily="66" charset="-78"/>
              </a:rPr>
              <a:t>مخبر الصحة والمحيط</a:t>
            </a:r>
          </a:p>
          <a:p>
            <a:pPr algn="justLow" defTabSz="829591" rtl="1"/>
            <a:r>
              <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كل مخبر مكون من 04 فرق، تعتبر هذه المخابر ركيزة هامة لتطوير الكلية بحيث تعالج إشكاليات تابعة لعدة قطاعات نذكر منها :</a:t>
            </a:r>
            <a:endParaRPr lang="en-US" altLang="fr-FR" sz="1400" dirty="0">
              <a:latin typeface="Arabic Typesetting" panose="03020402040406030203" pitchFamily="66" charset="-78"/>
              <a:cs typeface="Arabic Typesetting" panose="03020402040406030203" pitchFamily="66" charset="-78"/>
            </a:endParaRPr>
          </a:p>
          <a:p>
            <a:pPr algn="justLow" defTabSz="829591" rtl="1"/>
            <a:r>
              <a:rPr lang="ar-DZ" altLang="fr-FR" sz="24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الزراعة، الزراعة الغذائية، الموارد المائية، البيئة والمحيط ، التنمية المستدامة، وكذا ترقيـة الصناعات الصيدلانية والمواد الصيدلانية الفلاحية.</a:t>
            </a:r>
            <a:endParaRPr lang="ar-DZ" altLang="fr-FR" sz="4400" dirty="0">
              <a:latin typeface="Arabic Typesetting" panose="03020402040406030203" pitchFamily="66" charset="-78"/>
              <a:cs typeface="Arabic Typesetting" panose="03020402040406030203" pitchFamily="66" charset="-78"/>
            </a:endParaRPr>
          </a:p>
        </p:txBody>
      </p:sp>
      <p:pic>
        <p:nvPicPr>
          <p:cNvPr id="8" name="Image 53">
            <a:extLst>
              <a:ext uri="{FF2B5EF4-FFF2-40B4-BE49-F238E27FC236}">
                <a16:creationId xmlns:a16="http://schemas.microsoft.com/office/drawing/2014/main" xmlns="" id="{748495A5-7244-451C-8E78-AEFA0828E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71" t="29056" r="16501" b="30031"/>
          <a:stretch>
            <a:fillRect/>
          </a:stretch>
        </p:blipFill>
        <p:spPr bwMode="auto">
          <a:xfrm>
            <a:off x="6716785" y="5085075"/>
            <a:ext cx="4993823" cy="170502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a:extLst>
              <a:ext uri="{FF2B5EF4-FFF2-40B4-BE49-F238E27FC236}">
                <a16:creationId xmlns:a16="http://schemas.microsoft.com/office/drawing/2014/main" xmlns="" id="{3CA128D2-22CA-4A9B-B6C4-3A0280F4ACEB}"/>
              </a:ext>
            </a:extLst>
          </p:cNvPr>
          <p:cNvGrpSpPr/>
          <p:nvPr/>
        </p:nvGrpSpPr>
        <p:grpSpPr>
          <a:xfrm>
            <a:off x="945417" y="5092792"/>
            <a:ext cx="5320913" cy="1639785"/>
            <a:chOff x="945417" y="5092792"/>
            <a:chExt cx="5320913" cy="1639785"/>
          </a:xfrm>
        </p:grpSpPr>
        <p:sp>
          <p:nvSpPr>
            <p:cNvPr id="3" name="Rectangle : coins arrondis 2">
              <a:extLst>
                <a:ext uri="{FF2B5EF4-FFF2-40B4-BE49-F238E27FC236}">
                  <a16:creationId xmlns:a16="http://schemas.microsoft.com/office/drawing/2014/main" xmlns="" id="{9F693B5C-5187-419E-B0CF-E012CDF651B6}"/>
                </a:ext>
              </a:extLst>
            </p:cNvPr>
            <p:cNvSpPr/>
            <p:nvPr/>
          </p:nvSpPr>
          <p:spPr>
            <a:xfrm>
              <a:off x="4935995" y="5816296"/>
              <a:ext cx="1330335" cy="89954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b="1" dirty="0">
                  <a:solidFill>
                    <a:schemeClr val="tx1"/>
                  </a:solidFill>
                </a:rPr>
                <a:t>الأنشطة الدوائية والبيولوجية للمواد الطبيعية</a:t>
              </a:r>
              <a:endParaRPr lang="fr-FR" sz="1200" b="1" dirty="0">
                <a:solidFill>
                  <a:schemeClr val="tx1"/>
                </a:solidFill>
              </a:endParaRPr>
            </a:p>
          </p:txBody>
        </p:sp>
        <p:sp>
          <p:nvSpPr>
            <p:cNvPr id="4" name="Rectangle 3">
              <a:extLst>
                <a:ext uri="{FF2B5EF4-FFF2-40B4-BE49-F238E27FC236}">
                  <a16:creationId xmlns:a16="http://schemas.microsoft.com/office/drawing/2014/main" xmlns="" id="{4D9EB83B-9BDB-4893-B699-4BB25F50935E}"/>
                </a:ext>
              </a:extLst>
            </p:cNvPr>
            <p:cNvSpPr/>
            <p:nvPr/>
          </p:nvSpPr>
          <p:spPr>
            <a:xfrm>
              <a:off x="2219609" y="5092792"/>
              <a:ext cx="2864596" cy="3677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500" b="1" i="0" dirty="0">
                  <a:solidFill>
                    <a:srgbClr val="000000"/>
                  </a:solidFill>
                  <a:effectLst/>
                  <a:latin typeface="Raleway" panose="020B0604020202020204" pitchFamily="2" charset="0"/>
                </a:rPr>
                <a:t>مخبر الصحة والمحيط</a:t>
              </a:r>
            </a:p>
          </p:txBody>
        </p:sp>
        <p:sp>
          <p:nvSpPr>
            <p:cNvPr id="12" name="Rectangle : coins arrondis 11">
              <a:extLst>
                <a:ext uri="{FF2B5EF4-FFF2-40B4-BE49-F238E27FC236}">
                  <a16:creationId xmlns:a16="http://schemas.microsoft.com/office/drawing/2014/main" xmlns="" id="{4AE3BCCD-E860-41CA-BF24-81947B5F1906}"/>
                </a:ext>
              </a:extLst>
            </p:cNvPr>
            <p:cNvSpPr/>
            <p:nvPr/>
          </p:nvSpPr>
          <p:spPr>
            <a:xfrm>
              <a:off x="3623743" y="5816298"/>
              <a:ext cx="1160134" cy="89954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b="1" dirty="0" err="1">
                  <a:solidFill>
                    <a:schemeClr val="tx1"/>
                  </a:solidFill>
                </a:rPr>
                <a:t>بيوكيمياء</a:t>
              </a:r>
              <a:r>
                <a:rPr lang="fr-FR" sz="1200" b="1" dirty="0">
                  <a:solidFill>
                    <a:schemeClr val="tx1"/>
                  </a:solidFill>
                </a:rPr>
                <a:t> </a:t>
              </a:r>
              <a:r>
                <a:rPr lang="ar-DZ" sz="1200" b="1" dirty="0">
                  <a:solidFill>
                    <a:schemeClr val="tx1"/>
                  </a:solidFill>
                </a:rPr>
                <a:t>المواد</a:t>
              </a:r>
              <a:r>
                <a:rPr lang="fr-FR" sz="1200" b="1" dirty="0">
                  <a:solidFill>
                    <a:schemeClr val="tx1"/>
                  </a:solidFill>
                </a:rPr>
                <a:t> </a:t>
              </a:r>
              <a:r>
                <a:rPr lang="ar-DZ" sz="1200" b="1" dirty="0" err="1">
                  <a:solidFill>
                    <a:schemeClr val="tx1"/>
                  </a:solidFill>
                </a:rPr>
                <a:t>البيوفعالة</a:t>
              </a:r>
              <a:r>
                <a:rPr lang="fr-FR" sz="1200" b="1" dirty="0">
                  <a:solidFill>
                    <a:schemeClr val="tx1"/>
                  </a:solidFill>
                </a:rPr>
                <a:t> </a:t>
              </a:r>
              <a:r>
                <a:rPr lang="ar-DZ" sz="1200" b="1" dirty="0">
                  <a:solidFill>
                    <a:schemeClr val="tx1"/>
                  </a:solidFill>
                </a:rPr>
                <a:t>والتغذية</a:t>
              </a:r>
            </a:p>
          </p:txBody>
        </p:sp>
        <p:sp>
          <p:nvSpPr>
            <p:cNvPr id="13" name="Rectangle : coins arrondis 12">
              <a:extLst>
                <a:ext uri="{FF2B5EF4-FFF2-40B4-BE49-F238E27FC236}">
                  <a16:creationId xmlns:a16="http://schemas.microsoft.com/office/drawing/2014/main" xmlns="" id="{1342A2C8-2F35-487C-8790-7D7B5569E16B}"/>
                </a:ext>
              </a:extLst>
            </p:cNvPr>
            <p:cNvSpPr/>
            <p:nvPr/>
          </p:nvSpPr>
          <p:spPr>
            <a:xfrm>
              <a:off x="2387550" y="5857821"/>
              <a:ext cx="1160134" cy="85802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200" b="1" dirty="0">
                  <a:solidFill>
                    <a:schemeClr val="tx1"/>
                  </a:solidFill>
                </a:rPr>
                <a:t>الفيزيولوجيا البيئية</a:t>
              </a:r>
              <a:r>
                <a:rPr lang="fr-FR" sz="1200" b="1" dirty="0">
                  <a:solidFill>
                    <a:schemeClr val="tx1"/>
                  </a:solidFill>
                </a:rPr>
                <a:t> </a:t>
              </a:r>
              <a:r>
                <a:rPr lang="ar-DZ" sz="1200" b="1" dirty="0">
                  <a:solidFill>
                    <a:schemeClr val="tx1"/>
                  </a:solidFill>
                </a:rPr>
                <a:t>للحيوان </a:t>
              </a:r>
            </a:p>
          </p:txBody>
        </p:sp>
        <p:sp>
          <p:nvSpPr>
            <p:cNvPr id="14" name="Rectangle : coins arrondis 13">
              <a:extLst>
                <a:ext uri="{FF2B5EF4-FFF2-40B4-BE49-F238E27FC236}">
                  <a16:creationId xmlns:a16="http://schemas.microsoft.com/office/drawing/2014/main" xmlns="" id="{6794F8F7-B234-4730-8AEF-D63CE5AF74C7}"/>
                </a:ext>
              </a:extLst>
            </p:cNvPr>
            <p:cNvSpPr/>
            <p:nvPr/>
          </p:nvSpPr>
          <p:spPr>
            <a:xfrm>
              <a:off x="945417" y="5833032"/>
              <a:ext cx="1160134" cy="89954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b="1" dirty="0">
                  <a:solidFill>
                    <a:schemeClr val="tx1"/>
                  </a:solidFill>
                </a:rPr>
                <a:t>معطلات الغدد الصماء </a:t>
              </a:r>
            </a:p>
          </p:txBody>
        </p:sp>
        <p:cxnSp>
          <p:nvCxnSpPr>
            <p:cNvPr id="20" name="Connecteur droit avec flèche 19">
              <a:extLst>
                <a:ext uri="{FF2B5EF4-FFF2-40B4-BE49-F238E27FC236}">
                  <a16:creationId xmlns:a16="http://schemas.microsoft.com/office/drawing/2014/main" xmlns="" id="{FA05AA35-744F-46ED-AD74-22A78EEC92C4}"/>
                </a:ext>
              </a:extLst>
            </p:cNvPr>
            <p:cNvCxnSpPr>
              <a:cxnSpLocks/>
            </p:cNvCxnSpPr>
            <p:nvPr/>
          </p:nvCxnSpPr>
          <p:spPr>
            <a:xfrm flipH="1">
              <a:off x="1948032" y="5479429"/>
              <a:ext cx="385325" cy="336488"/>
            </a:xfrm>
            <a:prstGeom prst="straightConnector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xmlns="" id="{FBBB3759-FADD-45B5-8977-4FE03FA25E14}"/>
                </a:ext>
              </a:extLst>
            </p:cNvPr>
            <p:cNvCxnSpPr>
              <a:cxnSpLocks/>
            </p:cNvCxnSpPr>
            <p:nvPr/>
          </p:nvCxnSpPr>
          <p:spPr>
            <a:xfrm flipH="1">
              <a:off x="2888693" y="5479429"/>
              <a:ext cx="326161" cy="359479"/>
            </a:xfrm>
            <a:prstGeom prst="straightConnector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5D12B3C9-FC82-4E08-952C-2439EBF6DA53}"/>
                </a:ext>
              </a:extLst>
            </p:cNvPr>
            <p:cNvCxnSpPr>
              <a:cxnSpLocks/>
            </p:cNvCxnSpPr>
            <p:nvPr/>
          </p:nvCxnSpPr>
          <p:spPr>
            <a:xfrm>
              <a:off x="4181308" y="5460517"/>
              <a:ext cx="247788" cy="355399"/>
            </a:xfrm>
            <a:prstGeom prst="straightConnector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8C2DD0FC-9F3B-4689-A283-094A6E91E29B}"/>
                </a:ext>
              </a:extLst>
            </p:cNvPr>
            <p:cNvCxnSpPr>
              <a:cxnSpLocks/>
            </p:cNvCxnSpPr>
            <p:nvPr/>
          </p:nvCxnSpPr>
          <p:spPr>
            <a:xfrm>
              <a:off x="4935995" y="5460517"/>
              <a:ext cx="496701" cy="372516"/>
            </a:xfrm>
            <a:prstGeom prst="straightConnector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 descr="Title #0">
            <a:extLst>
              <a:ext uri="{FF2B5EF4-FFF2-40B4-BE49-F238E27FC236}">
                <a16:creationId xmlns:a16="http://schemas.microsoft.com/office/drawing/2014/main" xmlns="" id="{5A48F9D6-6277-4481-B149-E364642260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43779" y="44452"/>
            <a:ext cx="3671903" cy="2128319"/>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94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428469" y="2591091"/>
            <a:ext cx="4641550" cy="1066509"/>
          </a:xfrm>
          <a:prstGeom prst="roundRect">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تربة وماء</a:t>
            </a:r>
          </a:p>
          <a:p>
            <a:pPr algn="ctr" defTabSz="829591" rtl="1" eaLnBrk="0" fontAlgn="base" hangingPunct="0">
              <a:spcBef>
                <a:spcPct val="0"/>
              </a:spcBef>
              <a:spcAft>
                <a:spcPct val="0"/>
              </a:spcAft>
            </a:pPr>
            <a:endPar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extLst>
      <p:ext uri="{BB962C8B-B14F-4D97-AF65-F5344CB8AC3E}">
        <p14:creationId xmlns:p14="http://schemas.microsoft.com/office/powerpoint/2010/main" val="3262259140"/>
      </p:ext>
    </p:extLst>
  </p:cSld>
  <p:clrMapOvr>
    <a:masterClrMapping/>
  </p:clrMapOvr>
  <p:transition spd="med" advTm="4677">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xmlns="" id="{86D21517-068D-48D7-8A28-0ED34C247C1E}"/>
              </a:ext>
            </a:extLst>
          </p:cNvPr>
          <p:cNvSpPr txBox="1"/>
          <p:nvPr/>
        </p:nvSpPr>
        <p:spPr>
          <a:xfrm>
            <a:off x="4179720" y="336512"/>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الفلاحية</a:t>
            </a:r>
          </a:p>
        </p:txBody>
      </p:sp>
      <p:sp>
        <p:nvSpPr>
          <p:cNvPr id="41" name="ZoneTexte 40">
            <a:extLst>
              <a:ext uri="{FF2B5EF4-FFF2-40B4-BE49-F238E27FC236}">
                <a16:creationId xmlns:a16="http://schemas.microsoft.com/office/drawing/2014/main" xmlns="" id="{78699C7A-CCC9-4CAC-8B96-A1BB13516813}"/>
              </a:ext>
            </a:extLst>
          </p:cNvPr>
          <p:cNvSpPr txBox="1"/>
          <p:nvPr/>
        </p:nvSpPr>
        <p:spPr>
          <a:xfrm>
            <a:off x="7711286" y="1445033"/>
            <a:ext cx="4316630" cy="224676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الهدف من هذا التخصص هو تأهيل الخريجين لتطوير نهج شامل لإدارة التربة والمياه في البيئات الصالحة للزراعة، وتعريفهم بالنهج العلمي والعملي من خلال التدريب ووضع الخريجين القادرين على: إدارة الموارد الكمية والنوعية، وإدارة الري للإنتاج النباتي وجودة المياه؛ تحليل الظواهر الطبيعية والفيزيائية، والإجراءات والأساليب التدخلية لتحويل وتشكيل وتوسيع أو زيادة المساحات الطبيعية؛ دراسة نظام التربة لتقديم تقنيات التهيئة والتعزيز والحفاظ على المياه والتربة؛ دراسة الإجراءات والتقنيات للحفاظ على موارد التربة والمياه</a:t>
            </a:r>
            <a:endParaRPr lang="fr-FR" sz="2400" b="1" dirty="0">
              <a:latin typeface="Arabic Typesetting" panose="03020402040406030203" pitchFamily="66" charset="-78"/>
              <a:cs typeface="Arabic Typesetting" panose="03020402040406030203" pitchFamily="66" charset="-78"/>
            </a:endParaRPr>
          </a:p>
        </p:txBody>
      </p:sp>
      <p:sp>
        <p:nvSpPr>
          <p:cNvPr id="46" name="Rectangle à coins arrondis 13">
            <a:extLst>
              <a:ext uri="{FF2B5EF4-FFF2-40B4-BE49-F238E27FC236}">
                <a16:creationId xmlns:a16="http://schemas.microsoft.com/office/drawing/2014/main" xmlns="" id="{04D60372-5E40-4150-9971-08D9B46A1547}"/>
              </a:ext>
            </a:extLst>
          </p:cNvPr>
          <p:cNvSpPr>
            <a:spLocks noChangeArrowheads="1"/>
          </p:cNvSpPr>
          <p:nvPr/>
        </p:nvSpPr>
        <p:spPr bwMode="auto">
          <a:xfrm>
            <a:off x="10267406" y="994332"/>
            <a:ext cx="1524388" cy="383351"/>
          </a:xfrm>
          <a:prstGeom prst="roundRect">
            <a:avLst>
              <a:gd name="adj" fmla="val 16667"/>
            </a:avLst>
          </a:prstGeom>
          <a:gradFill flip="none" rotWithShape="1">
            <a:gsLst>
              <a:gs pos="0">
                <a:srgbClr val="0099CC">
                  <a:tint val="66000"/>
                  <a:satMod val="160000"/>
                </a:srgbClr>
              </a:gs>
              <a:gs pos="0">
                <a:schemeClr val="accent1"/>
              </a:gs>
              <a:gs pos="100000">
                <a:srgbClr val="0099CC">
                  <a:tint val="23500"/>
                  <a:satMod val="160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rtl="1"/>
            <a:r>
              <a:rPr lang="ar-DZ" sz="2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تربة و ماء</a:t>
            </a:r>
            <a:endParaRPr lang="fr-FR" sz="2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9" name="ZoneTexte 48">
            <a:extLst>
              <a:ext uri="{FF2B5EF4-FFF2-40B4-BE49-F238E27FC236}">
                <a16:creationId xmlns:a16="http://schemas.microsoft.com/office/drawing/2014/main" xmlns="" id="{EE0C1EBA-D25D-4498-BAE1-24691513532F}"/>
              </a:ext>
            </a:extLst>
          </p:cNvPr>
          <p:cNvSpPr txBox="1"/>
          <p:nvPr/>
        </p:nvSpPr>
        <p:spPr>
          <a:xfrm>
            <a:off x="0" y="1678887"/>
            <a:ext cx="4632960" cy="3477875"/>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تتميز شهادة التكوين في التربة والماء بالتركيز على تطوير الملاحظة المتكاملة للأجسام الطبيعية، مع التركيز على موارد المياه في الجوانب الكمية والنوعية، والنهج الكمي الفيزيائي والكيميائي والبيولوجي لعمليات التحويل داخل البيئة الحيوية الأرضية والجوفية</a:t>
            </a:r>
            <a:r>
              <a:rPr lang="fr-FR" sz="2000" b="1" dirty="0">
                <a:latin typeface="Arabic Typesetting" panose="03020402040406030203" pitchFamily="66" charset="-78"/>
                <a:cs typeface="Arabic Typesetting" panose="03020402040406030203" pitchFamily="66" charset="-78"/>
              </a:rPr>
              <a:t>.</a:t>
            </a:r>
            <a:endParaRPr lang="ar-DZ" sz="2000" b="1" dirty="0">
              <a:latin typeface="Arabic Typesetting" panose="03020402040406030203" pitchFamily="66" charset="-78"/>
              <a:cs typeface="Arabic Typesetting" panose="03020402040406030203" pitchFamily="66" charset="-78"/>
            </a:endParaRPr>
          </a:p>
          <a:p>
            <a:pPr algn="just" rtl="1"/>
            <a:r>
              <a:rPr lang="ar-DZ" sz="2000" b="1" dirty="0">
                <a:latin typeface="Arabic Typesetting" panose="03020402040406030203" pitchFamily="66" charset="-78"/>
                <a:cs typeface="Arabic Typesetting" panose="03020402040406030203" pitchFamily="66" charset="-78"/>
              </a:rPr>
              <a:t>تقدم شهادة التكوين في التربة والماء للطلاب اكتساب المعرفة النظرية والعملية في مجال التربة المرتبطة بالنبات والماء، مما يتيح للخريجين المنافسة على جميع التخصصات في مجال الزراعة. ويمكن مواصلة الدراسة في المجالات التالية:</a:t>
            </a:r>
          </a:p>
          <a:p>
            <a:pPr algn="just" rtl="1"/>
            <a:r>
              <a:rPr lang="ar-DZ" sz="2000" b="1" dirty="0">
                <a:latin typeface="Arabic Typesetting" panose="03020402040406030203" pitchFamily="66" charset="-78"/>
                <a:cs typeface="Arabic Typesetting" panose="03020402040406030203" pitchFamily="66" charset="-78"/>
              </a:rPr>
              <a:t>أنظمة الخبراء في الزراعة</a:t>
            </a:r>
          </a:p>
          <a:p>
            <a:pPr algn="just" rtl="1"/>
            <a:r>
              <a:rPr lang="ar-DZ" sz="2000" b="1" dirty="0">
                <a:latin typeface="Arabic Typesetting" panose="03020402040406030203" pitchFamily="66" charset="-78"/>
                <a:cs typeface="Arabic Typesetting" panose="03020402040406030203" pitchFamily="66" charset="-78"/>
              </a:rPr>
              <a:t>الهندسة الزراعية للمياه</a:t>
            </a:r>
          </a:p>
          <a:p>
            <a:pPr algn="just" rtl="1"/>
            <a:r>
              <a:rPr lang="ar-DZ" sz="2000" b="1" dirty="0">
                <a:latin typeface="Arabic Typesetting" panose="03020402040406030203" pitchFamily="66" charset="-78"/>
                <a:cs typeface="Arabic Typesetting" panose="03020402040406030203" pitchFamily="66" charset="-78"/>
              </a:rPr>
              <a:t>التنمية الريفية والمشاريع</a:t>
            </a:r>
          </a:p>
          <a:p>
            <a:pPr algn="just" rtl="1"/>
            <a:endParaRPr lang="fr-FR" sz="2000" b="1" dirty="0">
              <a:latin typeface="Arabic Typesetting" panose="03020402040406030203" pitchFamily="66" charset="-78"/>
              <a:cs typeface="Arabic Typesetting" panose="03020402040406030203" pitchFamily="66" charset="-78"/>
            </a:endParaRPr>
          </a:p>
        </p:txBody>
      </p:sp>
      <p:sp>
        <p:nvSpPr>
          <p:cNvPr id="50" name="ZoneTexte 49">
            <a:extLst>
              <a:ext uri="{FF2B5EF4-FFF2-40B4-BE49-F238E27FC236}">
                <a16:creationId xmlns:a16="http://schemas.microsoft.com/office/drawing/2014/main" xmlns="" id="{9110E98D-A481-422C-A736-2956FF2AF98A}"/>
              </a:ext>
            </a:extLst>
          </p:cNvPr>
          <p:cNvSpPr txBox="1"/>
          <p:nvPr/>
        </p:nvSpPr>
        <p:spPr>
          <a:xfrm>
            <a:off x="5180627" y="2493956"/>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2" name="Rectangle à coins arrondis 13">
            <a:extLst>
              <a:ext uri="{FF2B5EF4-FFF2-40B4-BE49-F238E27FC236}">
                <a16:creationId xmlns:a16="http://schemas.microsoft.com/office/drawing/2014/main" xmlns="" id="{C4620623-051D-4F89-A4A6-608AE56140CC}"/>
              </a:ext>
            </a:extLst>
          </p:cNvPr>
          <p:cNvSpPr>
            <a:spLocks noChangeArrowheads="1"/>
          </p:cNvSpPr>
          <p:nvPr/>
        </p:nvSpPr>
        <p:spPr bwMode="auto">
          <a:xfrm>
            <a:off x="10423794" y="3804938"/>
            <a:ext cx="1368000" cy="356482"/>
          </a:xfrm>
          <a:prstGeom prst="roundRect">
            <a:avLst>
              <a:gd name="adj" fmla="val 16667"/>
            </a:avLst>
          </a:prstGeom>
          <a:gradFill flip="none" rotWithShape="1">
            <a:gsLst>
              <a:gs pos="0">
                <a:srgbClr val="0099CC">
                  <a:tint val="66000"/>
                  <a:satMod val="160000"/>
                </a:srgbClr>
              </a:gs>
              <a:gs pos="0">
                <a:schemeClr val="accent1"/>
              </a:gs>
              <a:gs pos="100000">
                <a:srgbClr val="0099CC">
                  <a:tint val="23500"/>
                  <a:satMod val="160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3" name="Rectangle à coins arrondis 13">
            <a:extLst>
              <a:ext uri="{FF2B5EF4-FFF2-40B4-BE49-F238E27FC236}">
                <a16:creationId xmlns:a16="http://schemas.microsoft.com/office/drawing/2014/main" xmlns="" id="{46F2AA96-6D26-4FBD-AB37-8307FE791A70}"/>
              </a:ext>
            </a:extLst>
          </p:cNvPr>
          <p:cNvSpPr>
            <a:spLocks noChangeArrowheads="1"/>
          </p:cNvSpPr>
          <p:nvPr/>
        </p:nvSpPr>
        <p:spPr bwMode="auto">
          <a:xfrm>
            <a:off x="3018700" y="4954657"/>
            <a:ext cx="1247568" cy="366502"/>
          </a:xfrm>
          <a:prstGeom prst="roundRect">
            <a:avLst>
              <a:gd name="adj" fmla="val 16667"/>
            </a:avLst>
          </a:prstGeom>
          <a:gradFill flip="none" rotWithShape="1">
            <a:gsLst>
              <a:gs pos="0">
                <a:srgbClr val="0099CC">
                  <a:tint val="66000"/>
                  <a:satMod val="160000"/>
                </a:srgbClr>
              </a:gs>
              <a:gs pos="0">
                <a:schemeClr val="accent1"/>
              </a:gs>
              <a:gs pos="100000">
                <a:srgbClr val="0099CC">
                  <a:tint val="23500"/>
                  <a:satMod val="160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54" name="ZoneTexte 53">
            <a:extLst>
              <a:ext uri="{FF2B5EF4-FFF2-40B4-BE49-F238E27FC236}">
                <a16:creationId xmlns:a16="http://schemas.microsoft.com/office/drawing/2014/main" xmlns="" id="{E75FCC3F-C8B6-45B7-8629-0419177BA57F}"/>
              </a:ext>
            </a:extLst>
          </p:cNvPr>
          <p:cNvSpPr txBox="1"/>
          <p:nvPr/>
        </p:nvSpPr>
        <p:spPr>
          <a:xfrm>
            <a:off x="7737687" y="4240630"/>
            <a:ext cx="4320721" cy="2554545"/>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تمنح</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الدروس</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الخاصة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بتخصص تربة و ماء</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 مثل علم التربة العام</a:t>
            </a:r>
            <a:r>
              <a:rPr lang="fr-FR" sz="2000" b="1" dirty="0">
                <a:latin typeface="Arabic Typesetting" panose="03020402040406030203" pitchFamily="66" charset="-78"/>
                <a:cs typeface="Arabic Typesetting" panose="03020402040406030203" pitchFamily="66" charset="-78"/>
              </a:rPr>
              <a:t> ، </a:t>
            </a:r>
            <a:r>
              <a:rPr lang="ar-DZ" sz="2000" b="1" dirty="0">
                <a:latin typeface="Arabic Typesetting" panose="03020402040406030203" pitchFamily="66" charset="-78"/>
                <a:cs typeface="Arabic Typesetting" panose="03020402040406030203" pitchFamily="66" charset="-78"/>
              </a:rPr>
              <a:t>رسم خرائط التربة</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هيدروجيولوجيا</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هيدرولوجيا</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هيدروليك عام</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الري والصرف</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و أنظمة الري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ستتاح</a:t>
            </a:r>
            <a:r>
              <a:rPr lang="ar-DZ" sz="2000" b="1" dirty="0">
                <a:latin typeface="Arabic Typesetting" panose="03020402040406030203" pitchFamily="66" charset="-78"/>
                <a:cs typeface="Arabic Typesetting" panose="03020402040406030203" pitchFamily="66" charset="-78"/>
              </a:rPr>
              <a:t> ال</a:t>
            </a:r>
            <a:r>
              <a:rPr lang="fr-FR" sz="2000" b="1" dirty="0" err="1">
                <a:latin typeface="Arabic Typesetting" panose="03020402040406030203" pitchFamily="66" charset="-78"/>
                <a:cs typeface="Arabic Typesetting" panose="03020402040406030203" pitchFamily="66" charset="-78"/>
              </a:rPr>
              <a:t>فرصة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الاقتراب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الخرجات الميدانية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المبرمجة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مزارع نموذجية و السدود و الاحواض الماىية</a:t>
            </a:r>
            <a:r>
              <a:rPr lang="fr-FR" sz="2000" b="1" dirty="0">
                <a:latin typeface="Arabic Typesetting" panose="03020402040406030203" pitchFamily="66" charset="-78"/>
                <a:cs typeface="Arabic Typesetting" panose="03020402040406030203" pitchFamily="66" charset="-78"/>
              </a:rPr>
              <a:t>..</a:t>
            </a:r>
            <a:endParaRPr lang="ar-DZ" sz="2000" b="1" dirty="0">
              <a:latin typeface="Arabic Typesetting" panose="03020402040406030203" pitchFamily="66" charset="-78"/>
              <a:cs typeface="Arabic Typesetting" panose="03020402040406030203" pitchFamily="66" charset="-78"/>
            </a:endParaRPr>
          </a:p>
          <a:p>
            <a:pPr algn="just" rtl="1"/>
            <a:r>
              <a:rPr lang="ar-DZ" sz="2000" b="1" dirty="0">
                <a:latin typeface="Arabic Typesetting" panose="03020402040406030203" pitchFamily="66" charset="-78"/>
                <a:cs typeface="Arabic Typesetting" panose="03020402040406030203" pitchFamily="66" charset="-78"/>
              </a:rPr>
              <a:t>توفّر الليسانس في التربة و ماء للطلاب الحصول على معرفة نظرية وعملية في مجال التربة وعلاقتها بالنبات والماء. مما يسمح للخرّيجين بالتقدم إلى جميع التخصصات في مجال الزراعة. ومن الممكن مواصلة الدراسات في تخصصات: أنظمة الخبراء في الزراعة وهندسة المياه الزراعية والتنمية الريفية والمشاريع</a:t>
            </a:r>
            <a:endParaRPr lang="fr-FR" sz="2000" b="1" dirty="0">
              <a:latin typeface="Arabic Typesetting" panose="03020402040406030203" pitchFamily="66" charset="-78"/>
              <a:cs typeface="Arabic Typesetting" panose="03020402040406030203" pitchFamily="66" charset="-78"/>
            </a:endParaRPr>
          </a:p>
        </p:txBody>
      </p:sp>
      <p:pic>
        <p:nvPicPr>
          <p:cNvPr id="57" name="Image 56">
            <a:extLst>
              <a:ext uri="{FF2B5EF4-FFF2-40B4-BE49-F238E27FC236}">
                <a16:creationId xmlns:a16="http://schemas.microsoft.com/office/drawing/2014/main" xmlns="" id="{393C20CE-A846-4D7E-999B-5A3D46821393}"/>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58" name="ZoneTexte 57">
            <a:extLst>
              <a:ext uri="{FF2B5EF4-FFF2-40B4-BE49-F238E27FC236}">
                <a16:creationId xmlns:a16="http://schemas.microsoft.com/office/drawing/2014/main" xmlns="" id="{AF149538-BBEC-46F0-90D8-B0617E112C41}"/>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1" name="Image 60">
            <a:extLst>
              <a:ext uri="{FF2B5EF4-FFF2-40B4-BE49-F238E27FC236}">
                <a16:creationId xmlns:a16="http://schemas.microsoft.com/office/drawing/2014/main" xmlns="" id="{8C13B5F8-52D0-4685-B208-A3DC402175E5}"/>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62" name="Rectangle à coins arrondis 13">
            <a:extLst>
              <a:ext uri="{FF2B5EF4-FFF2-40B4-BE49-F238E27FC236}">
                <a16:creationId xmlns:a16="http://schemas.microsoft.com/office/drawing/2014/main" xmlns="" id="{972356D7-D70D-4AFD-BE8C-BFBDC4A9B240}"/>
              </a:ext>
            </a:extLst>
          </p:cNvPr>
          <p:cNvSpPr>
            <a:spLocks noChangeArrowheads="1"/>
          </p:cNvSpPr>
          <p:nvPr/>
        </p:nvSpPr>
        <p:spPr bwMode="auto">
          <a:xfrm>
            <a:off x="2692363" y="1197317"/>
            <a:ext cx="1465851" cy="400110"/>
          </a:xfrm>
          <a:prstGeom prst="roundRect">
            <a:avLst>
              <a:gd name="adj" fmla="val 16667"/>
            </a:avLst>
          </a:prstGeom>
          <a:gradFill flip="none" rotWithShape="1">
            <a:gsLst>
              <a:gs pos="0">
                <a:srgbClr val="0099CC">
                  <a:tint val="66000"/>
                  <a:satMod val="160000"/>
                </a:srgbClr>
              </a:gs>
              <a:gs pos="0">
                <a:schemeClr val="accent1"/>
              </a:gs>
              <a:gs pos="100000">
                <a:srgbClr val="0099CC">
                  <a:tint val="23500"/>
                  <a:satMod val="160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4" name="Image 63">
            <a:extLst>
              <a:ext uri="{FF2B5EF4-FFF2-40B4-BE49-F238E27FC236}">
                <a16:creationId xmlns:a16="http://schemas.microsoft.com/office/drawing/2014/main" xmlns="" id="{D445E179-1F43-400A-B74D-F9725B7A549E}"/>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65" name="ZoneTexte 64">
            <a:extLst>
              <a:ext uri="{FF2B5EF4-FFF2-40B4-BE49-F238E27FC236}">
                <a16:creationId xmlns:a16="http://schemas.microsoft.com/office/drawing/2014/main" xmlns="" id="{320606DA-7271-4460-95AD-E2E115E05442}"/>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6" name="Image 65">
            <a:extLst>
              <a:ext uri="{FF2B5EF4-FFF2-40B4-BE49-F238E27FC236}">
                <a16:creationId xmlns:a16="http://schemas.microsoft.com/office/drawing/2014/main" xmlns="" id="{FA919E5B-4293-4A99-AFCA-D2E6681EF5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67" name="ZoneTexte 66">
            <a:extLst>
              <a:ext uri="{FF2B5EF4-FFF2-40B4-BE49-F238E27FC236}">
                <a16:creationId xmlns:a16="http://schemas.microsoft.com/office/drawing/2014/main" xmlns="" id="{F2BF4F44-AAFA-4D38-9E56-9FCCC49C3DF6}"/>
              </a:ext>
            </a:extLst>
          </p:cNvPr>
          <p:cNvSpPr txBox="1"/>
          <p:nvPr/>
        </p:nvSpPr>
        <p:spPr>
          <a:xfrm>
            <a:off x="2399346" y="5381156"/>
            <a:ext cx="2156438" cy="1323439"/>
          </a:xfrm>
          <a:prstGeom prst="rect">
            <a:avLst/>
          </a:prstGeom>
          <a:noFill/>
        </p:spPr>
        <p:txBody>
          <a:bodyPr wrap="square">
            <a:spAutoFit/>
          </a:bodyPr>
          <a:lstStyle/>
          <a:p>
            <a:pPr algn="r" rtl="1"/>
            <a:r>
              <a:rPr lang="ar-DZ" sz="2000" b="1" dirty="0">
                <a:latin typeface="Arabic Typesetting" panose="03020402040406030203" pitchFamily="66" charset="-78"/>
                <a:cs typeface="Arabic Typesetting" panose="03020402040406030203" pitchFamily="66" charset="-78"/>
              </a:rPr>
              <a:t>- مخابر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التحاليل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a:t>
            </a:r>
            <a:r>
              <a:rPr lang="ar-DZ" sz="2000" b="1" dirty="0">
                <a:latin typeface="Arabic Typesetting" panose="03020402040406030203" pitchFamily="66" charset="-78"/>
                <a:cs typeface="Arabic Typesetting" panose="03020402040406030203" pitchFamily="66" charset="-78"/>
              </a:rPr>
              <a:t>مياه </a:t>
            </a:r>
          </a:p>
          <a:p>
            <a:pPr algn="r" rtl="1"/>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ممخابر</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التحاليل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a:t>
            </a:r>
            <a:r>
              <a:rPr lang="ar-DZ" sz="2000" b="1" dirty="0">
                <a:latin typeface="Arabic Typesetting" panose="03020402040406030203" pitchFamily="66" charset="-78"/>
                <a:cs typeface="Arabic Typesetting" panose="03020402040406030203" pitchFamily="66" charset="-78"/>
              </a:rPr>
              <a:t>تربه </a:t>
            </a: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صناعة</a:t>
            </a:r>
            <a:r>
              <a:rPr lang="fr-FR" sz="2000" b="1" dirty="0">
                <a:latin typeface="Arabic Typesetting" panose="03020402040406030203" pitchFamily="66" charset="-78"/>
                <a:cs typeface="Arabic Typesetting" panose="03020402040406030203" pitchFamily="66" charset="-78"/>
              </a:rPr>
              <a:t> ا</a:t>
            </a:r>
            <a:r>
              <a:rPr lang="ar-DZ" sz="2000" b="1" dirty="0">
                <a:latin typeface="Arabic Typesetting" panose="03020402040406030203" pitchFamily="66" charset="-78"/>
                <a:cs typeface="Arabic Typesetting" panose="03020402040406030203" pitchFamily="66" charset="-78"/>
              </a:rPr>
              <a:t>نابيب الري</a:t>
            </a:r>
            <a:endParaRPr lang="fr-FR" sz="2000" b="1" dirty="0">
              <a:latin typeface="Arabic Typesetting" panose="03020402040406030203" pitchFamily="66" charset="-78"/>
              <a:cs typeface="Arabic Typesetting" panose="03020402040406030203" pitchFamily="66" charset="-78"/>
            </a:endParaRP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pic>
        <p:nvPicPr>
          <p:cNvPr id="68" name="Picture 2">
            <a:extLst>
              <a:ext uri="{FF2B5EF4-FFF2-40B4-BE49-F238E27FC236}">
                <a16:creationId xmlns:a16="http://schemas.microsoft.com/office/drawing/2014/main" xmlns="" id="{2FFA5E05-A27F-429F-BF62-92E792A5CC7B}"/>
              </a:ext>
            </a:extLst>
          </p:cNvPr>
          <p:cNvPicPr>
            <a:picLocks noChangeAspect="1" noChangeArrowheads="1"/>
          </p:cNvPicPr>
          <p:nvPr/>
        </p:nvPicPr>
        <p:blipFill>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a:off x="4632960" y="25227"/>
            <a:ext cx="3012303" cy="19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Image 68">
            <a:extLst>
              <a:ext uri="{FF2B5EF4-FFF2-40B4-BE49-F238E27FC236}">
                <a16:creationId xmlns:a16="http://schemas.microsoft.com/office/drawing/2014/main" xmlns="" id="{369CAB44-DD97-4C25-A072-532160FAB359}"/>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583432" y="1464096"/>
            <a:ext cx="1177382" cy="1099245"/>
          </a:xfrm>
          <a:prstGeom prst="rect">
            <a:avLst/>
          </a:prstGeom>
        </p:spPr>
      </p:pic>
      <p:grpSp>
        <p:nvGrpSpPr>
          <p:cNvPr id="70" name="Group 1">
            <a:extLst>
              <a:ext uri="{FF2B5EF4-FFF2-40B4-BE49-F238E27FC236}">
                <a16:creationId xmlns:a16="http://schemas.microsoft.com/office/drawing/2014/main" xmlns="" id="{E3D5155D-6D16-4B7F-A3E1-00839418DC70}"/>
              </a:ext>
            </a:extLst>
          </p:cNvPr>
          <p:cNvGrpSpPr/>
          <p:nvPr/>
        </p:nvGrpSpPr>
        <p:grpSpPr>
          <a:xfrm>
            <a:off x="4970592" y="3543743"/>
            <a:ext cx="2400404" cy="2453320"/>
            <a:chOff x="7219563" y="2066933"/>
            <a:chExt cx="3917063" cy="4103518"/>
          </a:xfrm>
        </p:grpSpPr>
        <p:sp>
          <p:nvSpPr>
            <p:cNvPr id="71" name="Hexagone 1">
              <a:extLst>
                <a:ext uri="{FF2B5EF4-FFF2-40B4-BE49-F238E27FC236}">
                  <a16:creationId xmlns:a16="http://schemas.microsoft.com/office/drawing/2014/main" xmlns="" id="{55794F98-F3D2-4901-9FB5-DE1A52217622}"/>
                </a:ext>
              </a:extLst>
            </p:cNvPr>
            <p:cNvSpPr>
              <a:spLocks noChangeAspect="1"/>
            </p:cNvSpPr>
            <p:nvPr/>
          </p:nvSpPr>
          <p:spPr>
            <a:xfrm>
              <a:off x="9037575" y="3453342"/>
              <a:ext cx="2099051" cy="1330701"/>
            </a:xfrm>
            <a:prstGeom prst="hexagon">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Hexagone 5">
              <a:extLst>
                <a:ext uri="{FF2B5EF4-FFF2-40B4-BE49-F238E27FC236}">
                  <a16:creationId xmlns:a16="http://schemas.microsoft.com/office/drawing/2014/main" xmlns="" id="{2F5A0D61-FA9C-4CE9-8828-48AC7677002C}"/>
                </a:ext>
              </a:extLst>
            </p:cNvPr>
            <p:cNvSpPr>
              <a:spLocks noChangeAspect="1"/>
            </p:cNvSpPr>
            <p:nvPr/>
          </p:nvSpPr>
          <p:spPr>
            <a:xfrm>
              <a:off x="9037575" y="2066933"/>
              <a:ext cx="2099051" cy="1330701"/>
            </a:xfrm>
            <a:prstGeom prst="hexagon">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Hexagone 7">
              <a:extLst>
                <a:ext uri="{FF2B5EF4-FFF2-40B4-BE49-F238E27FC236}">
                  <a16:creationId xmlns:a16="http://schemas.microsoft.com/office/drawing/2014/main" xmlns="" id="{D0961965-E1D7-4B0F-BAB7-170D09DE2CEA}"/>
                </a:ext>
              </a:extLst>
            </p:cNvPr>
            <p:cNvSpPr>
              <a:spLocks noChangeAspect="1"/>
            </p:cNvSpPr>
            <p:nvPr/>
          </p:nvSpPr>
          <p:spPr>
            <a:xfrm>
              <a:off x="7219563" y="2753718"/>
              <a:ext cx="2099051" cy="1330701"/>
            </a:xfrm>
            <a:prstGeom prst="hexagon">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Hexagone 17">
              <a:extLst>
                <a:ext uri="{FF2B5EF4-FFF2-40B4-BE49-F238E27FC236}">
                  <a16:creationId xmlns:a16="http://schemas.microsoft.com/office/drawing/2014/main" xmlns="" id="{40E227E6-FB1C-4678-94A0-27B0D38F0F11}"/>
                </a:ext>
              </a:extLst>
            </p:cNvPr>
            <p:cNvSpPr>
              <a:spLocks noChangeAspect="1"/>
            </p:cNvSpPr>
            <p:nvPr/>
          </p:nvSpPr>
          <p:spPr>
            <a:xfrm>
              <a:off x="7219563" y="4145316"/>
              <a:ext cx="2099051" cy="1330701"/>
            </a:xfrm>
            <a:prstGeom prst="hexagon">
              <a:avLst/>
            </a:prstGeom>
            <a:blipFill dpi="0" rotWithShape="1">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Hexagone 25">
              <a:extLst>
                <a:ext uri="{FF2B5EF4-FFF2-40B4-BE49-F238E27FC236}">
                  <a16:creationId xmlns:a16="http://schemas.microsoft.com/office/drawing/2014/main" xmlns="" id="{DEF38C11-1E1F-4B3F-8D49-E2E955884242}"/>
                </a:ext>
              </a:extLst>
            </p:cNvPr>
            <p:cNvSpPr>
              <a:spLocks noChangeAspect="1"/>
            </p:cNvSpPr>
            <p:nvPr/>
          </p:nvSpPr>
          <p:spPr>
            <a:xfrm>
              <a:off x="9037575" y="4839750"/>
              <a:ext cx="2099051" cy="1330701"/>
            </a:xfrm>
            <a:prstGeom prst="hexagon">
              <a:avLst/>
            </a:prstGeom>
            <a:blipFill dpi="0" rotWithShape="1">
              <a:blip r:embed="rId1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6" name="Oval 52">
            <a:extLst>
              <a:ext uri="{FF2B5EF4-FFF2-40B4-BE49-F238E27FC236}">
                <a16:creationId xmlns:a16="http://schemas.microsoft.com/office/drawing/2014/main" xmlns="" id="{55CF34FB-CA81-4BF0-BE23-85A78416A359}"/>
              </a:ext>
            </a:extLst>
          </p:cNvPr>
          <p:cNvSpPr/>
          <p:nvPr/>
        </p:nvSpPr>
        <p:spPr>
          <a:xfrm>
            <a:off x="38525" y="4039730"/>
            <a:ext cx="2535664" cy="2500407"/>
          </a:xfrm>
          <a:prstGeom prst="ellipse">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30" name="Picture 2">
            <a:extLst>
              <a:ext uri="{FF2B5EF4-FFF2-40B4-BE49-F238E27FC236}">
                <a16:creationId xmlns:a16="http://schemas.microsoft.com/office/drawing/2014/main" xmlns="" id="{E3E0805E-FF4A-407B-B8CD-26A7EE712A85}"/>
              </a:ext>
            </a:extLst>
          </p:cNvPr>
          <p:cNvPicPr>
            <a:picLocks noChangeAspect="1" noChangeArrowheads="1"/>
          </p:cNvPicPr>
          <p:nvPr/>
        </p:nvPicPr>
        <p:blipFill>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rot="10800000">
            <a:off x="4649481" y="6590402"/>
            <a:ext cx="3012303" cy="19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a:extLst>
              <a:ext uri="{FF2B5EF4-FFF2-40B4-BE49-F238E27FC236}">
                <a16:creationId xmlns:a16="http://schemas.microsoft.com/office/drawing/2014/main" xmlns="" id="{4FFD81BE-4A69-43A8-830D-8C291ED01A26}"/>
              </a:ext>
            </a:extLst>
          </p:cNvPr>
          <p:cNvSpPr txBox="1"/>
          <p:nvPr/>
        </p:nvSpPr>
        <p:spPr>
          <a:xfrm>
            <a:off x="4253568" y="5998054"/>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مسؤولة التخصص </a:t>
            </a:r>
            <a:r>
              <a:rPr lang="ar-DZ" sz="1100" dirty="0">
                <a:latin typeface="Arabic Typesetting" panose="03020402040406030203" pitchFamily="66" charset="-78"/>
              </a:rPr>
              <a:t>: الأستاذة </a:t>
            </a:r>
            <a:r>
              <a:rPr lang="ar-DZ" sz="1100" dirty="0" err="1">
                <a:latin typeface="Arabic Typesetting" panose="03020402040406030203" pitchFamily="66" charset="-78"/>
              </a:rPr>
              <a:t>بورحلة</a:t>
            </a:r>
            <a:r>
              <a:rPr lang="ar-DZ" sz="1100" dirty="0">
                <a:latin typeface="Arabic Typesetting" panose="03020402040406030203" pitchFamily="66" charset="-78"/>
              </a:rPr>
              <a:t> آمال</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b="0" i="0" dirty="0">
                <a:solidFill>
                  <a:srgbClr val="222222"/>
                </a:solidFill>
                <a:effectLst/>
                <a:latin typeface="Google Sans"/>
              </a:rPr>
              <a:t>amel.bourahla@univ-bba.dz</a:t>
            </a:r>
            <a:endParaRPr lang="fr-FR" sz="1050" dirty="0">
              <a:latin typeface="Times New Roman" pitchFamily="18" charset="0"/>
              <a:cs typeface="Times New Roman" pitchFamily="18" charset="0"/>
            </a:endParaRPr>
          </a:p>
        </p:txBody>
      </p:sp>
      <p:grpSp>
        <p:nvGrpSpPr>
          <p:cNvPr id="33" name="Groupe 32">
            <a:extLst>
              <a:ext uri="{FF2B5EF4-FFF2-40B4-BE49-F238E27FC236}">
                <a16:creationId xmlns:a16="http://schemas.microsoft.com/office/drawing/2014/main" xmlns="" id="{E314CDD4-D229-4052-8697-12DB61F297B6}"/>
              </a:ext>
            </a:extLst>
          </p:cNvPr>
          <p:cNvGrpSpPr/>
          <p:nvPr/>
        </p:nvGrpSpPr>
        <p:grpSpPr>
          <a:xfrm>
            <a:off x="5284976" y="2961667"/>
            <a:ext cx="1774294" cy="463858"/>
            <a:chOff x="4842114" y="2739959"/>
            <a:chExt cx="2190705" cy="584775"/>
          </a:xfrm>
        </p:grpSpPr>
        <p:sp>
          <p:nvSpPr>
            <p:cNvPr id="34" name="ZoneTexte 33">
              <a:extLst>
                <a:ext uri="{FF2B5EF4-FFF2-40B4-BE49-F238E27FC236}">
                  <a16:creationId xmlns:a16="http://schemas.microsoft.com/office/drawing/2014/main" xmlns="" id="{9CE59CDA-8C0F-45CD-B6C1-1AC4E7FFCBC7}"/>
                </a:ext>
              </a:extLst>
            </p:cNvPr>
            <p:cNvSpPr txBox="1"/>
            <p:nvPr/>
          </p:nvSpPr>
          <p:spPr>
            <a:xfrm>
              <a:off x="4926451" y="2739959"/>
              <a:ext cx="1975497" cy="520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txBody>
            <a:bodyPr wrap="square">
              <a:spAutoFit/>
            </a:bodyPr>
            <a:lstStyle/>
            <a:p>
              <a:pPr algn="ctr" rtl="1"/>
              <a:endParaRPr lang="fr-FR"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5" name="ZoneTexte 34">
              <a:extLst>
                <a:ext uri="{FF2B5EF4-FFF2-40B4-BE49-F238E27FC236}">
                  <a16:creationId xmlns:a16="http://schemas.microsoft.com/office/drawing/2014/main" xmlns="" id="{314730DE-8FC2-49D6-BADF-E3F14D5B7E0A}"/>
                </a:ext>
              </a:extLst>
            </p:cNvPr>
            <p:cNvSpPr txBox="1"/>
            <p:nvPr/>
          </p:nvSpPr>
          <p:spPr>
            <a:xfrm>
              <a:off x="4842114" y="2739959"/>
              <a:ext cx="2190705" cy="584775"/>
            </a:xfrm>
            <a:prstGeom prst="rect">
              <a:avLst/>
            </a:prstGeom>
            <a:gradFill flip="none" rotWithShape="1">
              <a:gsLst>
                <a:gs pos="0">
                  <a:schemeClr val="accent1"/>
                </a:gs>
                <a:gs pos="100000">
                  <a:srgbClr val="0099CC">
                    <a:tint val="23500"/>
                    <a:satMod val="160000"/>
                  </a:srgbClr>
                </a:gs>
              </a:gsLst>
              <a:lin ang="5400000" scaled="1"/>
              <a:tileRect/>
            </a:gradFill>
            <a:ln>
              <a:noFill/>
            </a:ln>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829591" rtl="1" eaLnBrk="0" fontAlgn="base" hangingPunct="0">
                <a:spcBef>
                  <a:spcPct val="0"/>
                </a:spcBef>
                <a:spcAft>
                  <a:spcPct val="0"/>
                </a:spcAft>
              </a:pPr>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تربة و ماء</a:t>
              </a:r>
              <a:endParaRPr lang="ar-DZ" altLang="fr-FR" sz="3200" b="1"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grpSp>
    </p:spTree>
    <p:extLst>
      <p:ext uri="{BB962C8B-B14F-4D97-AF65-F5344CB8AC3E}">
        <p14:creationId xmlns:p14="http://schemas.microsoft.com/office/powerpoint/2010/main" val="2347566159"/>
      </p:ext>
    </p:extLst>
  </p:cSld>
  <p:clrMapOvr>
    <a:masterClrMapping/>
  </p:clrMapOvr>
  <p:transition spd="slow" advTm="11805">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xmlns="" id="{2D0DD745-74DB-48F3-A234-7D9214421B26}"/>
              </a:ext>
            </a:extLst>
          </p:cNvPr>
          <p:cNvSpPr>
            <a:spLocks noChangeArrowheads="1"/>
          </p:cNvSpPr>
          <p:nvPr/>
        </p:nvSpPr>
        <p:spPr bwMode="auto">
          <a:xfrm>
            <a:off x="3775225" y="2755214"/>
            <a:ext cx="4641550" cy="1066509"/>
          </a:xfrm>
          <a:prstGeom prst="roundRect">
            <a:avLst>
              <a:gd name="adj" fmla="val 1666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 إنتاج نباتي</a:t>
            </a:r>
          </a:p>
        </p:txBody>
      </p:sp>
    </p:spTree>
    <p:extLst>
      <p:ext uri="{BB962C8B-B14F-4D97-AF65-F5344CB8AC3E}">
        <p14:creationId xmlns:p14="http://schemas.microsoft.com/office/powerpoint/2010/main" val="4253959567"/>
      </p:ext>
    </p:extLst>
  </p:cSld>
  <p:clrMapOvr>
    <a:masterClrMapping/>
  </p:clrMapOvr>
  <p:transition spd="med" advTm="4677">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ZoneTexte 54">
            <a:extLst>
              <a:ext uri="{FF2B5EF4-FFF2-40B4-BE49-F238E27FC236}">
                <a16:creationId xmlns:a16="http://schemas.microsoft.com/office/drawing/2014/main" xmlns="" id="{E5C46C67-17BB-4BB8-AF49-F2E44292D644}"/>
              </a:ext>
            </a:extLst>
          </p:cNvPr>
          <p:cNvSpPr txBox="1"/>
          <p:nvPr/>
        </p:nvSpPr>
        <p:spPr>
          <a:xfrm>
            <a:off x="4299974" y="6034629"/>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سمارة لونيس</a:t>
            </a:r>
            <a:endParaRPr lang="fr-FR" sz="1100" dirty="0">
              <a:latin typeface="Arabic Typesetting" panose="03020402040406030203" pitchFamily="66" charset="-78"/>
            </a:endParaRP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lounisemara@gmail.com</a:t>
            </a:r>
          </a:p>
        </p:txBody>
      </p:sp>
      <p:sp>
        <p:nvSpPr>
          <p:cNvPr id="59" name="ZoneTexte 58">
            <a:extLst>
              <a:ext uri="{FF2B5EF4-FFF2-40B4-BE49-F238E27FC236}">
                <a16:creationId xmlns:a16="http://schemas.microsoft.com/office/drawing/2014/main" xmlns="" id="{07FEEF29-25AD-46BE-9AC8-0293F198A162}"/>
              </a:ext>
            </a:extLst>
          </p:cNvPr>
          <p:cNvSpPr txBox="1"/>
          <p:nvPr/>
        </p:nvSpPr>
        <p:spPr>
          <a:xfrm>
            <a:off x="4039902" y="297661"/>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60" name="Rectangle à coins arrondis 13">
            <a:extLst>
              <a:ext uri="{FF2B5EF4-FFF2-40B4-BE49-F238E27FC236}">
                <a16:creationId xmlns:a16="http://schemas.microsoft.com/office/drawing/2014/main" xmlns="" id="{44E50ED4-9C4A-42B7-BAFA-88A360516AD8}"/>
              </a:ext>
            </a:extLst>
          </p:cNvPr>
          <p:cNvSpPr>
            <a:spLocks noChangeArrowheads="1"/>
          </p:cNvSpPr>
          <p:nvPr/>
        </p:nvSpPr>
        <p:spPr bwMode="auto">
          <a:xfrm>
            <a:off x="10481480" y="914400"/>
            <a:ext cx="1435199" cy="392033"/>
          </a:xfrm>
          <a:prstGeom prst="roundRect">
            <a:avLst>
              <a:gd name="adj" fmla="val 16667"/>
            </a:avLst>
          </a:prstGeom>
          <a:gradFill flip="none" rotWithShape="1">
            <a:gsLst>
              <a:gs pos="0">
                <a:schemeClr val="accent2">
                  <a:lumMod val="39000"/>
                </a:schemeClr>
              </a:gs>
              <a:gs pos="44000">
                <a:schemeClr val="accent2">
                  <a:lumMod val="75000"/>
                  <a:shade val="67500"/>
                  <a:satMod val="115000"/>
                </a:schemeClr>
              </a:gs>
              <a:gs pos="100000">
                <a:schemeClr val="accent2">
                  <a:lumMod val="75000"/>
                  <a:shade val="100000"/>
                  <a:satMod val="115000"/>
                </a:scheme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الإنتاج الحيواني </a:t>
            </a:r>
          </a:p>
        </p:txBody>
      </p:sp>
      <p:sp>
        <p:nvSpPr>
          <p:cNvPr id="62" name="ZoneTexte 61">
            <a:extLst>
              <a:ext uri="{FF2B5EF4-FFF2-40B4-BE49-F238E27FC236}">
                <a16:creationId xmlns:a16="http://schemas.microsoft.com/office/drawing/2014/main" xmlns="" id="{6C1B440C-9514-4658-9860-022170311FCD}"/>
              </a:ext>
            </a:extLst>
          </p:cNvPr>
          <p:cNvSpPr txBox="1"/>
          <p:nvPr/>
        </p:nvSpPr>
        <p:spPr>
          <a:xfrm>
            <a:off x="225630" y="1583886"/>
            <a:ext cx="3942583" cy="2246769"/>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من خلال برنامج تلقين يعتمد على مزيج بين النظري والتطبيقي،  يهدف تخصص الإنتاج الحيواني الى تكوين إطارات وتقننين قادرين على تطوير شعب الإنتاج الحيواني. يهتم التكوين بمواكبة الطرق العلمية الناجعة واستعمال التكنولوجيات الحديثة في مشاريع تربية الحيوانات الداجنة  وتطويرها. يهدف هذا التخصص الى تكوين نوعي ليد عاملة مؤهلة  قادرة على توظيف حلول مبتكرة لتطوير الثروة الحيوانية وتحسين الفعالية التقنية للمزارع ومشاريع الإنتاج الحيواني.</a:t>
            </a:r>
          </a:p>
        </p:txBody>
      </p:sp>
      <p:sp>
        <p:nvSpPr>
          <p:cNvPr id="63" name="Rectangle à coins arrondis 13">
            <a:extLst>
              <a:ext uri="{FF2B5EF4-FFF2-40B4-BE49-F238E27FC236}">
                <a16:creationId xmlns:a16="http://schemas.microsoft.com/office/drawing/2014/main" xmlns="" id="{97EF112B-57CE-40C9-ADEC-C9C536F55242}"/>
              </a:ext>
            </a:extLst>
          </p:cNvPr>
          <p:cNvSpPr>
            <a:spLocks noChangeArrowheads="1"/>
          </p:cNvSpPr>
          <p:nvPr/>
        </p:nvSpPr>
        <p:spPr bwMode="auto">
          <a:xfrm>
            <a:off x="10208713" y="3908121"/>
            <a:ext cx="1819204" cy="425461"/>
          </a:xfrm>
          <a:prstGeom prst="roundRect">
            <a:avLst>
              <a:gd name="adj" fmla="val 16667"/>
            </a:avLst>
          </a:prstGeom>
          <a:gradFill flip="none" rotWithShape="1">
            <a:gsLst>
              <a:gs pos="0">
                <a:schemeClr val="accent2">
                  <a:lumMod val="39000"/>
                </a:schemeClr>
              </a:gs>
              <a:gs pos="44000">
                <a:schemeClr val="accent2">
                  <a:lumMod val="75000"/>
                  <a:shade val="67500"/>
                  <a:satMod val="115000"/>
                </a:schemeClr>
              </a:gs>
              <a:gs pos="100000">
                <a:schemeClr val="accent2">
                  <a:lumMod val="75000"/>
                  <a:shade val="100000"/>
                  <a:satMod val="115000"/>
                </a:scheme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64" name="Rectangle à coins arrondis 13">
            <a:extLst>
              <a:ext uri="{FF2B5EF4-FFF2-40B4-BE49-F238E27FC236}">
                <a16:creationId xmlns:a16="http://schemas.microsoft.com/office/drawing/2014/main" xmlns="" id="{C21C0029-A9A0-465C-8560-EC9603FB331E}"/>
              </a:ext>
            </a:extLst>
          </p:cNvPr>
          <p:cNvSpPr>
            <a:spLocks noChangeArrowheads="1"/>
          </p:cNvSpPr>
          <p:nvPr/>
        </p:nvSpPr>
        <p:spPr bwMode="auto">
          <a:xfrm>
            <a:off x="1971304" y="4071616"/>
            <a:ext cx="2089188" cy="366502"/>
          </a:xfrm>
          <a:prstGeom prst="roundRect">
            <a:avLst>
              <a:gd name="adj" fmla="val 16667"/>
            </a:avLst>
          </a:prstGeom>
          <a:gradFill flip="none" rotWithShape="1">
            <a:gsLst>
              <a:gs pos="0">
                <a:schemeClr val="accent2">
                  <a:lumMod val="39000"/>
                </a:schemeClr>
              </a:gs>
              <a:gs pos="44000">
                <a:schemeClr val="accent2">
                  <a:lumMod val="75000"/>
                  <a:shade val="67500"/>
                  <a:satMod val="115000"/>
                </a:schemeClr>
              </a:gs>
              <a:gs pos="100000">
                <a:schemeClr val="accent2">
                  <a:lumMod val="75000"/>
                  <a:shade val="100000"/>
                  <a:satMod val="115000"/>
                </a:scheme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مسار التكوين في الشعبة</a:t>
            </a:r>
            <a:endPar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5" name="ZoneTexte 64">
            <a:extLst>
              <a:ext uri="{FF2B5EF4-FFF2-40B4-BE49-F238E27FC236}">
                <a16:creationId xmlns:a16="http://schemas.microsoft.com/office/drawing/2014/main" xmlns="" id="{11116F92-9DBA-48ED-A681-030B8806590F}"/>
              </a:ext>
            </a:extLst>
          </p:cNvPr>
          <p:cNvSpPr txBox="1"/>
          <p:nvPr/>
        </p:nvSpPr>
        <p:spPr>
          <a:xfrm>
            <a:off x="7837714" y="4381609"/>
            <a:ext cx="4271352" cy="2585323"/>
          </a:xfrm>
          <a:prstGeom prst="rect">
            <a:avLst/>
          </a:prstGeom>
          <a:noFill/>
        </p:spPr>
        <p:txBody>
          <a:bodyPr wrap="square">
            <a:spAutoFit/>
          </a:bodyPr>
          <a:lstStyle/>
          <a:p>
            <a:pPr algn="just" rtl="1"/>
            <a:r>
              <a:rPr lang="ar-DZ" b="1" dirty="0">
                <a:latin typeface="Arabic Typesetting" panose="03020402040406030203" pitchFamily="66" charset="-78"/>
                <a:cs typeface="Arabic Typesetting" panose="03020402040406030203" pitchFamily="66" charset="-78"/>
              </a:rPr>
              <a:t>يتلقى الطالب الذي يتبع مسار التكوين في هذا التخصص معارف نظرية بيولوجية وأخرى تطبيقية تقنية  تخص طرق التغذية الحيوانية ، التكاثر الحيواني، التحسين الوراثي لحيوانات المزرعة ، طرق تصميم الحضائر، الصحة الحيوانية، تقنيات تربية المجترات و الدواجن وتكنولوجيا صناعة أغذية الأنعام و التحكم في الحضائر. كما يتضمن برنامج التكوين مواد الاقتصاد والتسويق الزراعي وطرق خلق و تسيير مشاريع الإنتاج الحيواني .</a:t>
            </a:r>
          </a:p>
          <a:p>
            <a:pPr algn="just" rtl="1"/>
            <a:r>
              <a:rPr lang="ar-DZ" b="1" dirty="0">
                <a:latin typeface="Arabic Typesetting" panose="03020402040406030203" pitchFamily="66" charset="-78"/>
                <a:cs typeface="Arabic Typesetting" panose="03020402040406030203" pitchFamily="66" charset="-78"/>
              </a:rPr>
              <a:t>برنامج التكوين يمنح  الطالب فرصة القيام بخرجات ميدانية  عديدة نحو مزارع حديثة لتربية الحيوانات ، من أجل  تعزيز المكتسبات المعرفية والاحتكاك الفعلي مع  الفاعلين و المهنيين  في شعب الإنتاج الحيواني.</a:t>
            </a:r>
          </a:p>
        </p:txBody>
      </p:sp>
      <p:pic>
        <p:nvPicPr>
          <p:cNvPr id="66" name="Image 65">
            <a:extLst>
              <a:ext uri="{FF2B5EF4-FFF2-40B4-BE49-F238E27FC236}">
                <a16:creationId xmlns:a16="http://schemas.microsoft.com/office/drawing/2014/main" xmlns="" id="{2D8D5223-646D-48E5-8AA0-21982202B278}"/>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67" name="ZoneTexte 66">
            <a:extLst>
              <a:ext uri="{FF2B5EF4-FFF2-40B4-BE49-F238E27FC236}">
                <a16:creationId xmlns:a16="http://schemas.microsoft.com/office/drawing/2014/main" xmlns="" id="{1B2739BF-D97C-4AEC-A2A8-DDB5E506B6B1}"/>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5" name="Image 94">
            <a:extLst>
              <a:ext uri="{FF2B5EF4-FFF2-40B4-BE49-F238E27FC236}">
                <a16:creationId xmlns:a16="http://schemas.microsoft.com/office/drawing/2014/main" xmlns="" id="{E9622EDD-D2E6-4C93-8CE3-174863EDD30D}"/>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96" name="Rectangle à coins arrondis 13">
            <a:extLst>
              <a:ext uri="{FF2B5EF4-FFF2-40B4-BE49-F238E27FC236}">
                <a16:creationId xmlns:a16="http://schemas.microsoft.com/office/drawing/2014/main" xmlns="" id="{336D4CF9-96C7-43B9-A322-B19DCF54BE8A}"/>
              </a:ext>
            </a:extLst>
          </p:cNvPr>
          <p:cNvSpPr>
            <a:spLocks noChangeArrowheads="1"/>
          </p:cNvSpPr>
          <p:nvPr/>
        </p:nvSpPr>
        <p:spPr bwMode="auto">
          <a:xfrm>
            <a:off x="1911927" y="1197317"/>
            <a:ext cx="2211451" cy="405852"/>
          </a:xfrm>
          <a:prstGeom prst="roundRect">
            <a:avLst>
              <a:gd name="adj" fmla="val 16667"/>
            </a:avLst>
          </a:prstGeom>
          <a:gradFill flip="none" rotWithShape="1">
            <a:gsLst>
              <a:gs pos="0">
                <a:schemeClr val="accent2">
                  <a:lumMod val="39000"/>
                </a:schemeClr>
              </a:gs>
              <a:gs pos="44000">
                <a:schemeClr val="accent2">
                  <a:lumMod val="75000"/>
                  <a:shade val="67500"/>
                  <a:satMod val="115000"/>
                </a:schemeClr>
              </a:gs>
              <a:gs pos="100000">
                <a:schemeClr val="accent2">
                  <a:lumMod val="75000"/>
                  <a:shade val="100000"/>
                  <a:satMod val="115000"/>
                </a:scheme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97" name="Image 96">
            <a:extLst>
              <a:ext uri="{FF2B5EF4-FFF2-40B4-BE49-F238E27FC236}">
                <a16:creationId xmlns:a16="http://schemas.microsoft.com/office/drawing/2014/main" xmlns="" id="{D4C84AAE-199D-4267-A636-F23B95BD13DB}"/>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98" name="ZoneTexte 97">
            <a:extLst>
              <a:ext uri="{FF2B5EF4-FFF2-40B4-BE49-F238E27FC236}">
                <a16:creationId xmlns:a16="http://schemas.microsoft.com/office/drawing/2014/main" xmlns="" id="{CB4CF7D0-7596-460E-8A5D-1B328F074C7B}"/>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9" name="Image 98">
            <a:extLst>
              <a:ext uri="{FF2B5EF4-FFF2-40B4-BE49-F238E27FC236}">
                <a16:creationId xmlns:a16="http://schemas.microsoft.com/office/drawing/2014/main" xmlns="" id="{B525B1C8-FC8F-49FF-99FE-CE356FBDC672}"/>
              </a:ext>
            </a:extLst>
          </p:cNvPr>
          <p:cNvPicPr preferRelativeResize="0">
            <a:picLocks/>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100" name="ZoneTexte 99">
            <a:extLst>
              <a:ext uri="{FF2B5EF4-FFF2-40B4-BE49-F238E27FC236}">
                <a16:creationId xmlns:a16="http://schemas.microsoft.com/office/drawing/2014/main" xmlns="" id="{F8CCCB66-405E-4184-A915-9AC010F58DAC}"/>
              </a:ext>
            </a:extLst>
          </p:cNvPr>
          <p:cNvSpPr txBox="1"/>
          <p:nvPr/>
        </p:nvSpPr>
        <p:spPr>
          <a:xfrm>
            <a:off x="970673" y="4464253"/>
            <a:ext cx="3239147" cy="2585323"/>
          </a:xfrm>
          <a:prstGeom prst="rect">
            <a:avLst/>
          </a:prstGeom>
          <a:noFill/>
        </p:spPr>
        <p:txBody>
          <a:bodyPr wrap="square">
            <a:spAutoFit/>
          </a:bodyPr>
          <a:lstStyle/>
          <a:p>
            <a:pPr algn="r" rtl="1"/>
            <a:r>
              <a:rPr lang="fr-FR" b="1" dirty="0">
                <a:latin typeface="Arabic Typesetting" pitchFamily="66" charset="-78"/>
                <a:cs typeface="Arabic Typesetting" pitchFamily="66" charset="-78"/>
              </a:rPr>
              <a:t> - </a:t>
            </a:r>
            <a:r>
              <a:rPr lang="ar-DZ" b="1" dirty="0">
                <a:latin typeface="Arabic Typesetting" pitchFamily="66" charset="-78"/>
                <a:cs typeface="Arabic Typesetting" pitchFamily="66" charset="-78"/>
              </a:rPr>
              <a:t>نشاء شركة و  تطوير مشروع استثماري شخصي.</a:t>
            </a:r>
          </a:p>
          <a:p>
            <a:pPr algn="r" rtl="1"/>
            <a:r>
              <a:rPr lang="fr-FR" b="1" dirty="0">
                <a:latin typeface="Arabic Typesetting" pitchFamily="66" charset="-78"/>
                <a:cs typeface="Arabic Typesetting" pitchFamily="66" charset="-78"/>
              </a:rPr>
              <a:t> - </a:t>
            </a:r>
            <a:r>
              <a:rPr lang="ar-DZ" b="1" dirty="0">
                <a:latin typeface="Arabic Typesetting" pitchFamily="66" charset="-78"/>
                <a:cs typeface="Arabic Typesetting" pitchFamily="66" charset="-78"/>
              </a:rPr>
              <a:t>إطار في مزارع ووحدات الإنتاج الحيواني </a:t>
            </a:r>
          </a:p>
          <a:p>
            <a:pPr algn="r" rtl="1"/>
            <a:r>
              <a:rPr lang="fr-FR" b="1" dirty="0">
                <a:latin typeface="Arabic Typesetting" pitchFamily="66" charset="-78"/>
                <a:cs typeface="Arabic Typesetting" pitchFamily="66" charset="-78"/>
              </a:rPr>
              <a:t> - </a:t>
            </a:r>
            <a:r>
              <a:rPr lang="ar-DZ" b="1" dirty="0">
                <a:latin typeface="Arabic Typesetting" pitchFamily="66" charset="-78"/>
                <a:cs typeface="Arabic Typesetting" pitchFamily="66" charset="-78"/>
              </a:rPr>
              <a:t>إطار في شركات الخدمات والخبرة</a:t>
            </a:r>
          </a:p>
          <a:p>
            <a:pPr algn="r" rtl="1"/>
            <a:r>
              <a:rPr lang="ar-DZ" b="1" dirty="0">
                <a:latin typeface="Arabic Typesetting" pitchFamily="66" charset="-78"/>
                <a:cs typeface="Arabic Typesetting" pitchFamily="66" charset="-78"/>
              </a:rPr>
              <a:t> </a:t>
            </a:r>
            <a:r>
              <a:rPr lang="fr-FR" b="1" dirty="0">
                <a:latin typeface="Arabic Typesetting" pitchFamily="66" charset="-78"/>
                <a:cs typeface="Arabic Typesetting" pitchFamily="66" charset="-78"/>
              </a:rPr>
              <a:t> -</a:t>
            </a:r>
            <a:r>
              <a:rPr lang="ar-DZ" b="1" dirty="0">
                <a:latin typeface="Arabic Typesetting" pitchFamily="66" charset="-78"/>
                <a:cs typeface="Arabic Typesetting" pitchFamily="66" charset="-78"/>
              </a:rPr>
              <a:t>طار في مكاتب الدراسات والاستشارات</a:t>
            </a:r>
          </a:p>
          <a:p>
            <a:pPr algn="r" rtl="1"/>
            <a:r>
              <a:rPr lang="ar-DZ" b="1" dirty="0">
                <a:latin typeface="Arabic Typesetting" pitchFamily="66" charset="-78"/>
                <a:cs typeface="Arabic Typesetting" pitchFamily="66" charset="-78"/>
              </a:rPr>
              <a:t> </a:t>
            </a:r>
            <a:r>
              <a:rPr lang="fr-FR" b="1" dirty="0">
                <a:latin typeface="Arabic Typesetting" pitchFamily="66" charset="-78"/>
                <a:cs typeface="Arabic Typesetting" pitchFamily="66" charset="-78"/>
              </a:rPr>
              <a:t> -</a:t>
            </a:r>
            <a:r>
              <a:rPr lang="ar-DZ" b="1" dirty="0">
                <a:latin typeface="Arabic Typesetting" pitchFamily="66" charset="-78"/>
                <a:cs typeface="Arabic Typesetting" pitchFamily="66" charset="-78"/>
              </a:rPr>
              <a:t>إطار في  شركات تحويل المنتجات الحيوانية</a:t>
            </a:r>
          </a:p>
          <a:p>
            <a:pPr algn="r" rtl="1"/>
            <a:r>
              <a:rPr lang="fr-FR" b="1" dirty="0">
                <a:latin typeface="Arabic Typesetting" pitchFamily="66" charset="-78"/>
                <a:cs typeface="Arabic Typesetting" pitchFamily="66" charset="-78"/>
              </a:rPr>
              <a:t>- </a:t>
            </a:r>
            <a:r>
              <a:rPr lang="ar-DZ" b="1" dirty="0">
                <a:latin typeface="Arabic Typesetting" pitchFamily="66" charset="-78"/>
                <a:cs typeface="Arabic Typesetting" pitchFamily="66" charset="-78"/>
              </a:rPr>
              <a:t> إطار في  مؤسسات البحث والتطوير</a:t>
            </a:r>
          </a:p>
          <a:p>
            <a:pPr algn="r" rtl="1"/>
            <a:r>
              <a:rPr lang="fr-FR" b="1" dirty="0">
                <a:latin typeface="Arabic Typesetting" pitchFamily="66" charset="-78"/>
                <a:cs typeface="Arabic Typesetting" pitchFamily="66" charset="-78"/>
              </a:rPr>
              <a:t> - </a:t>
            </a:r>
            <a:r>
              <a:rPr lang="ar-DZ" b="1" dirty="0">
                <a:latin typeface="Arabic Typesetting" pitchFamily="66" charset="-78"/>
                <a:cs typeface="Arabic Typesetting" pitchFamily="66" charset="-78"/>
              </a:rPr>
              <a:t>إطار في الإدارة العمومية للمصالح الفلاحية </a:t>
            </a:r>
          </a:p>
          <a:p>
            <a:pPr algn="r" rtl="1"/>
            <a:r>
              <a:rPr lang="fr-FR" b="1" dirty="0">
                <a:latin typeface="Arabic Typesetting" pitchFamily="66" charset="-78"/>
                <a:cs typeface="Arabic Typesetting" pitchFamily="66" charset="-78"/>
              </a:rPr>
              <a:t> - </a:t>
            </a:r>
            <a:r>
              <a:rPr lang="ar-DZ" b="1" dirty="0">
                <a:latin typeface="Arabic Typesetting" pitchFamily="66" charset="-78"/>
                <a:cs typeface="Arabic Typesetting" pitchFamily="66" charset="-78"/>
              </a:rPr>
              <a:t>التعليم الابتدائي والثانوي.</a:t>
            </a:r>
          </a:p>
          <a:p>
            <a:pPr algn="r" rtl="1"/>
            <a:endParaRPr lang="fr-FR" b="1" dirty="0">
              <a:latin typeface="Arabic Typesetting" pitchFamily="66" charset="-78"/>
              <a:cs typeface="Arabic Typesetting" pitchFamily="66" charset="-78"/>
            </a:endParaRPr>
          </a:p>
        </p:txBody>
      </p:sp>
      <p:pic>
        <p:nvPicPr>
          <p:cNvPr id="101" name="Image 100">
            <a:extLst>
              <a:ext uri="{FF2B5EF4-FFF2-40B4-BE49-F238E27FC236}">
                <a16:creationId xmlns:a16="http://schemas.microsoft.com/office/drawing/2014/main" xmlns="" id="{B771052F-5FF5-4991-885F-6EB18306AF8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14193" y="1496867"/>
            <a:ext cx="1230687" cy="1155091"/>
          </a:xfrm>
          <a:prstGeom prst="rect">
            <a:avLst/>
          </a:prstGeom>
        </p:spPr>
      </p:pic>
      <p:sp>
        <p:nvSpPr>
          <p:cNvPr id="102" name="ZoneTexte 101">
            <a:extLst>
              <a:ext uri="{FF2B5EF4-FFF2-40B4-BE49-F238E27FC236}">
                <a16:creationId xmlns:a16="http://schemas.microsoft.com/office/drawing/2014/main" xmlns="" id="{5E395329-BD76-4725-B796-38735EC20145}"/>
              </a:ext>
            </a:extLst>
          </p:cNvPr>
          <p:cNvSpPr txBox="1"/>
          <p:nvPr/>
        </p:nvSpPr>
        <p:spPr>
          <a:xfrm>
            <a:off x="7829687" y="1298252"/>
            <a:ext cx="4213952" cy="2308324"/>
          </a:xfrm>
          <a:prstGeom prst="rect">
            <a:avLst/>
          </a:prstGeom>
          <a:noFill/>
        </p:spPr>
        <p:txBody>
          <a:bodyPr wrap="square">
            <a:spAutoFit/>
          </a:bodyPr>
          <a:lstStyle/>
          <a:p>
            <a:pPr algn="just" rtl="1"/>
            <a:r>
              <a:rPr lang="ar-DZ" b="1" dirty="0">
                <a:latin typeface="Arabic Typesetting" pitchFamily="66" charset="-78"/>
                <a:cs typeface="Arabic Typesetting" pitchFamily="66" charset="-78"/>
              </a:rPr>
              <a:t>الإنتاج الحيواني هو أحد تخصصات العلوم الزراعية ويهتم بتلقين التقنيات العلمية الحديثة الخاصة بطرق رعاية و تطوير الثروة الحيوانية. الزراعة الحيوانية هو علم الاعتناء بالحيوانات الداجنة وتكاثرها وتحسينها الوراثي ، بما في ذلك الأبقار  والأغنام والدواجن والماعز والأحصنة و الجمال أو أي حيوان آخر يُستخدم كمصدر للغذاء أو الموارد. يهتم هدا التخصص بتقنيات تصميم الحضائر الحديثة و استغلال التكنولوجيا الزراعية الحيوانية في انتاج المواد و الـأغذية ذات المصدر الحيواني . من خلال هذا التخصص  يتم تكوين تقنيين قادرين على التخطيط وتسيير مشاريع انتاج حيواني مربحة اقتصاديا ومستدامة قادرة على المساهمة في الأمن الغذائي.</a:t>
            </a:r>
          </a:p>
        </p:txBody>
      </p:sp>
      <p:sp>
        <p:nvSpPr>
          <p:cNvPr id="110" name="Rectangle à coins arrondis 13">
            <a:extLst>
              <a:ext uri="{FF2B5EF4-FFF2-40B4-BE49-F238E27FC236}">
                <a16:creationId xmlns:a16="http://schemas.microsoft.com/office/drawing/2014/main" xmlns="" id="{AD5A0968-382F-41FB-9C9D-12F08D030822}"/>
              </a:ext>
            </a:extLst>
          </p:cNvPr>
          <p:cNvSpPr>
            <a:spLocks noChangeArrowheads="1"/>
          </p:cNvSpPr>
          <p:nvPr/>
        </p:nvSpPr>
        <p:spPr bwMode="auto">
          <a:xfrm>
            <a:off x="4807231" y="3148863"/>
            <a:ext cx="2338603" cy="523220"/>
          </a:xfrm>
          <a:prstGeom prst="roundRect">
            <a:avLst>
              <a:gd name="adj" fmla="val 16667"/>
            </a:avLst>
          </a:prstGeom>
          <a:gradFill flip="none" rotWithShape="1">
            <a:gsLst>
              <a:gs pos="0">
                <a:schemeClr val="accent2">
                  <a:lumMod val="39000"/>
                </a:schemeClr>
              </a:gs>
              <a:gs pos="44000">
                <a:schemeClr val="accent2">
                  <a:lumMod val="75000"/>
                  <a:shade val="67500"/>
                  <a:satMod val="115000"/>
                </a:schemeClr>
              </a:gs>
              <a:gs pos="100000">
                <a:schemeClr val="accent2">
                  <a:lumMod val="75000"/>
                  <a:shade val="100000"/>
                  <a:satMod val="115000"/>
                </a:scheme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إنتاج حيواني </a:t>
            </a:r>
          </a:p>
        </p:txBody>
      </p:sp>
      <p:sp>
        <p:nvSpPr>
          <p:cNvPr id="111" name="ZoneTexte 110">
            <a:extLst>
              <a:ext uri="{FF2B5EF4-FFF2-40B4-BE49-F238E27FC236}">
                <a16:creationId xmlns:a16="http://schemas.microsoft.com/office/drawing/2014/main" xmlns="" id="{18DCE8D3-30C7-414E-A4AB-71CB4E6C7B4C}"/>
              </a:ext>
            </a:extLst>
          </p:cNvPr>
          <p:cNvSpPr txBox="1"/>
          <p:nvPr/>
        </p:nvSpPr>
        <p:spPr>
          <a:xfrm>
            <a:off x="4998685" y="2707270"/>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2" name="Hexagone 21">
            <a:extLst>
              <a:ext uri="{FF2B5EF4-FFF2-40B4-BE49-F238E27FC236}">
                <a16:creationId xmlns:a16="http://schemas.microsoft.com/office/drawing/2014/main" xmlns="" id="{0AE5FF02-CCF6-42BC-AA48-AA037C1DE16B}"/>
              </a:ext>
            </a:extLst>
          </p:cNvPr>
          <p:cNvSpPr/>
          <p:nvPr/>
        </p:nvSpPr>
        <p:spPr>
          <a:xfrm>
            <a:off x="7857266" y="6034629"/>
            <a:ext cx="136606" cy="117737"/>
          </a:xfrm>
          <a:prstGeom prst="hexagon">
            <a:avLst>
              <a:gd name="adj" fmla="val 25000"/>
              <a:gd name="vf" fmla="val 115470"/>
            </a:avLst>
          </a:prstGeom>
          <a:ln>
            <a:noFill/>
          </a:ln>
        </p:spPr>
        <p:style>
          <a:lnRef idx="1">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lèche : en arc 23">
            <a:extLst>
              <a:ext uri="{FF2B5EF4-FFF2-40B4-BE49-F238E27FC236}">
                <a16:creationId xmlns:a16="http://schemas.microsoft.com/office/drawing/2014/main" xmlns="" id="{56B2FEE3-B084-4520-8026-BFB1DDC02AD5}"/>
              </a:ext>
            </a:extLst>
          </p:cNvPr>
          <p:cNvSpPr/>
          <p:nvPr/>
        </p:nvSpPr>
        <p:spPr>
          <a:xfrm>
            <a:off x="8083974" y="6159011"/>
            <a:ext cx="136606" cy="117737"/>
          </a:xfrm>
          <a:prstGeom prst="circularArrow">
            <a:avLst/>
          </a:prstGeom>
          <a:ln>
            <a:noFill/>
          </a:ln>
        </p:spPr>
        <p:style>
          <a:lnRef idx="1">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Hexagone 25">
            <a:extLst>
              <a:ext uri="{FF2B5EF4-FFF2-40B4-BE49-F238E27FC236}">
                <a16:creationId xmlns:a16="http://schemas.microsoft.com/office/drawing/2014/main" xmlns="" id="{1BD25DB0-CD10-4E3D-8981-FDBF3B3CD762}"/>
              </a:ext>
            </a:extLst>
          </p:cNvPr>
          <p:cNvSpPr/>
          <p:nvPr/>
        </p:nvSpPr>
        <p:spPr>
          <a:xfrm>
            <a:off x="7321048" y="4425791"/>
            <a:ext cx="136606" cy="117737"/>
          </a:xfrm>
          <a:prstGeom prst="hexagon">
            <a:avLst>
              <a:gd name="adj" fmla="val 25000"/>
              <a:gd name="vf" fmla="val 115470"/>
            </a:avLst>
          </a:prstGeom>
          <a:ln>
            <a:noFill/>
          </a:ln>
        </p:spPr>
        <p:style>
          <a:lnRef idx="1">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9" name="Groupe 28">
            <a:extLst>
              <a:ext uri="{FF2B5EF4-FFF2-40B4-BE49-F238E27FC236}">
                <a16:creationId xmlns:a16="http://schemas.microsoft.com/office/drawing/2014/main" xmlns="" id="{06B301A7-2163-4FC4-B18F-E2A89BABF2FA}"/>
              </a:ext>
            </a:extLst>
          </p:cNvPr>
          <p:cNvGrpSpPr/>
          <p:nvPr/>
        </p:nvGrpSpPr>
        <p:grpSpPr>
          <a:xfrm>
            <a:off x="-12999" y="4223077"/>
            <a:ext cx="1705896" cy="2216050"/>
            <a:chOff x="-12999" y="4223077"/>
            <a:chExt cx="1705896" cy="2216050"/>
          </a:xfrm>
        </p:grpSpPr>
        <p:sp>
          <p:nvSpPr>
            <p:cNvPr id="17" name="Forme libre : forme 16">
              <a:extLst>
                <a:ext uri="{FF2B5EF4-FFF2-40B4-BE49-F238E27FC236}">
                  <a16:creationId xmlns:a16="http://schemas.microsoft.com/office/drawing/2014/main" xmlns="" id="{1ABB1082-5253-45EC-BBAE-61969B69C959}"/>
                </a:ext>
              </a:extLst>
            </p:cNvPr>
            <p:cNvSpPr/>
            <p:nvPr/>
          </p:nvSpPr>
          <p:spPr>
            <a:xfrm>
              <a:off x="-12999" y="5563225"/>
              <a:ext cx="961776" cy="631296"/>
            </a:xfrm>
            <a:custGeom>
              <a:avLst/>
              <a:gdLst>
                <a:gd name="connsiteX0" fmla="*/ 0 w 1166757"/>
                <a:gd name="connsiteY0" fmla="*/ 502974 h 1005948"/>
                <a:gd name="connsiteX1" fmla="*/ 251487 w 1166757"/>
                <a:gd name="connsiteY1" fmla="*/ 0 h 1005948"/>
                <a:gd name="connsiteX2" fmla="*/ 915270 w 1166757"/>
                <a:gd name="connsiteY2" fmla="*/ 0 h 1005948"/>
                <a:gd name="connsiteX3" fmla="*/ 1166757 w 1166757"/>
                <a:gd name="connsiteY3" fmla="*/ 502974 h 1005948"/>
                <a:gd name="connsiteX4" fmla="*/ 915270 w 1166757"/>
                <a:gd name="connsiteY4" fmla="*/ 1005948 h 1005948"/>
                <a:gd name="connsiteX5" fmla="*/ 251487 w 1166757"/>
                <a:gd name="connsiteY5" fmla="*/ 1005948 h 1005948"/>
                <a:gd name="connsiteX6" fmla="*/ 0 w 1166757"/>
                <a:gd name="connsiteY6" fmla="*/ 502974 h 10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757" h="1005948">
                  <a:moveTo>
                    <a:pt x="0" y="502974"/>
                  </a:moveTo>
                  <a:lnTo>
                    <a:pt x="251487" y="0"/>
                  </a:lnTo>
                  <a:lnTo>
                    <a:pt x="915270" y="0"/>
                  </a:lnTo>
                  <a:lnTo>
                    <a:pt x="1166757" y="502974"/>
                  </a:lnTo>
                  <a:lnTo>
                    <a:pt x="915270" y="1005948"/>
                  </a:lnTo>
                  <a:lnTo>
                    <a:pt x="251487" y="1005948"/>
                  </a:lnTo>
                  <a:lnTo>
                    <a:pt x="0" y="502974"/>
                  </a:lnTo>
                  <a:close/>
                </a:path>
              </a:pathLst>
            </a:custGeom>
            <a:blipFill rotWithShape="0">
              <a:blip r:embed="rId5"/>
              <a:stretch>
                <a:fillRect/>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181059" tIns="176424" rIns="181059" bIns="176424" numCol="1" spcCol="1270" anchor="ctr" anchorCtr="0">
              <a:noAutofit/>
            </a:bodyPr>
            <a:lstStyle/>
            <a:p>
              <a:pPr marL="0" lvl="0" indent="0" algn="ctr" defTabSz="711200">
                <a:lnSpc>
                  <a:spcPct val="90000"/>
                </a:lnSpc>
                <a:spcBef>
                  <a:spcPct val="0"/>
                </a:spcBef>
                <a:spcAft>
                  <a:spcPct val="35000"/>
                </a:spcAft>
                <a:buNone/>
              </a:pPr>
              <a:r>
                <a:rPr lang="ar-DZ" sz="1600" kern="1200" dirty="0"/>
                <a:t>              </a:t>
              </a:r>
              <a:endParaRPr lang="fr-FR" sz="1600" kern="1200" dirty="0"/>
            </a:p>
          </p:txBody>
        </p:sp>
        <p:sp>
          <p:nvSpPr>
            <p:cNvPr id="19" name="Hexagone 18">
              <a:extLst>
                <a:ext uri="{FF2B5EF4-FFF2-40B4-BE49-F238E27FC236}">
                  <a16:creationId xmlns:a16="http://schemas.microsoft.com/office/drawing/2014/main" xmlns="" id="{EA20B098-B528-467D-A481-B7F3C2F2E425}"/>
                </a:ext>
              </a:extLst>
            </p:cNvPr>
            <p:cNvSpPr/>
            <p:nvPr/>
          </p:nvSpPr>
          <p:spPr>
            <a:xfrm>
              <a:off x="758192" y="5206060"/>
              <a:ext cx="916880" cy="654654"/>
            </a:xfrm>
            <a:prstGeom prst="hexagon">
              <a:avLst>
                <a:gd name="adj" fmla="val 32762"/>
                <a:gd name="vf" fmla="val 115470"/>
              </a:avLst>
            </a:prstGeom>
            <a:blipFill>
              <a:blip r:embed="rId6"/>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orme libre : forme 20">
              <a:extLst>
                <a:ext uri="{FF2B5EF4-FFF2-40B4-BE49-F238E27FC236}">
                  <a16:creationId xmlns:a16="http://schemas.microsoft.com/office/drawing/2014/main" xmlns="" id="{B7E71A4E-7505-440B-B61C-9603501CCD7D}"/>
                </a:ext>
              </a:extLst>
            </p:cNvPr>
            <p:cNvSpPr/>
            <p:nvPr/>
          </p:nvSpPr>
          <p:spPr>
            <a:xfrm>
              <a:off x="776017" y="4552066"/>
              <a:ext cx="916880" cy="621234"/>
            </a:xfrm>
            <a:custGeom>
              <a:avLst/>
              <a:gdLst>
                <a:gd name="connsiteX0" fmla="*/ 0 w 1166757"/>
                <a:gd name="connsiteY0" fmla="*/ 502974 h 1005948"/>
                <a:gd name="connsiteX1" fmla="*/ 251487 w 1166757"/>
                <a:gd name="connsiteY1" fmla="*/ 0 h 1005948"/>
                <a:gd name="connsiteX2" fmla="*/ 915270 w 1166757"/>
                <a:gd name="connsiteY2" fmla="*/ 0 h 1005948"/>
                <a:gd name="connsiteX3" fmla="*/ 1166757 w 1166757"/>
                <a:gd name="connsiteY3" fmla="*/ 502974 h 1005948"/>
                <a:gd name="connsiteX4" fmla="*/ 915270 w 1166757"/>
                <a:gd name="connsiteY4" fmla="*/ 1005948 h 1005948"/>
                <a:gd name="connsiteX5" fmla="*/ 251487 w 1166757"/>
                <a:gd name="connsiteY5" fmla="*/ 1005948 h 1005948"/>
                <a:gd name="connsiteX6" fmla="*/ 0 w 1166757"/>
                <a:gd name="connsiteY6" fmla="*/ 502974 h 10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757" h="1005948">
                  <a:moveTo>
                    <a:pt x="0" y="502974"/>
                  </a:moveTo>
                  <a:lnTo>
                    <a:pt x="251487" y="0"/>
                  </a:lnTo>
                  <a:lnTo>
                    <a:pt x="915270" y="0"/>
                  </a:lnTo>
                  <a:lnTo>
                    <a:pt x="1166757" y="502974"/>
                  </a:lnTo>
                  <a:lnTo>
                    <a:pt x="915270" y="1005948"/>
                  </a:lnTo>
                  <a:lnTo>
                    <a:pt x="251487" y="1005948"/>
                  </a:lnTo>
                  <a:lnTo>
                    <a:pt x="0" y="502974"/>
                  </a:lnTo>
                  <a:close/>
                </a:path>
              </a:pathLst>
            </a:custGeom>
            <a:blipFill rotWithShape="0">
              <a:blip r:embed="rId7"/>
              <a:stretch>
                <a:fillRect/>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181059" tIns="166264" rIns="181059" bIns="166264" numCol="1" spcCol="1270" anchor="ctr" anchorCtr="0">
              <a:noAutofit/>
            </a:bodyPr>
            <a:lstStyle/>
            <a:p>
              <a:pPr marL="0" lvl="0" indent="0" algn="ctr" defTabSz="355600">
                <a:lnSpc>
                  <a:spcPct val="90000"/>
                </a:lnSpc>
                <a:spcBef>
                  <a:spcPct val="0"/>
                </a:spcBef>
                <a:spcAft>
                  <a:spcPct val="35000"/>
                </a:spcAft>
                <a:buNone/>
              </a:pPr>
              <a:endParaRPr lang="fr-FR" sz="800" kern="1200" dirty="0"/>
            </a:p>
          </p:txBody>
        </p:sp>
        <p:sp>
          <p:nvSpPr>
            <p:cNvPr id="23" name="Hexagone 22">
              <a:extLst>
                <a:ext uri="{FF2B5EF4-FFF2-40B4-BE49-F238E27FC236}">
                  <a16:creationId xmlns:a16="http://schemas.microsoft.com/office/drawing/2014/main" xmlns="" id="{3906D0B6-D606-4869-8D13-2DA8C560042C}"/>
                </a:ext>
              </a:extLst>
            </p:cNvPr>
            <p:cNvSpPr/>
            <p:nvPr/>
          </p:nvSpPr>
          <p:spPr>
            <a:xfrm>
              <a:off x="795567" y="5886849"/>
              <a:ext cx="842130" cy="552278"/>
            </a:xfrm>
            <a:prstGeom prst="hexagon">
              <a:avLst>
                <a:gd name="adj" fmla="val 31963"/>
                <a:gd name="vf" fmla="val 115470"/>
              </a:avLst>
            </a:prstGeom>
            <a:blipFill>
              <a:blip r:embed="rId8"/>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Forme libre : forme 24">
              <a:extLst>
                <a:ext uri="{FF2B5EF4-FFF2-40B4-BE49-F238E27FC236}">
                  <a16:creationId xmlns:a16="http://schemas.microsoft.com/office/drawing/2014/main" xmlns="" id="{E2FB5083-A199-4883-8379-6BB2B4402CF9}"/>
                </a:ext>
              </a:extLst>
            </p:cNvPr>
            <p:cNvSpPr/>
            <p:nvPr/>
          </p:nvSpPr>
          <p:spPr>
            <a:xfrm>
              <a:off x="-12999" y="4871825"/>
              <a:ext cx="961776" cy="654654"/>
            </a:xfrm>
            <a:custGeom>
              <a:avLst/>
              <a:gdLst>
                <a:gd name="connsiteX0" fmla="*/ 0 w 1166757"/>
                <a:gd name="connsiteY0" fmla="*/ 502974 h 1005948"/>
                <a:gd name="connsiteX1" fmla="*/ 251487 w 1166757"/>
                <a:gd name="connsiteY1" fmla="*/ 0 h 1005948"/>
                <a:gd name="connsiteX2" fmla="*/ 915270 w 1166757"/>
                <a:gd name="connsiteY2" fmla="*/ 0 h 1005948"/>
                <a:gd name="connsiteX3" fmla="*/ 1166757 w 1166757"/>
                <a:gd name="connsiteY3" fmla="*/ 502974 h 1005948"/>
                <a:gd name="connsiteX4" fmla="*/ 915270 w 1166757"/>
                <a:gd name="connsiteY4" fmla="*/ 1005948 h 1005948"/>
                <a:gd name="connsiteX5" fmla="*/ 251487 w 1166757"/>
                <a:gd name="connsiteY5" fmla="*/ 1005948 h 1005948"/>
                <a:gd name="connsiteX6" fmla="*/ 0 w 1166757"/>
                <a:gd name="connsiteY6" fmla="*/ 502974 h 10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757" h="1005948">
                  <a:moveTo>
                    <a:pt x="0" y="502974"/>
                  </a:moveTo>
                  <a:lnTo>
                    <a:pt x="251487" y="0"/>
                  </a:lnTo>
                  <a:lnTo>
                    <a:pt x="915270" y="0"/>
                  </a:lnTo>
                  <a:lnTo>
                    <a:pt x="1166757" y="502974"/>
                  </a:lnTo>
                  <a:lnTo>
                    <a:pt x="915270" y="1005948"/>
                  </a:lnTo>
                  <a:lnTo>
                    <a:pt x="251487" y="1005948"/>
                  </a:lnTo>
                  <a:lnTo>
                    <a:pt x="0" y="502974"/>
                  </a:lnTo>
                  <a:close/>
                </a:path>
              </a:pathLst>
            </a:custGeom>
            <a:blipFill rotWithShape="0">
              <a:blip r:embed="rId9"/>
              <a:stretch>
                <a:fillRect/>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181059" tIns="176424" rIns="181059" bIns="176424" numCol="1" spcCol="1270" anchor="ctr" anchorCtr="0">
              <a:noAutofit/>
            </a:bodyPr>
            <a:lstStyle/>
            <a:p>
              <a:pPr marL="0" lvl="0" indent="0" algn="ctr" defTabSz="711200">
                <a:lnSpc>
                  <a:spcPct val="90000"/>
                </a:lnSpc>
                <a:spcBef>
                  <a:spcPct val="0"/>
                </a:spcBef>
                <a:spcAft>
                  <a:spcPct val="35000"/>
                </a:spcAft>
                <a:buNone/>
              </a:pPr>
              <a:endParaRPr lang="fr-FR" sz="1600" kern="1200" dirty="0"/>
            </a:p>
          </p:txBody>
        </p:sp>
        <p:sp>
          <p:nvSpPr>
            <p:cNvPr id="27" name="Hexagone 26">
              <a:extLst>
                <a:ext uri="{FF2B5EF4-FFF2-40B4-BE49-F238E27FC236}">
                  <a16:creationId xmlns:a16="http://schemas.microsoft.com/office/drawing/2014/main" xmlns="" id="{E28D3D6E-1314-4149-93E0-C314B8E39681}"/>
                </a:ext>
              </a:extLst>
            </p:cNvPr>
            <p:cNvSpPr/>
            <p:nvPr/>
          </p:nvSpPr>
          <p:spPr>
            <a:xfrm>
              <a:off x="10456" y="4223077"/>
              <a:ext cx="916880" cy="621233"/>
            </a:xfrm>
            <a:prstGeom prst="hexagon">
              <a:avLst>
                <a:gd name="adj" fmla="val 29994"/>
                <a:gd name="vf" fmla="val 115470"/>
              </a:avLst>
            </a:prstGeom>
            <a:blipFill dpi="0" rotWithShape="1">
              <a:blip r:embed="rId10"/>
              <a:srcRect/>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pic>
        <p:nvPicPr>
          <p:cNvPr id="116" name="Image 115">
            <a:extLst>
              <a:ext uri="{FF2B5EF4-FFF2-40B4-BE49-F238E27FC236}">
                <a16:creationId xmlns:a16="http://schemas.microsoft.com/office/drawing/2014/main" xmlns="" id="{9A2058F2-E41F-448F-935C-280EB005A1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2169" y="3805682"/>
            <a:ext cx="2774734" cy="2287815"/>
          </a:xfrm>
          <a:prstGeom prst="rect">
            <a:avLst/>
          </a:prstGeom>
        </p:spPr>
      </p:pic>
      <p:pic>
        <p:nvPicPr>
          <p:cNvPr id="34" name="Picture 2">
            <a:extLst>
              <a:ext uri="{FF2B5EF4-FFF2-40B4-BE49-F238E27FC236}">
                <a16:creationId xmlns:a16="http://schemas.microsoft.com/office/drawing/2014/main" xmlns="" id="{9D7065F9-2468-4C8F-B68C-BB6943F06840}"/>
              </a:ext>
            </a:extLst>
          </p:cNvPr>
          <p:cNvPicPr>
            <a:picLocks noChangeAspect="1" noChangeArrowheads="1"/>
          </p:cNvPicPr>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a:off x="4400747" y="57377"/>
            <a:ext cx="3261037" cy="21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a:extLst>
              <a:ext uri="{FF2B5EF4-FFF2-40B4-BE49-F238E27FC236}">
                <a16:creationId xmlns:a16="http://schemas.microsoft.com/office/drawing/2014/main" xmlns="" id="{8A48AAF1-C732-4327-89EC-65EA14F13877}"/>
              </a:ext>
            </a:extLst>
          </p:cNvPr>
          <p:cNvPicPr>
            <a:picLocks noChangeAspect="1" noChangeArrowheads="1"/>
          </p:cNvPicPr>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backgroundRemoval t="302" b="6184"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b="93954"/>
          <a:stretch>
            <a:fillRect/>
          </a:stretch>
        </p:blipFill>
        <p:spPr bwMode="auto">
          <a:xfrm rot="10800000">
            <a:off x="4396534" y="6590401"/>
            <a:ext cx="3265249" cy="21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985637"/>
      </p:ext>
    </p:extLst>
  </p:cSld>
  <p:clrMapOvr>
    <a:masterClrMapping/>
  </p:clrMapOvr>
  <p:transition spd="med" advTm="4677">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à coins arrondis 13">
            <a:extLst>
              <a:ext uri="{FF2B5EF4-FFF2-40B4-BE49-F238E27FC236}">
                <a16:creationId xmlns:a16="http://schemas.microsoft.com/office/drawing/2014/main" xmlns="" id="{13F530B4-14CB-4A14-AC9D-DADF81D57A8D}"/>
              </a:ext>
            </a:extLst>
          </p:cNvPr>
          <p:cNvSpPr>
            <a:spLocks noChangeArrowheads="1"/>
          </p:cNvSpPr>
          <p:nvPr/>
        </p:nvSpPr>
        <p:spPr bwMode="auto">
          <a:xfrm>
            <a:off x="1618165" y="2897856"/>
            <a:ext cx="2179828" cy="2697743"/>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8" name="Rectangle à coins arrondis 13">
            <a:extLst>
              <a:ext uri="{FF2B5EF4-FFF2-40B4-BE49-F238E27FC236}">
                <a16:creationId xmlns:a16="http://schemas.microsoft.com/office/drawing/2014/main" xmlns="" id="{B15254D1-C60C-49FF-9543-C26E382A93F3}"/>
              </a:ext>
            </a:extLst>
          </p:cNvPr>
          <p:cNvSpPr>
            <a:spLocks noChangeArrowheads="1"/>
          </p:cNvSpPr>
          <p:nvPr/>
        </p:nvSpPr>
        <p:spPr bwMode="auto">
          <a:xfrm>
            <a:off x="6445048" y="2888762"/>
            <a:ext cx="2098943" cy="2706837"/>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9" name="Rectangle à coins arrondis 13">
            <a:extLst>
              <a:ext uri="{FF2B5EF4-FFF2-40B4-BE49-F238E27FC236}">
                <a16:creationId xmlns:a16="http://schemas.microsoft.com/office/drawing/2014/main" xmlns="" id="{7DDC6144-30E3-4D31-BF66-39E8E18B7A41}"/>
              </a:ext>
            </a:extLst>
          </p:cNvPr>
          <p:cNvSpPr>
            <a:spLocks noChangeArrowheads="1"/>
          </p:cNvSpPr>
          <p:nvPr/>
        </p:nvSpPr>
        <p:spPr bwMode="auto">
          <a:xfrm>
            <a:off x="3948101" y="2844267"/>
            <a:ext cx="2179829" cy="2732053"/>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0" name="Rectangle à coins arrondis 13">
            <a:extLst>
              <a:ext uri="{FF2B5EF4-FFF2-40B4-BE49-F238E27FC236}">
                <a16:creationId xmlns:a16="http://schemas.microsoft.com/office/drawing/2014/main" xmlns="" id="{54CAA7B8-1D67-4618-A07D-46837DC2C70C}"/>
              </a:ext>
            </a:extLst>
          </p:cNvPr>
          <p:cNvSpPr>
            <a:spLocks noChangeArrowheads="1"/>
          </p:cNvSpPr>
          <p:nvPr/>
        </p:nvSpPr>
        <p:spPr bwMode="auto">
          <a:xfrm>
            <a:off x="8983024" y="2861076"/>
            <a:ext cx="2108743" cy="2715244"/>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2" name="Rectangle à coins arrondis 13">
            <a:extLst>
              <a:ext uri="{FF2B5EF4-FFF2-40B4-BE49-F238E27FC236}">
                <a16:creationId xmlns:a16="http://schemas.microsoft.com/office/drawing/2014/main" xmlns="" id="{61FAED07-7719-4593-9CCC-D9934EF9AF7D}"/>
              </a:ext>
            </a:extLst>
          </p:cNvPr>
          <p:cNvSpPr>
            <a:spLocks noChangeArrowheads="1"/>
          </p:cNvSpPr>
          <p:nvPr/>
        </p:nvSpPr>
        <p:spPr bwMode="auto">
          <a:xfrm>
            <a:off x="3470198" y="617620"/>
            <a:ext cx="4641550" cy="1300495"/>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مسار التكوين</a:t>
            </a:r>
          </a:p>
          <a:p>
            <a:pPr algn="ctr" defTabSz="829591" rtl="1" eaLnBrk="0" fontAlgn="base" hangingPunct="0">
              <a:spcBef>
                <a:spcPct val="0"/>
              </a:spcBef>
              <a:spcAft>
                <a:spcPct val="0"/>
              </a:spcAft>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الغذائية</a:t>
            </a:r>
          </a:p>
        </p:txBody>
      </p:sp>
      <p:sp>
        <p:nvSpPr>
          <p:cNvPr id="73" name="Rectangle : coins arrondis 72">
            <a:extLst>
              <a:ext uri="{FF2B5EF4-FFF2-40B4-BE49-F238E27FC236}">
                <a16:creationId xmlns:a16="http://schemas.microsoft.com/office/drawing/2014/main" xmlns="" id="{4B39318D-7963-406A-936F-22C1EF243705}"/>
              </a:ext>
            </a:extLst>
          </p:cNvPr>
          <p:cNvSpPr/>
          <p:nvPr/>
        </p:nvSpPr>
        <p:spPr>
          <a:xfrm>
            <a:off x="4094183" y="4395707"/>
            <a:ext cx="1800000" cy="527387"/>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غداء، تغذية وعلم الأمراض</a:t>
            </a:r>
          </a:p>
        </p:txBody>
      </p:sp>
      <p:sp>
        <p:nvSpPr>
          <p:cNvPr id="75" name="Rectangle : coins arrondis 74">
            <a:extLst>
              <a:ext uri="{FF2B5EF4-FFF2-40B4-BE49-F238E27FC236}">
                <a16:creationId xmlns:a16="http://schemas.microsoft.com/office/drawing/2014/main" xmlns="" id="{4EDCA903-A365-4117-AC26-12B6D4E3B9DD}"/>
              </a:ext>
            </a:extLst>
          </p:cNvPr>
          <p:cNvSpPr/>
          <p:nvPr/>
        </p:nvSpPr>
        <p:spPr>
          <a:xfrm>
            <a:off x="6616484" y="4415826"/>
            <a:ext cx="1800000" cy="470279"/>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b="1" dirty="0">
                <a:solidFill>
                  <a:schemeClr val="tx1"/>
                </a:solidFill>
                <a:latin typeface="Arial" panose="020B0604020202020204" pitchFamily="34" charset="0"/>
                <a:cs typeface="SKR HEAD1" pitchFamily="2" charset="-78"/>
              </a:rPr>
              <a:t>علوم غذائية</a:t>
            </a:r>
            <a:endParaRPr lang="fr-FR" b="1" dirty="0">
              <a:solidFill>
                <a:schemeClr val="tx1"/>
              </a:solidFill>
              <a:latin typeface="Arial" panose="020B0604020202020204" pitchFamily="34" charset="0"/>
              <a:cs typeface="SKR HEAD1" pitchFamily="2" charset="-78"/>
            </a:endParaRPr>
          </a:p>
        </p:txBody>
      </p:sp>
      <p:sp>
        <p:nvSpPr>
          <p:cNvPr id="78" name="ZoneTexte 77">
            <a:extLst>
              <a:ext uri="{FF2B5EF4-FFF2-40B4-BE49-F238E27FC236}">
                <a16:creationId xmlns:a16="http://schemas.microsoft.com/office/drawing/2014/main" xmlns="" id="{9131298A-9EA0-4266-9BA5-1EB9C01012A2}"/>
              </a:ext>
            </a:extLst>
          </p:cNvPr>
          <p:cNvSpPr txBox="1"/>
          <p:nvPr/>
        </p:nvSpPr>
        <p:spPr>
          <a:xfrm>
            <a:off x="1703175" y="3158667"/>
            <a:ext cx="1976492"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 التدرج في ماستر</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9" name="ZoneTexte 78">
            <a:extLst>
              <a:ext uri="{FF2B5EF4-FFF2-40B4-BE49-F238E27FC236}">
                <a16:creationId xmlns:a16="http://schemas.microsoft.com/office/drawing/2014/main" xmlns="" id="{03E22D73-E109-4773-85F1-1CC2FA7364C6}"/>
              </a:ext>
            </a:extLst>
          </p:cNvPr>
          <p:cNvSpPr txBox="1"/>
          <p:nvPr/>
        </p:nvSpPr>
        <p:spPr>
          <a:xfrm>
            <a:off x="4086185" y="3108903"/>
            <a:ext cx="1980000"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ثالثة ليسانس</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0" name="ZoneTexte 79">
            <a:extLst>
              <a:ext uri="{FF2B5EF4-FFF2-40B4-BE49-F238E27FC236}">
                <a16:creationId xmlns:a16="http://schemas.microsoft.com/office/drawing/2014/main" xmlns="" id="{45E69C62-DF55-488B-8F2D-DEECA23AAC70}"/>
              </a:ext>
            </a:extLst>
          </p:cNvPr>
          <p:cNvSpPr txBox="1"/>
          <p:nvPr/>
        </p:nvSpPr>
        <p:spPr>
          <a:xfrm>
            <a:off x="6519237" y="3164785"/>
            <a:ext cx="1980000"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ثانية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(الشعب)</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cxnSp>
        <p:nvCxnSpPr>
          <p:cNvPr id="81" name="Connecteur droit 80">
            <a:extLst>
              <a:ext uri="{FF2B5EF4-FFF2-40B4-BE49-F238E27FC236}">
                <a16:creationId xmlns:a16="http://schemas.microsoft.com/office/drawing/2014/main" xmlns="" id="{3C4B7F61-123D-4E94-8949-556722BA8BE8}"/>
              </a:ext>
            </a:extLst>
          </p:cNvPr>
          <p:cNvCxnSpPr>
            <a:cxnSpLocks/>
            <a:stCxn id="73" idx="3"/>
            <a:endCxn id="75" idx="1"/>
          </p:cNvCxnSpPr>
          <p:nvPr/>
        </p:nvCxnSpPr>
        <p:spPr>
          <a:xfrm flipV="1">
            <a:off x="5894183" y="4650966"/>
            <a:ext cx="722301" cy="8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xmlns="" id="{D250439B-7990-4E98-8A08-E04557C8E533}"/>
              </a:ext>
            </a:extLst>
          </p:cNvPr>
          <p:cNvCxnSpPr>
            <a:cxnSpLocks/>
          </p:cNvCxnSpPr>
          <p:nvPr/>
        </p:nvCxnSpPr>
        <p:spPr>
          <a:xfrm flipV="1">
            <a:off x="3612163" y="4630292"/>
            <a:ext cx="483077" cy="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xmlns="" id="{36B6EDCC-7046-48AA-98CC-B008D70E6095}"/>
              </a:ext>
            </a:extLst>
          </p:cNvPr>
          <p:cNvSpPr txBox="1"/>
          <p:nvPr/>
        </p:nvSpPr>
        <p:spPr>
          <a:xfrm>
            <a:off x="8983024" y="3149960"/>
            <a:ext cx="1960521"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أولى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(جذع مشترك)</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6" name="Rectangle : coins arrondis 85">
            <a:extLst>
              <a:ext uri="{FF2B5EF4-FFF2-40B4-BE49-F238E27FC236}">
                <a16:creationId xmlns:a16="http://schemas.microsoft.com/office/drawing/2014/main" xmlns="" id="{D8EE9AD7-ADF2-4D17-9882-90478F373D7B}"/>
              </a:ext>
            </a:extLst>
          </p:cNvPr>
          <p:cNvSpPr/>
          <p:nvPr/>
        </p:nvSpPr>
        <p:spPr>
          <a:xfrm>
            <a:off x="9143545" y="4424260"/>
            <a:ext cx="1800000" cy="470279"/>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a:lnSpc>
                <a:spcPct val="90000"/>
              </a:lnSpc>
              <a:spcBef>
                <a:spcPct val="0"/>
              </a:spcBef>
              <a:spcAft>
                <a:spcPct val="35000"/>
              </a:spcAft>
            </a:pPr>
            <a:r>
              <a:rPr lang="ar-DZ" sz="1600" b="1" dirty="0">
                <a:solidFill>
                  <a:schemeClr val="tx1"/>
                </a:solidFill>
                <a:latin typeface="Arial" panose="020B0604020202020204" pitchFamily="34" charset="0"/>
                <a:cs typeface="SKR HEAD1" pitchFamily="2" charset="-78"/>
              </a:rPr>
              <a:t>ميدان علوم الطبيعة والحياة</a:t>
            </a:r>
            <a:endParaRPr lang="fr-FR" sz="1600" b="1" dirty="0">
              <a:solidFill>
                <a:schemeClr val="tx1"/>
              </a:solidFill>
              <a:latin typeface="Arial" panose="020B0604020202020204" pitchFamily="34" charset="0"/>
              <a:cs typeface="SKR HEAD1" pitchFamily="2" charset="-78"/>
            </a:endParaRPr>
          </a:p>
        </p:txBody>
      </p:sp>
      <p:cxnSp>
        <p:nvCxnSpPr>
          <p:cNvPr id="87" name="Connecteur droit 86">
            <a:extLst>
              <a:ext uri="{FF2B5EF4-FFF2-40B4-BE49-F238E27FC236}">
                <a16:creationId xmlns:a16="http://schemas.microsoft.com/office/drawing/2014/main" xmlns="" id="{A29EADC1-1FA8-40D8-A6FB-7A55E623C934}"/>
              </a:ext>
            </a:extLst>
          </p:cNvPr>
          <p:cNvCxnSpPr>
            <a:cxnSpLocks/>
            <a:stCxn id="75" idx="3"/>
            <a:endCxn id="86" idx="1"/>
          </p:cNvCxnSpPr>
          <p:nvPr/>
        </p:nvCxnSpPr>
        <p:spPr>
          <a:xfrm>
            <a:off x="8416484" y="4650966"/>
            <a:ext cx="727061" cy="8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 coins arrondis 87">
            <a:extLst>
              <a:ext uri="{FF2B5EF4-FFF2-40B4-BE49-F238E27FC236}">
                <a16:creationId xmlns:a16="http://schemas.microsoft.com/office/drawing/2014/main" xmlns="" id="{ADBFB7BE-ADB5-4560-9291-0218C58F9715}"/>
              </a:ext>
            </a:extLst>
          </p:cNvPr>
          <p:cNvSpPr/>
          <p:nvPr/>
        </p:nvSpPr>
        <p:spPr>
          <a:xfrm>
            <a:off x="1808079" y="4395707"/>
            <a:ext cx="1800000" cy="510519"/>
          </a:xfrm>
          <a:prstGeom prst="roundRect">
            <a:avLst/>
          </a:prstGeom>
          <a:solidFill>
            <a:srgbClr val="FFFF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t"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نوعية المنتجات و الأمن الغذائي</a:t>
            </a:r>
          </a:p>
        </p:txBody>
      </p:sp>
    </p:spTree>
    <p:extLst>
      <p:ext uri="{BB962C8B-B14F-4D97-AF65-F5344CB8AC3E}">
        <p14:creationId xmlns:p14="http://schemas.microsoft.com/office/powerpoint/2010/main" val="3056070977"/>
      </p:ext>
    </p:extLst>
  </p:cSld>
  <p:clrMapOvr>
    <a:masterClrMapping/>
  </p:clrMapOvr>
  <p:transition spd="med" advTm="4677">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775225" y="2419153"/>
            <a:ext cx="4641550" cy="1300495"/>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العلوم الغذائية</a:t>
            </a:r>
          </a:p>
        </p:txBody>
      </p:sp>
    </p:spTree>
    <p:extLst>
      <p:ext uri="{BB962C8B-B14F-4D97-AF65-F5344CB8AC3E}">
        <p14:creationId xmlns:p14="http://schemas.microsoft.com/office/powerpoint/2010/main" val="1295390179"/>
      </p:ext>
    </p:extLst>
  </p:cSld>
  <p:clrMapOvr>
    <a:masterClrMapping/>
  </p:clrMapOvr>
  <p:transition spd="med" advTm="4677">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llergènes alimentaires | Les Aliments Maple Leaf"/>
          <p:cNvPicPr>
            <a:picLocks noChangeAspect="1" noChangeArrowheads="1"/>
          </p:cNvPicPr>
          <p:nvPr/>
        </p:nvPicPr>
        <p:blipFill>
          <a:blip r:embed="rId3"/>
          <a:srcRect t="8607" b="13056"/>
          <a:stretch>
            <a:fillRect/>
          </a:stretch>
        </p:blipFill>
        <p:spPr bwMode="auto">
          <a:xfrm>
            <a:off x="237506" y="5296395"/>
            <a:ext cx="3835730" cy="1484411"/>
          </a:xfrm>
          <a:prstGeom prst="rect">
            <a:avLst/>
          </a:prstGeom>
          <a:noFill/>
        </p:spPr>
      </p:pic>
      <p:pic>
        <p:nvPicPr>
          <p:cNvPr id="46" name="Google Shape;530;p35"/>
          <p:cNvPicPr preferRelativeResize="0"/>
          <p:nvPr/>
        </p:nvPicPr>
        <p:blipFill rotWithShape="1">
          <a:blip r:embed="rId4">
            <a:alphaModFix/>
          </a:blip>
          <a:srcRect l="12175" r="10877"/>
          <a:stretch/>
        </p:blipFill>
        <p:spPr>
          <a:xfrm>
            <a:off x="148361" y="3763733"/>
            <a:ext cx="1615036" cy="1205343"/>
          </a:xfrm>
          <a:prstGeom prst="rect">
            <a:avLst/>
          </a:prstGeom>
          <a:noFill/>
          <a:ln>
            <a:noFill/>
          </a:ln>
        </p:spPr>
      </p:pic>
      <p:sp>
        <p:nvSpPr>
          <p:cNvPr id="29" name="ZoneTexte 28"/>
          <p:cNvSpPr txBox="1"/>
          <p:nvPr/>
        </p:nvSpPr>
        <p:spPr>
          <a:xfrm>
            <a:off x="4370119" y="6030485"/>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err="1">
                <a:latin typeface="Arabic Typesetting" panose="03020402040406030203" pitchFamily="66" charset="-78"/>
              </a:rPr>
              <a:t>مسؤول</a:t>
            </a:r>
            <a:r>
              <a:rPr lang="ar-DZ" sz="1100" b="1" dirty="0">
                <a:latin typeface="Arabic Typesetting" panose="03020402040406030203" pitchFamily="66" charset="-78"/>
              </a:rPr>
              <a:t> الشعبة </a:t>
            </a:r>
            <a:r>
              <a:rPr lang="ar-DZ" sz="1100" dirty="0">
                <a:latin typeface="Arabic Typesetting" panose="03020402040406030203" pitchFamily="66" charset="-78"/>
              </a:rPr>
              <a:t>: الأستاذ صيد نسيم</a:t>
            </a:r>
          </a:p>
          <a:p>
            <a:pPr algn="r" rtl="1"/>
            <a:r>
              <a:rPr lang="ar-DZ" sz="1100" b="1" dirty="0" err="1">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nassim.sid@univ-bba.dz</a:t>
            </a:r>
          </a:p>
        </p:txBody>
      </p:sp>
      <p:sp>
        <p:nvSpPr>
          <p:cNvPr id="26" name="ZoneTexte 25">
            <a:extLst>
              <a:ext uri="{FF2B5EF4-FFF2-40B4-BE49-F238E27FC236}">
                <a16:creationId xmlns:a16="http://schemas.microsoft.com/office/drawing/2014/main" xmlns="" id="{5B95A126-F858-4D18-B55C-40F7BEF63494}"/>
              </a:ext>
            </a:extLst>
          </p:cNvPr>
          <p:cNvSpPr txBox="1"/>
          <p:nvPr/>
        </p:nvSpPr>
        <p:spPr>
          <a:xfrm>
            <a:off x="4039902" y="297661"/>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10481480" y="914400"/>
            <a:ext cx="1435199" cy="392033"/>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علوم الغذاء</a:t>
            </a:r>
            <a:endParaRPr lang="en-US" altLang="fr-FR" sz="2800" dirty="0">
              <a:solidFill>
                <a:schemeClr val="bg1"/>
              </a:solidFill>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225630" y="1583886"/>
            <a:ext cx="3942583" cy="2246769"/>
          </a:xfrm>
          <a:prstGeom prst="rect">
            <a:avLst/>
          </a:prstGeom>
          <a:noFill/>
        </p:spPr>
        <p:txBody>
          <a:bodyPr wrap="square">
            <a:spAutoFit/>
          </a:bodyPr>
          <a:lstStyle/>
          <a:p>
            <a:pPr algn="just" rtl="1"/>
            <a:r>
              <a:rPr lang="fr-FR" sz="2000" b="1" dirty="0">
                <a:latin typeface="Arabic Typesetting" pitchFamily="66" charset="-78"/>
                <a:cs typeface="Arabic Typesetting" pitchFamily="66" charset="-78"/>
              </a:rPr>
              <a:t>ي</a:t>
            </a:r>
            <a:r>
              <a:rPr lang="ar-DZ" sz="2000" b="1" dirty="0">
                <a:latin typeface="Arabic Typesetting" pitchFamily="66" charset="-78"/>
                <a:cs typeface="Arabic Typesetting" pitchFamily="66" charset="-78"/>
              </a:rPr>
              <a:t>سمح</a:t>
            </a:r>
            <a:r>
              <a:rPr lang="ar-DZ" altLang="fr-FR" sz="2000" b="1" dirty="0">
                <a:solidFill>
                  <a:srgbClr val="000000"/>
                </a:solidFill>
                <a:latin typeface="Arabic Typesetting" pitchFamily="66" charset="-78"/>
                <a:ea typeface="Times New Roman" panose="02020603050405020304" pitchFamily="18" charset="0"/>
                <a:cs typeface="Arabic Typesetting" pitchFamily="66" charset="-78"/>
              </a:rPr>
              <a:t> التكوين</a:t>
            </a:r>
            <a:r>
              <a:rPr lang="fr-FR" altLang="fr-FR" sz="2000" b="1" dirty="0">
                <a:solidFill>
                  <a:srgbClr val="000000"/>
                </a:solidFill>
                <a:latin typeface="Arabic Typesetting" pitchFamily="66" charset="-78"/>
                <a:ea typeface="Times New Roman" panose="02020603050405020304" pitchFamily="18" charset="0"/>
                <a:cs typeface="Arabic Typesetting" pitchFamily="66" charset="-78"/>
              </a:rPr>
              <a:t> </a:t>
            </a:r>
            <a:r>
              <a:rPr lang="ar-DZ" sz="2000" b="1" dirty="0">
                <a:latin typeface="Arabic Typesetting" pitchFamily="66" charset="-78"/>
                <a:cs typeface="Arabic Typesetting" pitchFamily="66" charset="-78"/>
              </a:rPr>
              <a:t>في تخصص علوم الغذاء بتعميق واستكمال المعرفة في طرق التعامل مع تعقيد الأغذية والمنتجات الحيوية، وعلى تنفيذ أساليب بناء مكونات جودة المنتج.</a:t>
            </a:r>
            <a:r>
              <a:rPr lang="fr-FR" sz="2000" b="1" dirty="0">
                <a:latin typeface="Arabic Typesetting" pitchFamily="66" charset="-78"/>
                <a:cs typeface="Arabic Typesetting" pitchFamily="66" charset="-78"/>
              </a:rPr>
              <a:t> </a:t>
            </a:r>
          </a:p>
          <a:p>
            <a:pPr algn="just" rtl="1"/>
            <a:r>
              <a:rPr lang="ar-DZ" sz="2000" b="1" dirty="0">
                <a:latin typeface="Arabic Typesetting" pitchFamily="66" charset="-78"/>
                <a:cs typeface="Arabic Typesetting" pitchFamily="66" charset="-78"/>
              </a:rPr>
              <a:t>تأهيل كوادر علمية متخصصة في مجال علوم الغذاء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التغذية والتي تلبى احتياجات سوق العمل</a:t>
            </a:r>
            <a:r>
              <a:rPr lang="ar-DZ" sz="2000" dirty="0"/>
              <a:t>.</a:t>
            </a:r>
          </a:p>
          <a:p>
            <a:pPr algn="just" rtl="1"/>
            <a:r>
              <a:rPr lang="ar-DZ" sz="2000" b="1" dirty="0">
                <a:latin typeface="Arabic Typesetting" pitchFamily="66" charset="-78"/>
                <a:cs typeface="Arabic Typesetting" pitchFamily="66" charset="-78"/>
              </a:rPr>
              <a:t>المساهمة في حل المشاكل التي تواجه مجالات علوم الغذاء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التغذية في المجتمع.</a:t>
            </a:r>
            <a:endParaRPr lang="fr-FR" sz="2000" b="1" dirty="0">
              <a:latin typeface="Arabic Typesetting" pitchFamily="66" charset="-78"/>
              <a:cs typeface="Arabic Typesetting" pitchFamily="66" charset="-78"/>
            </a:endParaRP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10208713" y="3908121"/>
            <a:ext cx="1819204"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1971304" y="4071616"/>
            <a:ext cx="2089188" cy="36650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مسار التكوين في الشعبة</a:t>
            </a:r>
            <a:endPar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7837714" y="4381609"/>
            <a:ext cx="4271352" cy="2246769"/>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تمنح</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المقاييس</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الخاصة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بالكيمياء،و علم الخلية </a:t>
            </a:r>
            <a:r>
              <a:rPr lang="ar-DZ" sz="2000" b="1" dirty="0" err="1">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 علم المناعة التطبيقية،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 </a:t>
            </a:r>
            <a:r>
              <a:rPr lang="ar-DZ" sz="2000" b="1" dirty="0" err="1">
                <a:latin typeface="Arabic Typesetting" panose="03020402040406030203" pitchFamily="66" charset="-78"/>
                <a:cs typeface="Arabic Typesetting" panose="03020402040406030203" pitchFamily="66" charset="-78"/>
              </a:rPr>
              <a:t>الفيزيولوجيا</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a:t>
            </a:r>
            <a:r>
              <a:rPr lang="fr-FR" sz="2000" b="1" dirty="0">
                <a:latin typeface="Arabic Typesetting" panose="03020402040406030203" pitchFamily="66" charset="-78"/>
                <a:cs typeface="Arabic Typesetting" panose="03020402040406030203" pitchFamily="66" charset="-78"/>
              </a:rPr>
              <a:t>و</a:t>
            </a:r>
            <a:r>
              <a:rPr lang="ar-DZ" sz="2000" b="1" dirty="0" err="1">
                <a:latin typeface="Arabic Typesetting" panose="03020402040406030203" pitchFamily="66" charset="-78"/>
                <a:cs typeface="Arabic Typesetting" panose="03020402040406030203" pitchFamily="66" charset="-78"/>
              </a:rPr>
              <a:t>الاحياء</a:t>
            </a:r>
            <a:r>
              <a:rPr lang="ar-DZ" sz="2000" b="1" dirty="0">
                <a:latin typeface="Arabic Typesetting" panose="03020402040406030203" pitchFamily="66" charset="-78"/>
                <a:cs typeface="Arabic Typesetting" panose="03020402040406030203" pitchFamily="66" charset="-78"/>
              </a:rPr>
              <a:t> الدقيقة </a:t>
            </a:r>
            <a:r>
              <a:rPr lang="ar-DZ" sz="2000" b="1" dirty="0" err="1">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 القواعد </a:t>
            </a:r>
            <a:r>
              <a:rPr lang="ar-DZ" sz="2000" b="1" dirty="0" err="1">
                <a:latin typeface="Arabic Typesetting" panose="03020402040406030203" pitchFamily="66" charset="-78"/>
                <a:cs typeface="Arabic Typesetting" panose="03020402040406030203" pitchFamily="66" charset="-78"/>
              </a:rPr>
              <a:t>الاساسية</a:t>
            </a:r>
            <a:r>
              <a:rPr lang="ar-DZ" sz="2000" b="1" dirty="0">
                <a:latin typeface="Arabic Typesetting" panose="03020402040406030203" pitchFamily="66" charset="-78"/>
                <a:cs typeface="Arabic Typesetting" panose="03020402040406030203" pitchFamily="66" charset="-78"/>
              </a:rPr>
              <a:t> لتكنولوجيا الغذاء</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ل</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ميزة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إضافية</a:t>
            </a:r>
            <a:r>
              <a:rPr lang="fr-FR" sz="2000" b="1" dirty="0">
                <a:latin typeface="Arabic Typesetting" panose="03020402040406030203" pitchFamily="66" charset="-78"/>
                <a:cs typeface="Arabic Typesetting" panose="03020402040406030203" pitchFamily="66" charset="-78"/>
              </a:rPr>
              <a:t>.</a:t>
            </a:r>
          </a:p>
          <a:p>
            <a:pPr algn="just" rtl="1"/>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ستتاح</a:t>
            </a:r>
            <a:r>
              <a:rPr lang="ar-DZ" sz="2000" b="1" dirty="0">
                <a:latin typeface="Arabic Typesetting" panose="03020402040406030203" pitchFamily="66" charset="-78"/>
                <a:cs typeface="Arabic Typesetting" panose="03020402040406030203" pitchFamily="66" charset="-78"/>
              </a:rPr>
              <a:t> ال</a:t>
            </a:r>
            <a:r>
              <a:rPr lang="fr-FR" sz="2000" b="1" dirty="0" err="1">
                <a:latin typeface="Arabic Typesetting" panose="03020402040406030203" pitchFamily="66" charset="-78"/>
                <a:cs typeface="Arabic Typesetting" panose="03020402040406030203" pitchFamily="66" charset="-78"/>
              </a:rPr>
              <a:t>فرصة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الاقتراب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الخرجات الميدانية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المبرمجة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مخابر </a:t>
            </a:r>
            <a:r>
              <a:rPr lang="fr-FR" sz="2000" b="1" dirty="0" err="1">
                <a:latin typeface="Arabic Typesetting" panose="03020402040406030203" pitchFamily="66" charset="-78"/>
                <a:cs typeface="Arabic Typesetting" panose="03020402040406030203" pitchFamily="66" charset="-78"/>
              </a:rPr>
              <a:t>مراقبة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الجودة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وقمع الغش، ومخابر الصحة العمومية، والمؤسسات المختصة في الصناعات الغذائية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كما </a:t>
            </a:r>
            <a:r>
              <a:rPr lang="fr-FR" sz="2000" b="1" dirty="0" err="1">
                <a:latin typeface="Arabic Typesetting" panose="03020402040406030203" pitchFamily="66" charset="-78"/>
                <a:cs typeface="Arabic Typesetting" panose="03020402040406030203" pitchFamily="66" charset="-78"/>
              </a:rPr>
              <a:t>سيس</a:t>
            </a:r>
            <a:r>
              <a:rPr lang="ar-DZ" sz="2000" b="1" dirty="0">
                <a:latin typeface="Arabic Typesetting" panose="03020402040406030203" pitchFamily="66" charset="-78"/>
                <a:cs typeface="Arabic Typesetting" panose="03020402040406030203" pitchFamily="66" charset="-78"/>
              </a:rPr>
              <a:t>م</a:t>
            </a:r>
            <a:r>
              <a:rPr lang="fr-FR" sz="2000" b="1" dirty="0">
                <a:latin typeface="Arabic Typesetting" panose="03020402040406030203" pitchFamily="66" charset="-78"/>
                <a:cs typeface="Arabic Typesetting" panose="03020402040406030203" pitchFamily="66" charset="-78"/>
              </a:rPr>
              <a:t>ح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بفهم</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أفضل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لدور</a:t>
            </a:r>
            <a:endParaRPr lang="fr-FR" sz="2000" b="1" dirty="0">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1911927" y="1197317"/>
            <a:ext cx="2211451" cy="40585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733797" y="4500369"/>
            <a:ext cx="2416541" cy="400110"/>
          </a:xfrm>
          <a:prstGeom prst="rect">
            <a:avLst/>
          </a:prstGeom>
          <a:noFill/>
        </p:spPr>
        <p:txBody>
          <a:bodyPr wrap="square">
            <a:spAutoFit/>
          </a:bodyPr>
          <a:lstStyle/>
          <a:p>
            <a:pPr algn="r" rtl="1"/>
            <a:r>
              <a:rPr lang="fr-FR" sz="2000" b="1" dirty="0">
                <a:latin typeface="Arabic Typesetting" pitchFamily="66" charset="-78"/>
                <a:cs typeface="Arabic Typesetting" pitchFamily="66" charset="-78"/>
              </a:rPr>
              <a:t>-</a:t>
            </a:r>
            <a:r>
              <a:rPr lang="ar-DZ" sz="2000" b="1" dirty="0">
                <a:latin typeface="Arabic Typesetting" pitchFamily="66" charset="-78"/>
                <a:cs typeface="Arabic Typesetting" pitchFamily="66" charset="-78"/>
              </a:rPr>
              <a:t> ليسانس :  غذاء وتغذية وعلم الأمراض.</a:t>
            </a:r>
            <a:endParaRPr lang="fr-FR" sz="2000" b="1" dirty="0">
              <a:latin typeface="Arabic Typesetting" pitchFamily="66" charset="-78"/>
              <a:cs typeface="Arabic Typesetting" pitchFamily="66" charset="-78"/>
            </a:endParaRP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14193" y="1496867"/>
            <a:ext cx="1230687" cy="1155091"/>
          </a:xfrm>
          <a:prstGeom prst="rect">
            <a:avLst/>
          </a:prstGeom>
        </p:spPr>
      </p:pic>
      <p:sp>
        <p:nvSpPr>
          <p:cNvPr id="32" name="ZoneTexte 31">
            <a:extLst>
              <a:ext uri="{FF2B5EF4-FFF2-40B4-BE49-F238E27FC236}">
                <a16:creationId xmlns:a16="http://schemas.microsoft.com/office/drawing/2014/main" xmlns="" id="{E152B09D-EC00-423D-9CF7-353A6FA69F4E}"/>
              </a:ext>
            </a:extLst>
          </p:cNvPr>
          <p:cNvSpPr txBox="1"/>
          <p:nvPr/>
        </p:nvSpPr>
        <p:spPr>
          <a:xfrm>
            <a:off x="7813964" y="1421648"/>
            <a:ext cx="4213952" cy="2554545"/>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يعتبر تخصص علوم الغذاء من المجالات المهمة في علوم الطبيعة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الحياة، فهو تخصص يهتم بدراسة التركيب الفيزيائي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الكميائي</a:t>
            </a:r>
            <a:r>
              <a:rPr lang="ar-DZ" sz="2000" b="1" dirty="0">
                <a:latin typeface="Arabic Typesetting" pitchFamily="66" charset="-78"/>
                <a:cs typeface="Arabic Typesetting" pitchFamily="66" charset="-78"/>
              </a:rPr>
              <a:t> للغذاء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كذا تطوير وتحديث صناعة الأغذية وضمان سلامتها وجودتها بطريقة تدعم الصحة العامة وتحسين نمط الحياة. يركز البرنامج على العلاقة بين الغذاء وتحقيق نظام غذائي متوازن بالإضافة إلى صحة الغذاء </a:t>
            </a:r>
            <a:r>
              <a:rPr lang="ar-DZ" sz="2000" b="1" dirty="0" err="1">
                <a:latin typeface="Arabic Typesetting" pitchFamily="66" charset="-78"/>
                <a:cs typeface="Arabic Typesetting" pitchFamily="66" charset="-78"/>
              </a:rPr>
              <a:t>وسلامتة</a:t>
            </a:r>
            <a:r>
              <a:rPr lang="ar-DZ" sz="2000" b="1" dirty="0">
                <a:latin typeface="Arabic Typesetting" pitchFamily="66" charset="-78"/>
                <a:cs typeface="Arabic Typesetting" pitchFamily="66" charset="-78"/>
              </a:rPr>
              <a:t> وحماية المواطنين. إن إعداد الخريجين المؤهلين لتلبية الاحتياجات الوطنية في مجالات الغذاء، التغذية، الصناعات الغذائية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الأمن الغذائي هو سبب جوهري لإنشاء شعبة "علوم الغذاء".</a:t>
            </a:r>
            <a:endParaRPr lang="fr-FR" sz="2000" dirty="0">
              <a:latin typeface="Arabic Typesetting" pitchFamily="66" charset="-78"/>
              <a:cs typeface="Arabic Typesetting" pitchFamily="66" charset="-78"/>
            </a:endParaRPr>
          </a:p>
        </p:txBody>
      </p:sp>
      <p:sp>
        <p:nvSpPr>
          <p:cNvPr id="41" name="ZoneTexte 40">
            <a:extLst>
              <a:ext uri="{FF2B5EF4-FFF2-40B4-BE49-F238E27FC236}">
                <a16:creationId xmlns:a16="http://schemas.microsoft.com/office/drawing/2014/main" xmlns="" id="{F6C07734-0547-481E-8BEB-F77F38A4AA36}"/>
              </a:ext>
            </a:extLst>
          </p:cNvPr>
          <p:cNvSpPr txBox="1"/>
          <p:nvPr/>
        </p:nvSpPr>
        <p:spPr>
          <a:xfrm>
            <a:off x="1603169" y="4902153"/>
            <a:ext cx="2557063" cy="400110"/>
          </a:xfrm>
          <a:prstGeom prst="rect">
            <a:avLst/>
          </a:prstGeom>
          <a:noFill/>
        </p:spPr>
        <p:txBody>
          <a:bodyPr wrap="square">
            <a:spAutoFit/>
          </a:bodyPr>
          <a:lstStyle/>
          <a:p>
            <a:pPr algn="r" rtl="1"/>
            <a:r>
              <a:rPr lang="fr-FR" sz="2000" b="1" dirty="0">
                <a:latin typeface="Arabic Typesetting" pitchFamily="66" charset="-78"/>
                <a:cs typeface="Arabic Typesetting" pitchFamily="66" charset="-78"/>
              </a:rPr>
              <a:t>-</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ماستر</a:t>
            </a:r>
            <a:r>
              <a:rPr lang="ar-DZ" sz="2000" b="1" dirty="0">
                <a:latin typeface="Arabic Typesetting" pitchFamily="66" charset="-78"/>
                <a:cs typeface="Arabic Typesetting" pitchFamily="66" charset="-78"/>
              </a:rPr>
              <a:t> :  جودة المنتجات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الأمن الغذائي</a:t>
            </a:r>
            <a:endParaRPr lang="fr-FR" sz="2000" b="1" dirty="0">
              <a:latin typeface="Arabic Typesetting" pitchFamily="66" charset="-78"/>
              <a:cs typeface="Arabic Typesetting" pitchFamily="66" charset="-78"/>
            </a:endParaRPr>
          </a:p>
        </p:txBody>
      </p:sp>
      <p:grpSp>
        <p:nvGrpSpPr>
          <p:cNvPr id="2" name="Groupe 1">
            <a:extLst>
              <a:ext uri="{FF2B5EF4-FFF2-40B4-BE49-F238E27FC236}">
                <a16:creationId xmlns:a16="http://schemas.microsoft.com/office/drawing/2014/main" xmlns="" id="{41CBD673-777C-4431-BC77-BEB47192B564}"/>
              </a:ext>
            </a:extLst>
          </p:cNvPr>
          <p:cNvGrpSpPr/>
          <p:nvPr/>
        </p:nvGrpSpPr>
        <p:grpSpPr>
          <a:xfrm>
            <a:off x="4452295" y="3558963"/>
            <a:ext cx="3173307" cy="2387645"/>
            <a:chOff x="4346609" y="3325090"/>
            <a:chExt cx="3336326" cy="2643736"/>
          </a:xfrm>
        </p:grpSpPr>
        <p:pic>
          <p:nvPicPr>
            <p:cNvPr id="12290" name="Picture 2" descr="Allergies alimentaires fréquentes ! | Manger Méditerranéen"/>
            <p:cNvPicPr>
              <a:picLocks noChangeAspect="1" noChangeArrowheads="1"/>
            </p:cNvPicPr>
            <p:nvPr/>
          </p:nvPicPr>
          <p:blipFill>
            <a:blip r:embed="rId8" cstate="print"/>
            <a:srcRect t="16420" b="14563"/>
            <a:stretch>
              <a:fillRect/>
            </a:stretch>
          </p:blipFill>
          <p:spPr bwMode="auto">
            <a:xfrm>
              <a:off x="4346609" y="3325090"/>
              <a:ext cx="3303638" cy="1520042"/>
            </a:xfrm>
            <a:prstGeom prst="rect">
              <a:avLst/>
            </a:prstGeom>
            <a:noFill/>
          </p:spPr>
        </p:pic>
        <p:pic>
          <p:nvPicPr>
            <p:cNvPr id="22" name="Image 2077"/>
            <p:cNvPicPr>
              <a:picLocks noChangeAspect="1"/>
            </p:cNvPicPr>
            <p:nvPr/>
          </p:nvPicPr>
          <p:blipFill>
            <a:blip r:embed="rId9" cstate="print"/>
            <a:srcRect/>
            <a:stretch>
              <a:fillRect/>
            </a:stretch>
          </p:blipFill>
          <p:spPr bwMode="auto">
            <a:xfrm>
              <a:off x="4358245" y="4821875"/>
              <a:ext cx="1615043" cy="1140241"/>
            </a:xfrm>
            <a:prstGeom prst="rect">
              <a:avLst/>
            </a:prstGeom>
            <a:noFill/>
            <a:ln w="9525">
              <a:noFill/>
              <a:miter lim="800000"/>
              <a:headEnd/>
              <a:tailEnd/>
            </a:ln>
          </p:spPr>
        </p:pic>
        <p:pic>
          <p:nvPicPr>
            <p:cNvPr id="23" name="Google Shape;533;p35"/>
            <p:cNvPicPr preferRelativeResize="0"/>
            <p:nvPr/>
          </p:nvPicPr>
          <p:blipFill rotWithShape="1">
            <a:blip r:embed="rId10" cstate="print">
              <a:alphaModFix/>
            </a:blip>
            <a:srcRect t="10028"/>
            <a:stretch/>
          </p:blipFill>
          <p:spPr>
            <a:xfrm>
              <a:off x="6020790" y="4845131"/>
              <a:ext cx="1662145" cy="1123695"/>
            </a:xfrm>
            <a:prstGeom prst="rect">
              <a:avLst/>
            </a:prstGeom>
            <a:noFill/>
            <a:ln>
              <a:noFill/>
            </a:ln>
          </p:spPr>
        </p:pic>
      </p:grpSp>
      <p:pic>
        <p:nvPicPr>
          <p:cNvPr id="27" name="Picture 2">
            <a:extLst>
              <a:ext uri="{FF2B5EF4-FFF2-40B4-BE49-F238E27FC236}">
                <a16:creationId xmlns:a16="http://schemas.microsoft.com/office/drawing/2014/main" xmlns="" id="{C256515A-46BD-4ED4-8E86-54BBDDD19E2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179720" y="80944"/>
            <a:ext cx="3490222" cy="226435"/>
          </a:xfrm>
          <a:prstGeom prst="rect">
            <a:avLst/>
          </a:prstGeom>
          <a:solidFill>
            <a:srgbClr val="C00000"/>
          </a:solidFill>
          <a:ln>
            <a:noFill/>
          </a:ln>
        </p:spPr>
      </p:pic>
      <p:pic>
        <p:nvPicPr>
          <p:cNvPr id="28" name="Picture 2">
            <a:extLst>
              <a:ext uri="{FF2B5EF4-FFF2-40B4-BE49-F238E27FC236}">
                <a16:creationId xmlns:a16="http://schemas.microsoft.com/office/drawing/2014/main" xmlns="" id="{8DF632D0-9EA9-44B0-B46B-BFF48C99EED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17803" y="6550621"/>
            <a:ext cx="3490222" cy="226435"/>
          </a:xfrm>
          <a:prstGeom prst="rect">
            <a:avLst/>
          </a:prstGeom>
          <a:solidFill>
            <a:srgbClr val="C00000"/>
          </a:solidFill>
          <a:ln>
            <a:noFill/>
          </a:ln>
        </p:spPr>
      </p:pic>
      <p:sp>
        <p:nvSpPr>
          <p:cNvPr id="34" name="Rectangle à coins arrondis 13">
            <a:extLst>
              <a:ext uri="{FF2B5EF4-FFF2-40B4-BE49-F238E27FC236}">
                <a16:creationId xmlns:a16="http://schemas.microsoft.com/office/drawing/2014/main" xmlns="" id="{798F58B9-5D80-4303-AE04-A10215FE6F11}"/>
              </a:ext>
            </a:extLst>
          </p:cNvPr>
          <p:cNvSpPr>
            <a:spLocks noChangeArrowheads="1"/>
          </p:cNvSpPr>
          <p:nvPr/>
        </p:nvSpPr>
        <p:spPr bwMode="auto">
          <a:xfrm>
            <a:off x="4904925" y="3172094"/>
            <a:ext cx="2338603"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شعبة علوم الغذاء</a:t>
            </a:r>
          </a:p>
        </p:txBody>
      </p:sp>
      <p:sp>
        <p:nvSpPr>
          <p:cNvPr id="47" name="ZoneTexte 46">
            <a:extLst>
              <a:ext uri="{FF2B5EF4-FFF2-40B4-BE49-F238E27FC236}">
                <a16:creationId xmlns:a16="http://schemas.microsoft.com/office/drawing/2014/main" xmlns="" id="{E9A294C3-4F47-4DB5-B279-69B37CDF7AAA}"/>
              </a:ext>
            </a:extLst>
          </p:cNvPr>
          <p:cNvSpPr txBox="1"/>
          <p:nvPr/>
        </p:nvSpPr>
        <p:spPr>
          <a:xfrm>
            <a:off x="5055582" y="2689343"/>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12077772"/>
      </p:ext>
    </p:extLst>
  </p:cSld>
  <p:clrMapOvr>
    <a:masterClrMapping/>
  </p:clrMapOvr>
  <p:transition spd="slow" advTm="11805">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775225" y="2419153"/>
            <a:ext cx="4641550" cy="1009847"/>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ليسانس غذاء، تغذية و أمراض</a:t>
            </a:r>
          </a:p>
        </p:txBody>
      </p:sp>
    </p:spTree>
    <p:extLst>
      <p:ext uri="{BB962C8B-B14F-4D97-AF65-F5344CB8AC3E}">
        <p14:creationId xmlns:p14="http://schemas.microsoft.com/office/powerpoint/2010/main" val="99924573"/>
      </p:ext>
    </p:extLst>
  </p:cSld>
  <p:clrMapOvr>
    <a:masterClrMapping/>
  </p:clrMapOvr>
  <p:transition spd="med" advTm="4677">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4251365" y="177354"/>
            <a:ext cx="3455720"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30"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9654638" y="938150"/>
            <a:ext cx="2262041" cy="446945"/>
          </a:xfrm>
          <a:prstGeom prst="roundRect">
            <a:avLst>
              <a:gd name="adj" fmla="val 16667"/>
            </a:avLst>
          </a:prstGeom>
          <a:gradFill flip="none" rotWithShape="1">
            <a:gsLst>
              <a:gs pos="0">
                <a:srgbClr val="00B050">
                  <a:shade val="30000"/>
                  <a:satMod val="115000"/>
                </a:srgbClr>
              </a:gs>
              <a:gs pos="31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rtl="1"/>
            <a:r>
              <a:rPr lang="ar-DZ" sz="2400" b="1" dirty="0">
                <a:solidFill>
                  <a:schemeClr val="bg1"/>
                </a:solidFill>
                <a:latin typeface="Arabic Typesetting" pitchFamily="66" charset="-78"/>
                <a:cs typeface="Arabic Typesetting" pitchFamily="66" charset="-78"/>
              </a:rPr>
              <a:t>مضمون التكوين </a:t>
            </a:r>
            <a:r>
              <a:rPr lang="ar-DZ" sz="2400" b="1" dirty="0" err="1">
                <a:solidFill>
                  <a:schemeClr val="bg1"/>
                </a:solidFill>
                <a:latin typeface="Arabic Typesetting" pitchFamily="66" charset="-78"/>
                <a:cs typeface="Arabic Typesetting" pitchFamily="66" charset="-78"/>
              </a:rPr>
              <a:t>و</a:t>
            </a:r>
            <a:r>
              <a:rPr lang="ar-DZ" sz="2400" b="1" dirty="0">
                <a:solidFill>
                  <a:schemeClr val="bg1"/>
                </a:solidFill>
                <a:latin typeface="Arabic Typesetting" pitchFamily="66" charset="-78"/>
                <a:cs typeface="Arabic Typesetting" pitchFamily="66" charset="-78"/>
              </a:rPr>
              <a:t> سياقاته</a:t>
            </a:r>
            <a:endParaRPr lang="fr-FR" sz="2400" b="1" dirty="0">
              <a:solidFill>
                <a:schemeClr val="bg1"/>
              </a:solidFill>
              <a:latin typeface="Arabic Typesetting" pitchFamily="66" charset="-78"/>
              <a:cs typeface="Arabic Typesetting"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178130" y="1678886"/>
            <a:ext cx="3918857" cy="2246769"/>
          </a:xfrm>
          <a:prstGeom prst="rect">
            <a:avLst/>
          </a:prstGeom>
          <a:noFill/>
        </p:spPr>
        <p:txBody>
          <a:bodyPr wrap="square">
            <a:spAutoFit/>
          </a:bodyPr>
          <a:lstStyle/>
          <a:p>
            <a:pPr algn="r" rtl="1"/>
            <a:r>
              <a:rPr lang="fr-FR" sz="2000" b="1" dirty="0">
                <a:latin typeface="Arabic Typesetting" pitchFamily="66" charset="-78"/>
                <a:cs typeface="Arabic Typesetting" pitchFamily="66" charset="-78"/>
              </a:rPr>
              <a:t>ي</a:t>
            </a:r>
            <a:r>
              <a:rPr lang="ar-DZ" sz="2000" b="1" dirty="0">
                <a:latin typeface="Arabic Typesetting" pitchFamily="66" charset="-78"/>
                <a:cs typeface="Arabic Typesetting" pitchFamily="66" charset="-78"/>
              </a:rPr>
              <a:t>سمح</a:t>
            </a:r>
            <a:r>
              <a:rPr lang="ar-DZ" altLang="fr-FR" sz="2000" b="1" dirty="0">
                <a:solidFill>
                  <a:srgbClr val="000000"/>
                </a:solidFill>
                <a:latin typeface="Arabic Typesetting" pitchFamily="66" charset="-78"/>
                <a:ea typeface="Times New Roman" panose="02020603050405020304" pitchFamily="18" charset="0"/>
                <a:cs typeface="Arabic Typesetting" pitchFamily="66" charset="-78"/>
              </a:rPr>
              <a:t> التكوين</a:t>
            </a:r>
            <a:r>
              <a:rPr lang="fr-FR" altLang="fr-FR" sz="2000" b="1" dirty="0">
                <a:solidFill>
                  <a:srgbClr val="000000"/>
                </a:solidFill>
                <a:latin typeface="Arabic Typesetting" pitchFamily="66" charset="-78"/>
                <a:ea typeface="Times New Roman" panose="02020603050405020304" pitchFamily="18" charset="0"/>
                <a:cs typeface="Arabic Typesetting" pitchFamily="66" charset="-78"/>
              </a:rPr>
              <a:t> </a:t>
            </a:r>
            <a:r>
              <a:rPr lang="ar-DZ" sz="2000" b="1" dirty="0">
                <a:latin typeface="Arabic Typesetting" pitchFamily="66" charset="-78"/>
                <a:cs typeface="Arabic Typesetting" pitchFamily="66" charset="-78"/>
              </a:rPr>
              <a:t>في هذا </a:t>
            </a:r>
            <a:r>
              <a:rPr lang="ar-DZ" sz="2000" b="1" dirty="0" err="1">
                <a:latin typeface="Arabic Typesetting" pitchFamily="66" charset="-78"/>
                <a:cs typeface="Arabic Typesetting" pitchFamily="66" charset="-78"/>
              </a:rPr>
              <a:t>ال</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تخصصب</a:t>
            </a:r>
            <a:r>
              <a:rPr lang="ar-DZ" sz="2000" b="1" dirty="0">
                <a:latin typeface="Arabic Typesetting" pitchFamily="66" charset="-78"/>
                <a:cs typeface="Arabic Typesetting" pitchFamily="66" charset="-78"/>
              </a:rPr>
              <a:t> :</a:t>
            </a:r>
          </a:p>
          <a:p>
            <a:pPr algn="just" rtl="1"/>
            <a:r>
              <a:rPr lang="ar-DZ" sz="2000" b="1" dirty="0">
                <a:latin typeface="Arabic Typesetting" pitchFamily="66" charset="-78"/>
                <a:cs typeface="Arabic Typesetting" pitchFamily="66" charset="-78"/>
              </a:rPr>
              <a:t>– اكتساب المعرفة حول منتجات الأغذية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 أو الأغذية الزراعية وعمليات التصنيع،</a:t>
            </a:r>
          </a:p>
          <a:p>
            <a:pPr algn="just" rtl="1"/>
            <a:r>
              <a:rPr lang="ar-DZ" sz="2000" b="1" dirty="0">
                <a:latin typeface="Arabic Typesetting" pitchFamily="66" charset="-78"/>
                <a:cs typeface="Arabic Typesetting" pitchFamily="66" charset="-78"/>
              </a:rPr>
              <a:t>– التمكن من تقنيات وأساليب التحليل المتعلقة بالأغذية والبيئة والطب الحيوي،</a:t>
            </a:r>
          </a:p>
          <a:p>
            <a:pPr algn="just" rtl="1"/>
            <a:r>
              <a:rPr lang="ar-DZ" sz="2000" b="1" dirty="0">
                <a:latin typeface="Arabic Typesetting" pitchFamily="66" charset="-78"/>
                <a:cs typeface="Arabic Typesetting" pitchFamily="66" charset="-78"/>
              </a:rPr>
              <a:t>– صياغة الفرضيات والتحقق التجريبي،</a:t>
            </a:r>
          </a:p>
          <a:p>
            <a:pPr algn="just" rtl="1"/>
            <a:r>
              <a:rPr lang="ar-DZ" sz="2000" b="1" dirty="0">
                <a:latin typeface="Arabic Typesetting" pitchFamily="66" charset="-78"/>
                <a:cs typeface="Arabic Typesetting" pitchFamily="66" charset="-78"/>
              </a:rPr>
              <a:t>– اكتساب المهارات اللازمة لإدارة مختبرات التحليل والتحكم.</a:t>
            </a: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10058400" y="4941271"/>
            <a:ext cx="1933891" cy="425461"/>
          </a:xfrm>
          <a:prstGeom prst="roundRect">
            <a:avLst>
              <a:gd name="adj" fmla="val 16667"/>
            </a:avLst>
          </a:prstGeom>
          <a:gradFill flip="none" rotWithShape="1">
            <a:gsLst>
              <a:gs pos="0">
                <a:srgbClr val="00B050">
                  <a:shade val="30000"/>
                  <a:satMod val="115000"/>
                </a:srgbClr>
              </a:gs>
              <a:gs pos="31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517569" y="3976620"/>
            <a:ext cx="1507297" cy="366502"/>
          </a:xfrm>
          <a:prstGeom prst="roundRect">
            <a:avLst>
              <a:gd name="adj" fmla="val 16667"/>
            </a:avLst>
          </a:prstGeom>
          <a:gradFill flip="none" rotWithShape="1">
            <a:gsLst>
              <a:gs pos="0">
                <a:srgbClr val="00B050">
                  <a:shade val="30000"/>
                  <a:satMod val="115000"/>
                </a:srgbClr>
              </a:gs>
              <a:gs pos="31000">
                <a:srgbClr val="00B050">
                  <a:shade val="67500"/>
                  <a:satMod val="115000"/>
                </a:srgbClr>
              </a:gs>
              <a:gs pos="100000">
                <a:srgbClr val="00B050">
                  <a:shade val="100000"/>
                  <a:satMod val="115000"/>
                </a:srgb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فرص الشغل</a:t>
            </a: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8548366" y="5391395"/>
            <a:ext cx="3445712" cy="1323439"/>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تمنح</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المقاييس</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الخاصة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بالكيمياء،</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 </a:t>
            </a:r>
            <a:r>
              <a:rPr lang="ar-DZ" sz="2000" b="1" dirty="0" err="1">
                <a:latin typeface="Arabic Typesetting" panose="03020402040406030203" pitchFamily="66" charset="-78"/>
                <a:cs typeface="Arabic Typesetting" panose="03020402040406030203" pitchFamily="66" charset="-78"/>
              </a:rPr>
              <a:t>الفيزيولوجيا</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علم</a:t>
            </a:r>
            <a:r>
              <a:rPr lang="fr-FR" sz="2000" b="1" dirty="0">
                <a:latin typeface="Arabic Typesetting" panose="03020402040406030203" pitchFamily="66" charset="-78"/>
                <a:cs typeface="Arabic Typesetting" panose="03020402040406030203" pitchFamily="66" charset="-78"/>
              </a:rPr>
              <a:t> </a:t>
            </a:r>
            <a:r>
              <a:rPr lang="ar-DZ" sz="2000" b="1" dirty="0" err="1">
                <a:latin typeface="Arabic Typesetting" panose="03020402040406030203" pitchFamily="66" charset="-78"/>
                <a:cs typeface="Arabic Typesetting" panose="03020402040406030203" pitchFamily="66" charset="-78"/>
              </a:rPr>
              <a:t>الاوبئة</a:t>
            </a:r>
            <a:r>
              <a:rPr lang="fr-FR" sz="2000" b="1" dirty="0">
                <a:latin typeface="Arabic Typesetting" panose="03020402040406030203" pitchFamily="66" charset="-78"/>
                <a:cs typeface="Arabic Typesetting" panose="03020402040406030203" pitchFamily="66" charset="-78"/>
              </a:rPr>
              <a:t>،  و</a:t>
            </a:r>
            <a:r>
              <a:rPr lang="ar-DZ" sz="2000" b="1" dirty="0" err="1">
                <a:latin typeface="Arabic Typesetting" panose="03020402040406030203" pitchFamily="66" charset="-78"/>
                <a:cs typeface="Arabic Typesetting" panose="03020402040406030203" pitchFamily="66" charset="-78"/>
              </a:rPr>
              <a:t>الاحياء</a:t>
            </a:r>
            <a:r>
              <a:rPr lang="ar-DZ" sz="2000" b="1" dirty="0">
                <a:latin typeface="Arabic Typesetting" panose="03020402040406030203" pitchFamily="66" charset="-78"/>
                <a:cs typeface="Arabic Typesetting" panose="03020402040406030203" pitchFamily="66" charset="-78"/>
              </a:rPr>
              <a:t> الدقيقة </a:t>
            </a:r>
            <a:r>
              <a:rPr lang="ar-DZ" sz="2000" b="1" dirty="0" err="1">
                <a:latin typeface="Arabic Typesetting" panose="03020402040406030203" pitchFamily="66" charset="-78"/>
                <a:cs typeface="Arabic Typesetting" panose="03020402040406030203" pitchFamily="66" charset="-78"/>
              </a:rPr>
              <a:t>للاغذية</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و التشريعات الغذائية ل</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ميزة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إضافية</a:t>
            </a:r>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 كما يستجيب المقرر بشكل جيد للطلب المجتمعي في الحصول على غذاء صحي.</a:t>
            </a: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2657527" y="1126067"/>
            <a:ext cx="1465851" cy="400110"/>
          </a:xfrm>
          <a:prstGeom prst="roundRect">
            <a:avLst>
              <a:gd name="adj" fmla="val 16667"/>
            </a:avLst>
          </a:prstGeom>
          <a:gradFill flip="none" rotWithShape="1">
            <a:gsLst>
              <a:gs pos="0">
                <a:srgbClr val="00B050">
                  <a:shade val="30000"/>
                  <a:satMod val="115000"/>
                </a:srgbClr>
              </a:gs>
              <a:gs pos="31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388839"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64084" y="4429109"/>
            <a:ext cx="4033753" cy="1631216"/>
          </a:xfrm>
          <a:prstGeom prst="rect">
            <a:avLst/>
          </a:prstGeom>
          <a:noFill/>
        </p:spPr>
        <p:txBody>
          <a:bodyPr wrap="square">
            <a:spAutoFit/>
          </a:bodyPr>
          <a:lstStyle/>
          <a:p>
            <a:pPr algn="r" rtl="1"/>
            <a:r>
              <a:rPr lang="ar-DZ" sz="2000" b="1" dirty="0">
                <a:latin typeface="Arabic Typesetting" panose="03020402040406030203" pitchFamily="66" charset="-78"/>
                <a:cs typeface="Arabic Typesetting" panose="03020402040406030203" pitchFamily="66" charset="-78"/>
              </a:rPr>
              <a:t>- الإرشاد والتوعية في علم الغداء والتغذية،</a:t>
            </a:r>
          </a:p>
          <a:p>
            <a:pPr algn="r" rtl="1"/>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مختبرات</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مراقبة الجودة</a:t>
            </a:r>
          </a:p>
          <a:p>
            <a:pPr algn="r" rtl="1"/>
            <a:r>
              <a:rPr lang="fr-FR" sz="2000" b="1" dirty="0">
                <a:latin typeface="Arabic Typesetting" pitchFamily="66" charset="-78"/>
                <a:cs typeface="Arabic Typesetting" pitchFamily="66" charset="-78"/>
              </a:rPr>
              <a:t> - </a:t>
            </a:r>
            <a:r>
              <a:rPr lang="ar-DZ" sz="2000" b="1" dirty="0">
                <a:latin typeface="Arabic Typesetting" pitchFamily="66" charset="-78"/>
                <a:cs typeface="Arabic Typesetting" pitchFamily="66" charset="-78"/>
              </a:rPr>
              <a:t>أخصائي في </a:t>
            </a:r>
            <a:r>
              <a:rPr lang="ar-DZ" sz="2000" b="1" dirty="0" err="1">
                <a:latin typeface="Arabic Typesetting" pitchFamily="66" charset="-78"/>
                <a:cs typeface="Arabic Typesetting" pitchFamily="66" charset="-78"/>
              </a:rPr>
              <a:t>التغدية</a:t>
            </a:r>
            <a:r>
              <a:rPr lang="ar-DZ" sz="2000" b="1" dirty="0">
                <a:latin typeface="Arabic Typesetting" pitchFamily="66" charset="-78"/>
                <a:cs typeface="Arabic Typesetting" pitchFamily="66" charset="-78"/>
              </a:rPr>
              <a:t>،</a:t>
            </a:r>
          </a:p>
          <a:p>
            <a:pPr algn="r" rtl="1">
              <a:buFontTx/>
              <a:buChar char="-"/>
            </a:pPr>
            <a:r>
              <a:rPr lang="ar-DZ" sz="2000" b="1" dirty="0">
                <a:latin typeface="Arabic Typesetting" pitchFamily="66" charset="-78"/>
                <a:cs typeface="Arabic Typesetting" pitchFamily="66" charset="-78"/>
              </a:rPr>
              <a:t>القطاع الصحي </a:t>
            </a:r>
            <a:r>
              <a:rPr lang="ar-DZ" sz="2000" b="1" dirty="0" err="1">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 المستشفيات</a:t>
            </a:r>
          </a:p>
          <a:p>
            <a:pPr algn="r" rtl="1">
              <a:buFontTx/>
              <a:buChar char="-"/>
            </a:pP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44701" y="1348645"/>
            <a:ext cx="1177382" cy="1177382"/>
          </a:xfrm>
          <a:prstGeom prst="rect">
            <a:avLst/>
          </a:prstGeom>
        </p:spPr>
      </p:pic>
      <p:sp>
        <p:nvSpPr>
          <p:cNvPr id="27" name="ZoneTexte 26">
            <a:extLst>
              <a:ext uri="{FF2B5EF4-FFF2-40B4-BE49-F238E27FC236}">
                <a16:creationId xmlns:a16="http://schemas.microsoft.com/office/drawing/2014/main" xmlns="" id="{E152B09D-EC00-423D-9CF7-353A6FA69F4E}"/>
              </a:ext>
            </a:extLst>
          </p:cNvPr>
          <p:cNvSpPr txBox="1"/>
          <p:nvPr/>
        </p:nvSpPr>
        <p:spPr>
          <a:xfrm>
            <a:off x="8039596" y="1445398"/>
            <a:ext cx="3988320" cy="3477875"/>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يدمج هذا التكوين أحدث المعارف في دراسة </a:t>
            </a:r>
            <a:r>
              <a:rPr lang="ar-DZ" sz="2000" b="1" dirty="0" err="1">
                <a:latin typeface="Arabic Typesetting" pitchFamily="66" charset="-78"/>
                <a:cs typeface="Arabic Typesetting" pitchFamily="66" charset="-78"/>
              </a:rPr>
              <a:t>الأيض</a:t>
            </a:r>
            <a:r>
              <a:rPr lang="ar-DZ" sz="2000" b="1" dirty="0">
                <a:latin typeface="Arabic Typesetting" pitchFamily="66" charset="-78"/>
                <a:cs typeface="Arabic Typesetting" pitchFamily="66" charset="-78"/>
              </a:rPr>
              <a:t>، وسلوكيات الأكل والوقاية من الأمراض التي تتأثر بشكل مباشر أو غير مباشر بالتغذية (السمنة، ومتلازمة التمثيل الغذائي، أمراض القلب والأوعية الدموية، السكري، بعض أنواع السرطان،… وما إلى ذلك). حيث يهدف هذا التكوين إلى:</a:t>
            </a:r>
          </a:p>
          <a:p>
            <a:pPr algn="just" rtl="1"/>
            <a:r>
              <a:rPr lang="ar-DZ" sz="2000" b="1" dirty="0">
                <a:latin typeface="Arabic Typesetting" pitchFamily="66" charset="-78"/>
                <a:cs typeface="Arabic Typesetting" pitchFamily="66" charset="-78"/>
              </a:rPr>
              <a:t>– دراسة الآليات </a:t>
            </a:r>
            <a:r>
              <a:rPr lang="ar-DZ" sz="2000" b="1" dirty="0" err="1">
                <a:latin typeface="Arabic Typesetting" pitchFamily="66" charset="-78"/>
                <a:cs typeface="Arabic Typesetting" pitchFamily="66" charset="-78"/>
              </a:rPr>
              <a:t>المسؤولة</a:t>
            </a:r>
            <a:r>
              <a:rPr lang="ar-DZ" sz="2000" b="1" dirty="0">
                <a:latin typeface="Arabic Typesetting" pitchFamily="66" charset="-78"/>
                <a:cs typeface="Arabic Typesetting" pitchFamily="66" charset="-78"/>
              </a:rPr>
              <a:t> عن التأثير الضار أو السام للعناصر المغذية أو الأحياء الحيوية وإمكانيات حماية الكائن في المجال </a:t>
            </a:r>
            <a:r>
              <a:rPr lang="ar-DZ" sz="2000" b="1" dirty="0" err="1">
                <a:latin typeface="Arabic Typesetting" pitchFamily="66" charset="-78"/>
                <a:cs typeface="Arabic Typesetting" pitchFamily="66" charset="-78"/>
              </a:rPr>
              <a:t>التغذوي</a:t>
            </a:r>
            <a:r>
              <a:rPr lang="ar-DZ" sz="2000" b="1" dirty="0">
                <a:latin typeface="Arabic Typesetting" pitchFamily="66" charset="-78"/>
                <a:cs typeface="Arabic Typesetting" pitchFamily="66" charset="-78"/>
              </a:rPr>
              <a:t> من هذه الآثار السامة.</a:t>
            </a:r>
          </a:p>
          <a:p>
            <a:pPr algn="just" rtl="1"/>
            <a:r>
              <a:rPr lang="ar-DZ" sz="2000" b="1" dirty="0">
                <a:latin typeface="Arabic Typesetting" pitchFamily="66" charset="-78"/>
                <a:cs typeface="Arabic Typesetting" pitchFamily="66" charset="-78"/>
              </a:rPr>
              <a:t>– تدريب الإطارات المتخصصة القادرة على العمل بشكل رئيسي في مختبرات الشركات في قطاع الأغذية الزراعية أو المختبرات المتخصصة في التحليل </a:t>
            </a:r>
            <a:r>
              <a:rPr lang="ar-DZ" sz="2000" b="1" dirty="0" err="1">
                <a:latin typeface="Arabic Typesetting" pitchFamily="66" charset="-78"/>
                <a:cs typeface="Arabic Typesetting" pitchFamily="66" charset="-78"/>
              </a:rPr>
              <a:t>الميكروبيولوجي</a:t>
            </a:r>
            <a:r>
              <a:rPr lang="ar-DZ" sz="2000" b="1" dirty="0">
                <a:latin typeface="Arabic Typesetting" pitchFamily="66" charset="-78"/>
                <a:cs typeface="Arabic Typesetting" pitchFamily="66" charset="-78"/>
              </a:rPr>
              <a:t>.</a:t>
            </a:r>
          </a:p>
        </p:txBody>
      </p:sp>
      <p:pic>
        <p:nvPicPr>
          <p:cNvPr id="10242" name="Picture 2" descr="intoxications alimentaires"/>
          <p:cNvPicPr>
            <a:picLocks noChangeAspect="1" noChangeArrowheads="1"/>
          </p:cNvPicPr>
          <p:nvPr/>
        </p:nvPicPr>
        <p:blipFill>
          <a:blip r:embed="rId6"/>
          <a:srcRect/>
          <a:stretch>
            <a:fillRect/>
          </a:stretch>
        </p:blipFill>
        <p:spPr bwMode="auto">
          <a:xfrm>
            <a:off x="4450639" y="3880925"/>
            <a:ext cx="3163183" cy="2084696"/>
          </a:xfrm>
          <a:prstGeom prst="rect">
            <a:avLst/>
          </a:prstGeom>
          <a:noFill/>
        </p:spPr>
      </p:pic>
      <p:pic>
        <p:nvPicPr>
          <p:cNvPr id="10244" name="Picture 4" descr="Alimentation saine : quelques sont les principaux avantages"/>
          <p:cNvPicPr>
            <a:picLocks noChangeAspect="1" noChangeArrowheads="1"/>
          </p:cNvPicPr>
          <p:nvPr/>
        </p:nvPicPr>
        <p:blipFill>
          <a:blip r:embed="rId7" cstate="print"/>
          <a:srcRect l="17183" r="7616"/>
          <a:stretch>
            <a:fillRect/>
          </a:stretch>
        </p:blipFill>
        <p:spPr bwMode="auto">
          <a:xfrm>
            <a:off x="118754" y="5367644"/>
            <a:ext cx="2125683" cy="1360323"/>
          </a:xfrm>
          <a:prstGeom prst="rect">
            <a:avLst/>
          </a:prstGeom>
          <a:noFill/>
        </p:spPr>
      </p:pic>
      <p:pic>
        <p:nvPicPr>
          <p:cNvPr id="10246" name="Picture 6" descr="Alimentation, nutrition, santé by Chaire Unesco Alimentations du monde -  Issuu"/>
          <p:cNvPicPr>
            <a:picLocks noChangeAspect="1" noChangeArrowheads="1"/>
          </p:cNvPicPr>
          <p:nvPr/>
        </p:nvPicPr>
        <p:blipFill>
          <a:blip r:embed="rId8"/>
          <a:srcRect t="19674" r="2209" b="29417"/>
          <a:stretch>
            <a:fillRect/>
          </a:stretch>
        </p:blipFill>
        <p:spPr bwMode="auto">
          <a:xfrm>
            <a:off x="108393" y="4042631"/>
            <a:ext cx="1684782" cy="1241888"/>
          </a:xfrm>
          <a:prstGeom prst="rect">
            <a:avLst/>
          </a:prstGeom>
          <a:noFill/>
        </p:spPr>
      </p:pic>
      <p:pic>
        <p:nvPicPr>
          <p:cNvPr id="24" name="Picture 2">
            <a:extLst>
              <a:ext uri="{FF2B5EF4-FFF2-40B4-BE49-F238E27FC236}">
                <a16:creationId xmlns:a16="http://schemas.microsoft.com/office/drawing/2014/main" xmlns="" id="{C1A05BED-4C8B-4031-AF48-A001DF97994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179720" y="80944"/>
            <a:ext cx="3490222" cy="226435"/>
          </a:xfrm>
          <a:prstGeom prst="rect">
            <a:avLst/>
          </a:prstGeom>
          <a:solidFill>
            <a:srgbClr val="C00000"/>
          </a:solidFill>
          <a:ln>
            <a:noFill/>
          </a:ln>
        </p:spPr>
      </p:pic>
      <p:pic>
        <p:nvPicPr>
          <p:cNvPr id="25" name="Picture 2">
            <a:extLst>
              <a:ext uri="{FF2B5EF4-FFF2-40B4-BE49-F238E27FC236}">
                <a16:creationId xmlns:a16="http://schemas.microsoft.com/office/drawing/2014/main" xmlns="" id="{80F85E46-CA4E-49F9-A6F5-3A791344855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17803" y="6550621"/>
            <a:ext cx="3490222" cy="226435"/>
          </a:xfrm>
          <a:prstGeom prst="rect">
            <a:avLst/>
          </a:prstGeom>
          <a:solidFill>
            <a:srgbClr val="C00000"/>
          </a:solidFill>
          <a:ln>
            <a:noFill/>
          </a:ln>
        </p:spPr>
      </p:pic>
      <p:sp>
        <p:nvSpPr>
          <p:cNvPr id="28" name="ZoneTexte 27">
            <a:extLst>
              <a:ext uri="{FF2B5EF4-FFF2-40B4-BE49-F238E27FC236}">
                <a16:creationId xmlns:a16="http://schemas.microsoft.com/office/drawing/2014/main" xmlns="" id="{BE4E8844-82D0-478B-848C-57B7B481E8D2}"/>
              </a:ext>
            </a:extLst>
          </p:cNvPr>
          <p:cNvSpPr txBox="1"/>
          <p:nvPr/>
        </p:nvSpPr>
        <p:spPr>
          <a:xfrm>
            <a:off x="4370119" y="6030485"/>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صيد نسيم</a:t>
            </a:r>
          </a:p>
          <a:p>
            <a:pPr algn="r" rtl="1"/>
            <a:r>
              <a:rPr lang="ar-DZ" sz="1100" b="1" dirty="0" err="1">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nassim.sid@univ-bba.dz</a:t>
            </a:r>
          </a:p>
        </p:txBody>
      </p:sp>
      <p:sp>
        <p:nvSpPr>
          <p:cNvPr id="32" name="Rectangle à coins arrondis 13">
            <a:extLst>
              <a:ext uri="{FF2B5EF4-FFF2-40B4-BE49-F238E27FC236}">
                <a16:creationId xmlns:a16="http://schemas.microsoft.com/office/drawing/2014/main" xmlns="" id="{A01851B1-D7F6-4200-81F9-D0684BB62DBE}"/>
              </a:ext>
            </a:extLst>
          </p:cNvPr>
          <p:cNvSpPr>
            <a:spLocks noChangeArrowheads="1"/>
          </p:cNvSpPr>
          <p:nvPr/>
        </p:nvSpPr>
        <p:spPr bwMode="auto">
          <a:xfrm>
            <a:off x="4444439" y="3123046"/>
            <a:ext cx="3163183" cy="641940"/>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t" anchorCtr="0" compatLnSpc="1">
            <a:prstTxWarp prst="textNoShape">
              <a:avLst/>
            </a:prstTxWarp>
          </a:bodyPr>
          <a:lstStyle/>
          <a:p>
            <a:pPr algn="ctr" defTabSz="829591" eaLnBrk="0" fontAlgn="base" hangingPunct="0">
              <a:spcBef>
                <a:spcPct val="0"/>
              </a:spcBef>
            </a:pPr>
            <a:r>
              <a:rPr lang="ar-DZ" altLang="fr-FR" sz="32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ليسانس غذاء، تغذية و أمراض</a:t>
            </a:r>
          </a:p>
        </p:txBody>
      </p:sp>
      <p:sp>
        <p:nvSpPr>
          <p:cNvPr id="34" name="ZoneTexte 33">
            <a:extLst>
              <a:ext uri="{FF2B5EF4-FFF2-40B4-BE49-F238E27FC236}">
                <a16:creationId xmlns:a16="http://schemas.microsoft.com/office/drawing/2014/main" xmlns="" id="{83F692E0-E072-425F-9F5F-4A6DDA2772A2}"/>
              </a:ext>
            </a:extLst>
          </p:cNvPr>
          <p:cNvSpPr txBox="1"/>
          <p:nvPr/>
        </p:nvSpPr>
        <p:spPr>
          <a:xfrm>
            <a:off x="5048182" y="2659186"/>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56986752"/>
      </p:ext>
    </p:extLst>
  </p:cSld>
  <p:clrMapOvr>
    <a:masterClrMapping/>
  </p:clrMapOvr>
  <p:transition spd="slow" advTm="11805">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13">
            <a:extLst>
              <a:ext uri="{FF2B5EF4-FFF2-40B4-BE49-F238E27FC236}">
                <a16:creationId xmlns:a16="http://schemas.microsoft.com/office/drawing/2014/main" xmlns="" id="{E5C4CF2B-F061-4790-9B46-A617891A4556}"/>
              </a:ext>
            </a:extLst>
          </p:cNvPr>
          <p:cNvSpPr>
            <a:spLocks noChangeArrowheads="1"/>
          </p:cNvSpPr>
          <p:nvPr/>
        </p:nvSpPr>
        <p:spPr bwMode="auto">
          <a:xfrm>
            <a:off x="3243384" y="2723953"/>
            <a:ext cx="5509452" cy="1066509"/>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t" anchorCtr="0" compatLnSpc="1">
            <a:prstTxWarp prst="textNoShape">
              <a:avLst/>
            </a:prstTxWarp>
          </a:bodyPr>
          <a:lstStyle/>
          <a:p>
            <a:pPr algn="ctr" defTabSz="829591" eaLnBrk="0" fontAlgn="base" hangingPunct="0">
              <a:spcBef>
                <a:spcPct val="0"/>
              </a:spcBef>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ماستر جودة المنتجات و الأمن الغذائي </a:t>
            </a:r>
          </a:p>
          <a:p>
            <a:pPr algn="ctr" defTabSz="829591" eaLnBrk="0" fontAlgn="base" hangingPunct="0">
              <a:spcBef>
                <a:spcPct val="0"/>
              </a:spcBef>
            </a:pPr>
            <a:endPar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extLst>
      <p:ext uri="{BB962C8B-B14F-4D97-AF65-F5344CB8AC3E}">
        <p14:creationId xmlns:p14="http://schemas.microsoft.com/office/powerpoint/2010/main" val="398870344"/>
      </p:ext>
    </p:extLst>
  </p:cSld>
  <p:clrMapOvr>
    <a:masterClrMapping/>
  </p:clrMapOvr>
  <p:transition spd="med" advTm="4677">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xmlns="" id="{0DDBB568-533A-4614-B339-251129F2145C}"/>
              </a:ext>
            </a:extLst>
          </p:cNvPr>
          <p:cNvGrpSpPr/>
          <p:nvPr/>
        </p:nvGrpSpPr>
        <p:grpSpPr>
          <a:xfrm>
            <a:off x="4578298" y="532827"/>
            <a:ext cx="7288819" cy="1794966"/>
            <a:chOff x="5367166" y="242113"/>
            <a:chExt cx="6771484" cy="2435311"/>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4" name="Rectangle 1">
              <a:extLst>
                <a:ext uri="{FF2B5EF4-FFF2-40B4-BE49-F238E27FC236}">
                  <a16:creationId xmlns:a16="http://schemas.microsoft.com/office/drawing/2014/main" xmlns="" id="{F1C0295B-3077-46DB-B14B-C1578D71EDA1}"/>
                </a:ext>
              </a:extLst>
            </p:cNvPr>
            <p:cNvSpPr>
              <a:spLocks noChangeArrowheads="1"/>
            </p:cNvSpPr>
            <p:nvPr/>
          </p:nvSpPr>
          <p:spPr bwMode="auto">
            <a:xfrm>
              <a:off x="5367166" y="242113"/>
              <a:ext cx="6771484" cy="2435311"/>
            </a:xfrm>
            <a:prstGeom prst="rect">
              <a:avLst/>
            </a:prstGeom>
            <a:grpFill/>
            <a:ln w="6350">
              <a:noFill/>
              <a:miter lim="800000"/>
              <a:headEnd/>
              <a:tailEnd/>
            </a:ln>
            <a:effectLst/>
          </p:spPr>
          <p:txBody>
            <a:bodyPr vert="horz" wrap="square" lIns="82953" tIns="41477" rIns="82953" bIns="41477" numCol="1" anchor="ctr" anchorCtr="0" compatLnSpc="1">
              <a:prstTxWarp prst="textNoShape">
                <a:avLst/>
              </a:prstTxWarp>
            </a:bodyPr>
            <a:lstStyle>
              <a:lvl1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1pPr>
              <a:lvl2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2pPr>
              <a:lvl3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3pPr>
              <a:lvl4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4pPr>
              <a:lvl5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9pPr>
            </a:lstStyle>
            <a:p>
              <a:pPr algn="justLow" defTabSz="829591" rtl="1">
                <a:buFontTx/>
                <a:buChar char="•"/>
              </a:pPr>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قسم العلوم البيولوجية</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 </a:t>
              </a:r>
              <a:endParaRPr lang="en-US" altLang="fr-FR" b="1" dirty="0">
                <a:latin typeface="Arabic Typesetting" panose="03020402040406030203" pitchFamily="66" charset="-78"/>
                <a:cs typeface="Arabic Typesetting" panose="03020402040406030203" pitchFamily="66" charset="-78"/>
              </a:endParaRPr>
            </a:p>
            <a:p>
              <a:pPr algn="justLow" defTabSz="829591" rtl="1"/>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نشأ قسم العلوم البيولوجية سنة 2012 بالقرار رقم 334 في 11 أكتوبر 2012 ويضم هذا القسم :</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300" b="1" dirty="0">
                <a:latin typeface="Arabic Typesetting" panose="03020402040406030203" pitchFamily="66" charset="-78"/>
                <a:cs typeface="Arabic Typesetting" panose="03020402040406030203" pitchFamily="66" charset="-78"/>
              </a:endParaRPr>
            </a:p>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الأول</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في الكيمياء الحيوية</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في علم الأحياء الدقيقة </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في علم السموم</a:t>
              </a:r>
              <a:endParaRPr lang="en-US" altLang="fr-FR" b="1" dirty="0">
                <a:latin typeface="Arabic Typesetting" panose="03020402040406030203" pitchFamily="66" charset="-78"/>
                <a:cs typeface="Arabic Typesetting" panose="03020402040406030203" pitchFamily="66" charset="-78"/>
              </a:endParaRPr>
            </a:p>
          </p:txBody>
        </p:sp>
        <p:sp>
          <p:nvSpPr>
            <p:cNvPr id="27" name="ZoneTexte 26">
              <a:extLst>
                <a:ext uri="{FF2B5EF4-FFF2-40B4-BE49-F238E27FC236}">
                  <a16:creationId xmlns:a16="http://schemas.microsoft.com/office/drawing/2014/main" xmlns="" id="{45DDE713-77F6-4B8C-8410-FD42B7354CD2}"/>
                </a:ext>
              </a:extLst>
            </p:cNvPr>
            <p:cNvSpPr txBox="1"/>
            <p:nvPr/>
          </p:nvSpPr>
          <p:spPr>
            <a:xfrm>
              <a:off x="7878067" y="1114448"/>
              <a:ext cx="2425731" cy="1515925"/>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الثاني</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a:t>
              </a:r>
              <a:r>
                <a:rPr lang="ar-DZ" altLang="fr-FR"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البيوكيمياء</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a:t>
              </a:r>
              <a:r>
                <a:rPr lang="ar-DZ" altLang="fr-FR"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ميكروبيولوجيا</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تطبيقية</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علم السموم</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30" name="ZoneTexte 29">
              <a:extLst>
                <a:ext uri="{FF2B5EF4-FFF2-40B4-BE49-F238E27FC236}">
                  <a16:creationId xmlns:a16="http://schemas.microsoft.com/office/drawing/2014/main" xmlns="" id="{3A7E4AC0-4407-47C9-BB2F-1EB137528FBD}"/>
                </a:ext>
              </a:extLst>
            </p:cNvPr>
            <p:cNvSpPr txBox="1"/>
            <p:nvPr/>
          </p:nvSpPr>
          <p:spPr>
            <a:xfrm>
              <a:off x="6179290" y="1125051"/>
              <a:ext cx="2212354" cy="1166097"/>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الثالث</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دكتوراه</a:t>
              </a:r>
              <a:r>
                <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في </a:t>
              </a:r>
              <a:r>
                <a:rPr lang="ar-DZ" altLang="fr-FR"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البيوكيمياء</a:t>
              </a:r>
              <a:endParaRPr lang="en-US" altLang="fr-FR" b="1" dirty="0">
                <a:latin typeface="Arabic Typesetting" panose="03020402040406030203" pitchFamily="66" charset="-78"/>
                <a:cs typeface="Arabic Typesetting" panose="03020402040406030203" pitchFamily="66" charset="-78"/>
              </a:endParaRPr>
            </a:p>
            <a:p>
              <a:pPr algn="justLow" defTabSz="829591" rtl="1"/>
              <a:endParaRPr lang="en-US" altLang="fr-FR" b="1" dirty="0">
                <a:latin typeface="Arabic Typesetting" panose="03020402040406030203" pitchFamily="66" charset="-78"/>
                <a:cs typeface="Arabic Typesetting" panose="03020402040406030203" pitchFamily="66" charset="-78"/>
              </a:endParaRPr>
            </a:p>
          </p:txBody>
        </p:sp>
      </p:grpSp>
      <p:grpSp>
        <p:nvGrpSpPr>
          <p:cNvPr id="16" name="Groupe 15">
            <a:extLst>
              <a:ext uri="{FF2B5EF4-FFF2-40B4-BE49-F238E27FC236}">
                <a16:creationId xmlns:a16="http://schemas.microsoft.com/office/drawing/2014/main" xmlns="" id="{0AED2999-DDF4-4B6C-AD91-BE9F6381BF95}"/>
              </a:ext>
            </a:extLst>
          </p:cNvPr>
          <p:cNvGrpSpPr/>
          <p:nvPr/>
        </p:nvGrpSpPr>
        <p:grpSpPr>
          <a:xfrm>
            <a:off x="4584570" y="2368652"/>
            <a:ext cx="7288819" cy="1995183"/>
            <a:chOff x="5466479" y="3729504"/>
            <a:chExt cx="6771484" cy="2536801"/>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25" name="Rectangle 1">
              <a:extLst>
                <a:ext uri="{FF2B5EF4-FFF2-40B4-BE49-F238E27FC236}">
                  <a16:creationId xmlns:a16="http://schemas.microsoft.com/office/drawing/2014/main" xmlns="" id="{0572222A-2FA9-4EC1-979A-F5FE2C275BF0}"/>
                </a:ext>
              </a:extLst>
            </p:cNvPr>
            <p:cNvSpPr>
              <a:spLocks noChangeArrowheads="1"/>
            </p:cNvSpPr>
            <p:nvPr/>
          </p:nvSpPr>
          <p:spPr bwMode="auto">
            <a:xfrm>
              <a:off x="5466479" y="3729504"/>
              <a:ext cx="6771484" cy="2536801"/>
            </a:xfrm>
            <a:prstGeom prst="rect">
              <a:avLst/>
            </a:prstGeom>
            <a:grpFill/>
            <a:ln w="6350">
              <a:noFill/>
              <a:miter lim="800000"/>
              <a:headEnd/>
              <a:tailEnd/>
            </a:ln>
            <a:effectLst/>
          </p:spPr>
          <p:txBody>
            <a:bodyPr vert="horz" wrap="square" lIns="82953" tIns="41477" rIns="82953" bIns="41477" numCol="1" anchor="ctr" anchorCtr="0" compatLnSpc="1">
              <a:prstTxWarp prst="textNoShape">
                <a:avLst/>
              </a:prstTxWarp>
            </a:bodyPr>
            <a:lstStyle>
              <a:lvl1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1pPr>
              <a:lvl2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2pPr>
              <a:lvl3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3pPr>
              <a:lvl4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4pPr>
              <a:lvl5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9pPr>
            </a:lstStyle>
            <a:p>
              <a:pPr algn="justLow" defTabSz="829591" rtl="1">
                <a:buFontTx/>
                <a:buChar char="•"/>
              </a:pPr>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قسم العلوم الفلاحية</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en-US" altLang="fr-FR" b="1" dirty="0">
                <a:latin typeface="Arabic Typesetting" panose="03020402040406030203" pitchFamily="66" charset="-78"/>
                <a:cs typeface="Arabic Typesetting" panose="03020402040406030203" pitchFamily="66" charset="-78"/>
              </a:endParaRPr>
            </a:p>
            <a:p>
              <a:pPr algn="justLow" defTabSz="829591" rtl="1"/>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نشأ قسم العلوم الفلاحية سنة 2012 بالقرار رقم 334 في 11 أكتوبر 2012 ويضم هذا القسم :</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400" b="1" dirty="0">
                <a:latin typeface="Arabic Typesetting" panose="03020402040406030203" pitchFamily="66" charset="-78"/>
                <a:cs typeface="Arabic Typesetting" panose="03020402040406030203" pitchFamily="66" charset="-78"/>
              </a:endParaRPr>
            </a:p>
            <a:p>
              <a:pPr algn="justLow" defTabSz="829591" rtl="1"/>
              <a:r>
                <a:rPr lang="ar-DZ" altLang="fr-FR" b="1" u="sng"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الطــورالأول</a:t>
              </a:r>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إنتاج نباتي </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حماية النباتات </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تربة وماء</a:t>
              </a: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a:t>
              </a:r>
              <a:r>
                <a:rPr lang="ar-DZ" altLang="fr-FR" b="1" dirty="0">
                  <a:latin typeface="Arabic Typesetting" panose="03020402040406030203" pitchFamily="66" charset="-78"/>
                  <a:cs typeface="Arabic Typesetting" panose="03020402040406030203" pitchFamily="66" charset="-78"/>
                </a:rPr>
                <a:t>انتاج حيواني</a:t>
              </a:r>
            </a:p>
          </p:txBody>
        </p:sp>
        <p:sp>
          <p:nvSpPr>
            <p:cNvPr id="29" name="ZoneTexte 28">
              <a:extLst>
                <a:ext uri="{FF2B5EF4-FFF2-40B4-BE49-F238E27FC236}">
                  <a16:creationId xmlns:a16="http://schemas.microsoft.com/office/drawing/2014/main" xmlns="" id="{65EEA3E2-167A-486E-AB81-FBDA0D5A6A3D}"/>
                </a:ext>
              </a:extLst>
            </p:cNvPr>
            <p:cNvSpPr txBox="1"/>
            <p:nvPr/>
          </p:nvSpPr>
          <p:spPr>
            <a:xfrm>
              <a:off x="8631497" y="4469910"/>
              <a:ext cx="2024418" cy="1364189"/>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الطور الثاني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تحسين النبات</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حماية النباتات</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التهيئة المائية الفلاحية</a:t>
              </a:r>
              <a:endParaRPr lang="ar-DZ" altLang="fr-FR" b="1" dirty="0">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85C2B0DC-FCDB-4E03-8D6F-0F2C882BF1D0}"/>
                </a:ext>
              </a:extLst>
            </p:cNvPr>
            <p:cNvSpPr txBox="1"/>
            <p:nvPr/>
          </p:nvSpPr>
          <p:spPr>
            <a:xfrm>
              <a:off x="6368457" y="4469910"/>
              <a:ext cx="2325191" cy="1364189"/>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الثالث</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دكتوراه</a:t>
              </a:r>
              <a:r>
                <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في تحسين النبات</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دكتوراه</a:t>
              </a:r>
              <a:r>
                <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في حماية النباتات</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endParaRPr lang="en-US" altLang="fr-FR" b="1" dirty="0">
                <a:latin typeface="Arabic Typesetting" panose="03020402040406030203" pitchFamily="66" charset="-78"/>
                <a:cs typeface="Arabic Typesetting" panose="03020402040406030203" pitchFamily="66" charset="-78"/>
              </a:endParaRPr>
            </a:p>
          </p:txBody>
        </p:sp>
      </p:grpSp>
      <p:grpSp>
        <p:nvGrpSpPr>
          <p:cNvPr id="15" name="Groupe 14">
            <a:extLst>
              <a:ext uri="{FF2B5EF4-FFF2-40B4-BE49-F238E27FC236}">
                <a16:creationId xmlns:a16="http://schemas.microsoft.com/office/drawing/2014/main" xmlns="" id="{BC9553AC-AF3D-49C1-9E52-41304CBE1765}"/>
              </a:ext>
            </a:extLst>
          </p:cNvPr>
          <p:cNvGrpSpPr/>
          <p:nvPr/>
        </p:nvGrpSpPr>
        <p:grpSpPr>
          <a:xfrm>
            <a:off x="4584570" y="4408500"/>
            <a:ext cx="7288819" cy="1238318"/>
            <a:chOff x="5367166" y="669637"/>
            <a:chExt cx="6771484" cy="234786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22" name="Rectangle 1">
              <a:extLst>
                <a:ext uri="{FF2B5EF4-FFF2-40B4-BE49-F238E27FC236}">
                  <a16:creationId xmlns:a16="http://schemas.microsoft.com/office/drawing/2014/main" xmlns="" id="{88C8130B-D061-4A0D-8F81-2BA37C225223}"/>
                </a:ext>
              </a:extLst>
            </p:cNvPr>
            <p:cNvSpPr>
              <a:spLocks noChangeArrowheads="1"/>
            </p:cNvSpPr>
            <p:nvPr/>
          </p:nvSpPr>
          <p:spPr bwMode="auto">
            <a:xfrm>
              <a:off x="5367166" y="669637"/>
              <a:ext cx="6771484" cy="2347860"/>
            </a:xfrm>
            <a:prstGeom prst="rect">
              <a:avLst/>
            </a:prstGeom>
            <a:grpFill/>
            <a:ln w="6350">
              <a:noFill/>
              <a:miter lim="800000"/>
              <a:headEnd/>
              <a:tailEnd/>
            </a:ln>
            <a:effectLst/>
          </p:spPr>
          <p:txBody>
            <a:bodyPr vert="horz" wrap="square" lIns="82953" tIns="41477" rIns="82953" bIns="41477" numCol="1" anchor="t" anchorCtr="0" compatLnSpc="1">
              <a:prstTxWarp prst="textNoShape">
                <a:avLst/>
              </a:prstTxWarp>
            </a:bodyPr>
            <a:lstStyle>
              <a:lvl1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1pPr>
              <a:lvl2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2pPr>
              <a:lvl3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3pPr>
              <a:lvl4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4pPr>
              <a:lvl5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9pPr>
            </a:lstStyle>
            <a:p>
              <a:pPr algn="justLow" defTabSz="829591" rtl="1">
                <a:buFontTx/>
                <a:buChar char="•"/>
              </a:pPr>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قسم علوم  البيئة والمحيط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en-US" altLang="fr-FR" b="1" dirty="0">
                <a:latin typeface="Arabic Typesetting" panose="03020402040406030203" pitchFamily="66" charset="-78"/>
                <a:cs typeface="Arabic Typesetting" panose="03020402040406030203" pitchFamily="66" charset="-78"/>
              </a:endParaRPr>
            </a:p>
            <a:p>
              <a:pPr algn="justLow" defTabSz="829591" rtl="1"/>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نشأ قسم علوم  البيئة والمحيط سنة 2023 بالقرار رقم </a:t>
              </a:r>
              <a:r>
                <a:rPr lang="fr-FR" altLang="fr-FR" b="1" dirty="0">
                  <a:latin typeface="Arabic Typesetting" panose="03020402040406030203" pitchFamily="66" charset="-78"/>
                  <a:ea typeface="Times New Roman" panose="02020603050405020304" pitchFamily="18" charset="0"/>
                  <a:cs typeface="Arabic Typesetting" panose="03020402040406030203" pitchFamily="66" charset="-78"/>
                </a:rPr>
                <a:t>206</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 في </a:t>
              </a:r>
              <a:r>
                <a:rPr lang="fr-FR" altLang="fr-FR" b="1" dirty="0">
                  <a:latin typeface="Arabic Typesetting" panose="03020402040406030203" pitchFamily="66" charset="-78"/>
                  <a:ea typeface="Times New Roman" panose="02020603050405020304" pitchFamily="18" charset="0"/>
                  <a:cs typeface="Arabic Typesetting" panose="03020402040406030203" pitchFamily="66" charset="-78"/>
                </a:rPr>
                <a:t> 14</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فيفري 2023 ويضم هذا القسم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500" b="1" dirty="0">
                <a:latin typeface="Arabic Typesetting" panose="03020402040406030203" pitchFamily="66" charset="-78"/>
                <a:cs typeface="Arabic Typesetting" panose="03020402040406030203" pitchFamily="66" charset="-78"/>
              </a:endParaRPr>
            </a:p>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الأول</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في علم البيئة والمحيط     </a:t>
              </a:r>
              <a:endParaRPr lang="en-US" altLang="fr-FR" b="1" dirty="0">
                <a:latin typeface="Arabic Typesetting" panose="03020402040406030203" pitchFamily="66" charset="-78"/>
                <a:cs typeface="Arabic Typesetting" panose="03020402040406030203" pitchFamily="66" charset="-78"/>
              </a:endParaRPr>
            </a:p>
          </p:txBody>
        </p:sp>
        <p:sp>
          <p:nvSpPr>
            <p:cNvPr id="23" name="ZoneTexte 22">
              <a:extLst>
                <a:ext uri="{FF2B5EF4-FFF2-40B4-BE49-F238E27FC236}">
                  <a16:creationId xmlns:a16="http://schemas.microsoft.com/office/drawing/2014/main" xmlns="" id="{007B3378-C13A-4311-B695-854EE9E227B8}"/>
                </a:ext>
              </a:extLst>
            </p:cNvPr>
            <p:cNvSpPr txBox="1"/>
            <p:nvPr/>
          </p:nvSpPr>
          <p:spPr>
            <a:xfrm>
              <a:off x="8198381" y="1831831"/>
              <a:ext cx="2425731" cy="816267"/>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الثاني</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التنوع البيئي والمحيط</a:t>
              </a:r>
              <a:endParaRPr lang="en-US" altLang="fr-FR" b="1" dirty="0">
                <a:latin typeface="Arabic Typesetting" panose="03020402040406030203" pitchFamily="66" charset="-78"/>
                <a:cs typeface="Arabic Typesetting" panose="03020402040406030203" pitchFamily="66" charset="-78"/>
              </a:endParaRPr>
            </a:p>
          </p:txBody>
        </p:sp>
        <p:sp>
          <p:nvSpPr>
            <p:cNvPr id="24" name="ZoneTexte 23">
              <a:extLst>
                <a:ext uri="{FF2B5EF4-FFF2-40B4-BE49-F238E27FC236}">
                  <a16:creationId xmlns:a16="http://schemas.microsoft.com/office/drawing/2014/main" xmlns="" id="{31E5F83F-043C-410B-B37D-9DE699EB4F84}"/>
                </a:ext>
              </a:extLst>
            </p:cNvPr>
            <p:cNvSpPr txBox="1"/>
            <p:nvPr/>
          </p:nvSpPr>
          <p:spPr>
            <a:xfrm>
              <a:off x="6577325" y="1870564"/>
              <a:ext cx="2212354" cy="816267"/>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الثالث</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دكتوراه</a:t>
              </a:r>
              <a:r>
                <a:rPr lang="fr-FR"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في التنوع البيئي والمحيط</a:t>
              </a:r>
              <a:endParaRPr lang="en-US" altLang="fr-FR" b="1" dirty="0">
                <a:latin typeface="Arabic Typesetting" panose="03020402040406030203" pitchFamily="66" charset="-78"/>
                <a:cs typeface="Arabic Typesetting" panose="03020402040406030203" pitchFamily="66" charset="-78"/>
              </a:endParaRPr>
            </a:p>
          </p:txBody>
        </p:sp>
      </p:grpSp>
      <p:grpSp>
        <p:nvGrpSpPr>
          <p:cNvPr id="26" name="Groupe 25">
            <a:extLst>
              <a:ext uri="{FF2B5EF4-FFF2-40B4-BE49-F238E27FC236}">
                <a16:creationId xmlns:a16="http://schemas.microsoft.com/office/drawing/2014/main" xmlns="" id="{7236A17A-EB50-4183-8547-DC9823699CC1}"/>
              </a:ext>
            </a:extLst>
          </p:cNvPr>
          <p:cNvGrpSpPr/>
          <p:nvPr/>
        </p:nvGrpSpPr>
        <p:grpSpPr>
          <a:xfrm>
            <a:off x="4566187" y="5681621"/>
            <a:ext cx="7288819" cy="1118859"/>
            <a:chOff x="5367166" y="242112"/>
            <a:chExt cx="6771484" cy="2464286"/>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28" name="Rectangle 1">
              <a:extLst>
                <a:ext uri="{FF2B5EF4-FFF2-40B4-BE49-F238E27FC236}">
                  <a16:creationId xmlns:a16="http://schemas.microsoft.com/office/drawing/2014/main" xmlns="" id="{7D15049D-44ED-4B59-B649-A68D704CB420}"/>
                </a:ext>
              </a:extLst>
            </p:cNvPr>
            <p:cNvSpPr>
              <a:spLocks noChangeArrowheads="1"/>
            </p:cNvSpPr>
            <p:nvPr/>
          </p:nvSpPr>
          <p:spPr bwMode="auto">
            <a:xfrm>
              <a:off x="5367166" y="242112"/>
              <a:ext cx="6771484" cy="2464286"/>
            </a:xfrm>
            <a:prstGeom prst="rect">
              <a:avLst/>
            </a:prstGeom>
            <a:grpFill/>
            <a:ln w="6350">
              <a:noFill/>
              <a:miter lim="800000"/>
              <a:headEnd/>
              <a:tailEnd/>
            </a:ln>
            <a:effectLst/>
          </p:spPr>
          <p:txBody>
            <a:bodyPr vert="horz" wrap="square" lIns="82953" tIns="41477" rIns="82953" bIns="41477" numCol="1" anchor="ctr" anchorCtr="0" compatLnSpc="1">
              <a:prstTxWarp prst="textNoShape">
                <a:avLst/>
              </a:prstTxWarp>
            </a:bodyPr>
            <a:lstStyle>
              <a:lvl1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1pPr>
              <a:lvl2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2pPr>
              <a:lvl3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3pPr>
              <a:lvl4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4pPr>
              <a:lvl5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76200" algn="l"/>
                  <a:tab pos="139700" algn="l"/>
                </a:tabLst>
                <a:defRPr>
                  <a:solidFill>
                    <a:schemeClr val="tx1"/>
                  </a:solidFill>
                  <a:latin typeface="Arial" panose="020B0604020202020204" pitchFamily="34" charset="0"/>
                </a:defRPr>
              </a:lvl9pPr>
            </a:lstStyle>
            <a:p>
              <a:pPr algn="justLow" defTabSz="829591" rtl="1">
                <a:buFontTx/>
                <a:buChar char="•"/>
              </a:pPr>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قسم العلوم الغذائية </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en-US" altLang="fr-FR" b="1" dirty="0">
                <a:latin typeface="Arabic Typesetting" panose="03020402040406030203" pitchFamily="66" charset="-78"/>
                <a:cs typeface="Arabic Typesetting" panose="03020402040406030203" pitchFamily="66" charset="-78"/>
              </a:endParaRPr>
            </a:p>
            <a:p>
              <a:pPr algn="justLow" defTabSz="829591" rtl="1"/>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نشأ قسم العلوم الغذائية </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سنة 2023 بالقرار رقم </a:t>
              </a:r>
              <a:r>
                <a:rPr lang="fr-FR" altLang="fr-FR" b="1" dirty="0">
                  <a:latin typeface="Arabic Typesetting" panose="03020402040406030203" pitchFamily="66" charset="-78"/>
                  <a:ea typeface="Times New Roman" panose="02020603050405020304" pitchFamily="18" charset="0"/>
                  <a:cs typeface="Arabic Typesetting" panose="03020402040406030203" pitchFamily="66" charset="-78"/>
                </a:rPr>
                <a:t>206</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 في </a:t>
              </a:r>
              <a:r>
                <a:rPr lang="fr-FR" altLang="fr-FR" b="1" dirty="0">
                  <a:latin typeface="Arabic Typesetting" panose="03020402040406030203" pitchFamily="66" charset="-78"/>
                  <a:ea typeface="Times New Roman" panose="02020603050405020304" pitchFamily="18" charset="0"/>
                  <a:cs typeface="Arabic Typesetting" panose="03020402040406030203" pitchFamily="66" charset="-78"/>
                </a:rPr>
                <a:t> 14</a:t>
              </a:r>
              <a:r>
                <a:rPr lang="ar-DZ" altLang="fr-FR" b="1" dirty="0">
                  <a:latin typeface="Arabic Typesetting" panose="03020402040406030203" pitchFamily="66" charset="-78"/>
                  <a:ea typeface="Times New Roman" panose="02020603050405020304" pitchFamily="18" charset="0"/>
                  <a:cs typeface="Arabic Typesetting" panose="03020402040406030203" pitchFamily="66" charset="-78"/>
                </a:rPr>
                <a:t>فيفري 2023 ويضم هذا القسم :</a:t>
              </a:r>
              <a:endParaRPr lang="fr-FR" altLang="fr-FR" b="1" dirty="0">
                <a:latin typeface="Arabic Typesetting" panose="03020402040406030203" pitchFamily="66" charset="-78"/>
                <a:ea typeface="Times New Roman" panose="02020603050405020304" pitchFamily="18" charset="0"/>
                <a:cs typeface="Arabic Typesetting" panose="03020402040406030203" pitchFamily="66" charset="-78"/>
              </a:endParaRPr>
            </a:p>
            <a:p>
              <a:pPr algn="justLow" defTabSz="829591" rtl="1"/>
              <a:endParaRPr lang="en-US" altLang="fr-FR" sz="500" b="1" dirty="0">
                <a:latin typeface="Arabic Typesetting" panose="03020402040406030203" pitchFamily="66" charset="-78"/>
                <a:cs typeface="Arabic Typesetting" panose="03020402040406030203" pitchFamily="66" charset="-78"/>
              </a:endParaRPr>
            </a:p>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الأول</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ليسانس غذاء، تغذية وأمراض</a:t>
              </a:r>
              <a:endParaRPr lang="en-US" altLang="fr-FR" b="1" dirty="0">
                <a:latin typeface="Arabic Typesetting" panose="03020402040406030203" pitchFamily="66" charset="-78"/>
                <a:cs typeface="Arabic Typesetting" panose="03020402040406030203" pitchFamily="66" charset="-78"/>
              </a:endParaRPr>
            </a:p>
          </p:txBody>
        </p:sp>
        <p:sp>
          <p:nvSpPr>
            <p:cNvPr id="33" name="ZoneTexte 32">
              <a:extLst>
                <a:ext uri="{FF2B5EF4-FFF2-40B4-BE49-F238E27FC236}">
                  <a16:creationId xmlns:a16="http://schemas.microsoft.com/office/drawing/2014/main" xmlns="" id="{A70F0412-91FF-408D-9788-FF65E6BEE172}"/>
                </a:ext>
              </a:extLst>
            </p:cNvPr>
            <p:cNvSpPr txBox="1"/>
            <p:nvPr/>
          </p:nvSpPr>
          <p:spPr>
            <a:xfrm>
              <a:off x="7936998" y="1487794"/>
              <a:ext cx="2425731" cy="1207113"/>
            </a:xfrm>
            <a:prstGeom prst="rect">
              <a:avLst/>
            </a:prstGeom>
            <a:grpFill/>
            <a:ln>
              <a:noFill/>
            </a:ln>
          </p:spPr>
          <p:txBody>
            <a:bodyPr wrap="square">
              <a:spAutoFit/>
            </a:bodyPr>
            <a:lstStyle/>
            <a:p>
              <a:pPr algn="justLow" defTabSz="829591" rtl="1"/>
              <a:r>
                <a:rPr lang="ar-DZ" altLang="fr-FR" b="1" u="sng"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الطـور الثاني</a:t>
              </a: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altLang="fr-FR" b="1" dirty="0">
                <a:latin typeface="Arabic Typesetting" panose="03020402040406030203" pitchFamily="66" charset="-78"/>
                <a:cs typeface="Arabic Typesetting" panose="03020402040406030203" pitchFamily="66" charset="-78"/>
              </a:endParaRPr>
            </a:p>
            <a:p>
              <a:pPr algn="justLow" defTabSz="829591" rtl="1">
                <a:buFontTx/>
                <a:buChar char="•"/>
              </a:pPr>
              <a:r>
                <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ماستر في جودة المنتجات والأمن </a:t>
              </a:r>
              <a:r>
                <a:rPr lang="ar-DZ" altLang="fr-FR" b="1" dirty="0" err="1">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الغدائي</a:t>
              </a:r>
              <a:endParaRPr lang="ar-DZ" altLang="fr-FR"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grpSp>
      <p:sp>
        <p:nvSpPr>
          <p:cNvPr id="35" name="Rectangle à coins arrondis 5">
            <a:extLst>
              <a:ext uri="{FF2B5EF4-FFF2-40B4-BE49-F238E27FC236}">
                <a16:creationId xmlns:a16="http://schemas.microsoft.com/office/drawing/2014/main" xmlns="" id="{9A264515-FF28-443B-BC68-4B21D5E960CD}"/>
              </a:ext>
            </a:extLst>
          </p:cNvPr>
          <p:cNvSpPr>
            <a:spLocks noChangeArrowheads="1"/>
          </p:cNvSpPr>
          <p:nvPr/>
        </p:nvSpPr>
        <p:spPr bwMode="auto">
          <a:xfrm>
            <a:off x="1039485" y="101794"/>
            <a:ext cx="2649377" cy="301849"/>
          </a:xfrm>
          <a:prstGeom prst="roundRect">
            <a:avLst>
              <a:gd name="adj" fmla="val 16667"/>
            </a:avLst>
          </a:prstGeom>
          <a:gradFill rotWithShape="1">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التــعرف علـــى مختلـــف التخصصات</a:t>
            </a:r>
            <a:endParaRPr lang="en-US" altLang="fr-FR" sz="3200" dirty="0">
              <a:latin typeface="Arabic Typesetting" panose="03020402040406030203" pitchFamily="66" charset="-78"/>
              <a:cs typeface="Arabic Typesetting" panose="03020402040406030203" pitchFamily="66" charset="-78"/>
            </a:endParaRPr>
          </a:p>
        </p:txBody>
      </p:sp>
      <p:sp>
        <p:nvSpPr>
          <p:cNvPr id="36" name="Zone de texte 7">
            <a:extLst>
              <a:ext uri="{FF2B5EF4-FFF2-40B4-BE49-F238E27FC236}">
                <a16:creationId xmlns:a16="http://schemas.microsoft.com/office/drawing/2014/main" xmlns="" id="{5BBD92D8-5B18-468A-980D-B283ED54165E}"/>
              </a:ext>
            </a:extLst>
          </p:cNvPr>
          <p:cNvSpPr txBox="1">
            <a:spLocks noChangeArrowheads="1"/>
          </p:cNvSpPr>
          <p:nvPr/>
        </p:nvSpPr>
        <p:spPr bwMode="auto">
          <a:xfrm>
            <a:off x="952564" y="3364103"/>
            <a:ext cx="3380460" cy="59457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defTabSz="829591" rtl="1"/>
            <a:r>
              <a:rPr lang="ar-DZ" altLang="fr-FR" sz="907" b="1" u="sng" dirty="0">
                <a:solidFill>
                  <a:srgbClr val="000080"/>
                </a:solidFill>
                <a:ea typeface="Times New Roman" panose="02020603050405020304" pitchFamily="18" charset="0"/>
                <a:cs typeface="Arial" panose="020B0604020202020204" pitchFamily="34" charset="0"/>
              </a:rPr>
              <a:t>حماية النباتات:</a:t>
            </a:r>
            <a:endParaRPr lang="en-US" altLang="fr-FR" sz="635" dirty="0">
              <a:cs typeface="Arial" panose="020B0604020202020204" pitchFamily="34" charset="0"/>
            </a:endParaRPr>
          </a:p>
          <a:p>
            <a:pPr algn="justLow" defTabSz="829591" rtl="1"/>
            <a:r>
              <a:rPr lang="ar-DZ" altLang="fr-FR" sz="726" b="1" dirty="0">
                <a:solidFill>
                  <a:srgbClr val="000000"/>
                </a:solidFill>
                <a:ea typeface="Times New Roman" panose="02020603050405020304" pitchFamily="18" charset="0"/>
                <a:cs typeface="Arial" panose="020B0604020202020204" pitchFamily="34" charset="0"/>
              </a:rPr>
              <a:t>يعنى هذا التخصص بدراسة المؤثرات البيولوجية على المحاصيل الزراعية ومن بينها الكائنات المجهرية مثل الفطريات والبكتيريا وكذا الحيوانات مثل الحشرات. يهتم هذا التخصص بمعرفة الأمراض ومسبباتها وكذا طرق مكافحتها من أجل تحسين الإنتاج كما ونوعا.</a:t>
            </a:r>
            <a:endParaRPr lang="ar-DZ" altLang="fr-FR" sz="1633" dirty="0">
              <a:cs typeface="Arial" panose="020B0604020202020204" pitchFamily="34" charset="0"/>
            </a:endParaRPr>
          </a:p>
        </p:txBody>
      </p:sp>
      <p:sp>
        <p:nvSpPr>
          <p:cNvPr id="37" name="Zone de texte 8">
            <a:extLst>
              <a:ext uri="{FF2B5EF4-FFF2-40B4-BE49-F238E27FC236}">
                <a16:creationId xmlns:a16="http://schemas.microsoft.com/office/drawing/2014/main" xmlns="" id="{932BFCEB-1429-47DB-B26C-F9E0ED42E03C}"/>
              </a:ext>
            </a:extLst>
          </p:cNvPr>
          <p:cNvSpPr txBox="1">
            <a:spLocks noChangeArrowheads="1"/>
          </p:cNvSpPr>
          <p:nvPr/>
        </p:nvSpPr>
        <p:spPr bwMode="auto">
          <a:xfrm>
            <a:off x="952564" y="4802426"/>
            <a:ext cx="3356176" cy="59457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29591" rtl="1"/>
            <a:r>
              <a:rPr lang="ar-DZ" altLang="fr-FR" sz="907" b="1" u="sng">
                <a:solidFill>
                  <a:srgbClr val="000080"/>
                </a:solidFill>
                <a:ea typeface="Times New Roman" panose="02020603050405020304" pitchFamily="18" charset="0"/>
                <a:cs typeface="Arial" panose="020B0604020202020204" pitchFamily="34" charset="0"/>
              </a:rPr>
              <a:t>تربة وماء</a:t>
            </a:r>
            <a:r>
              <a:rPr lang="ar-DZ" altLang="fr-FR" sz="907" b="1">
                <a:solidFill>
                  <a:srgbClr val="000080"/>
                </a:solidFill>
                <a:ea typeface="Times New Roman" panose="02020603050405020304" pitchFamily="18" charset="0"/>
                <a:cs typeface="Arial" panose="020B0604020202020204" pitchFamily="34" charset="0"/>
              </a:rPr>
              <a:t>:</a:t>
            </a:r>
            <a:endParaRPr lang="en-US" altLang="fr-FR" sz="635" dirty="0">
              <a:cs typeface="Arial" panose="020B0604020202020204" pitchFamily="34" charset="0"/>
            </a:endParaRPr>
          </a:p>
          <a:p>
            <a:pPr algn="justLow" defTabSz="829591" rtl="1"/>
            <a:r>
              <a:rPr lang="ar-DZ" altLang="fr-FR" sz="726" b="1" dirty="0">
                <a:solidFill>
                  <a:srgbClr val="000000"/>
                </a:solidFill>
                <a:ea typeface="Times New Roman" panose="02020603050405020304" pitchFamily="18" charset="0"/>
                <a:cs typeface="Arial" panose="020B0604020202020204" pitchFamily="34" charset="0"/>
              </a:rPr>
              <a:t>اختصاص يهتم بتعليم مبادئ وأساسيات إدارة الموارد المائية وتقنيات الري الحديثة والزراعات المروية، كما أنه يقدم معارف عن الأراضي الفلاحية وأنواع التربة المختلفة والطرق المثلى لتهيئتها بهدف استغلالها بطريقة عقلانية وفعالة لرفع المردود الزراعي وتحسينه واستهلاك أمثل للثروة المائية.</a:t>
            </a:r>
            <a:endParaRPr lang="ar-DZ" altLang="fr-FR" sz="1633" dirty="0">
              <a:cs typeface="Arial" panose="020B0604020202020204" pitchFamily="34" charset="0"/>
            </a:endParaRPr>
          </a:p>
        </p:txBody>
      </p:sp>
      <p:sp>
        <p:nvSpPr>
          <p:cNvPr id="38" name="Zone de texte 9">
            <a:extLst>
              <a:ext uri="{FF2B5EF4-FFF2-40B4-BE49-F238E27FC236}">
                <a16:creationId xmlns:a16="http://schemas.microsoft.com/office/drawing/2014/main" xmlns="" id="{D2049200-5C80-4FA6-925D-EF6BE043D61B}"/>
              </a:ext>
            </a:extLst>
          </p:cNvPr>
          <p:cNvSpPr txBox="1">
            <a:spLocks noChangeArrowheads="1"/>
          </p:cNvSpPr>
          <p:nvPr/>
        </p:nvSpPr>
        <p:spPr bwMode="auto">
          <a:xfrm>
            <a:off x="944410" y="2616235"/>
            <a:ext cx="3380460" cy="60046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defTabSz="829591" rtl="1"/>
            <a:r>
              <a:rPr lang="ar-DZ" altLang="fr-FR" sz="907" b="1" u="sng" dirty="0">
                <a:solidFill>
                  <a:srgbClr val="000080"/>
                </a:solidFill>
                <a:ea typeface="Times New Roman" panose="02020603050405020304" pitchFamily="18" charset="0"/>
                <a:cs typeface="Arial" panose="020B0604020202020204" pitchFamily="34" charset="0"/>
              </a:rPr>
              <a:t>إنتاج نباتي</a:t>
            </a:r>
            <a:r>
              <a:rPr lang="ar-DZ" altLang="fr-FR" sz="907" b="1" dirty="0">
                <a:solidFill>
                  <a:srgbClr val="000080"/>
                </a:solidFill>
                <a:ea typeface="Times New Roman" panose="02020603050405020304" pitchFamily="18" charset="0"/>
                <a:cs typeface="Arial" panose="020B0604020202020204" pitchFamily="34" charset="0"/>
              </a:rPr>
              <a:t>:</a:t>
            </a:r>
            <a:endParaRPr lang="en-US" altLang="fr-FR" sz="635" dirty="0">
              <a:cs typeface="Arial" panose="020B0604020202020204" pitchFamily="34" charset="0"/>
            </a:endParaRPr>
          </a:p>
          <a:p>
            <a:pPr algn="justLow" defTabSz="829591" rtl="1"/>
            <a:r>
              <a:rPr lang="ar-DZ" altLang="fr-FR" sz="726" b="1" dirty="0">
                <a:solidFill>
                  <a:srgbClr val="000000"/>
                </a:solidFill>
                <a:ea typeface="Times New Roman" panose="02020603050405020304" pitchFamily="18" charset="0"/>
                <a:cs typeface="Arial" panose="020B0604020202020204" pitchFamily="34" charset="0"/>
              </a:rPr>
              <a:t>يهدف هذا التخصص إلى تكوين مختصين في تسيير المستثمرات الفلاحية وتحسين الإنتاج بغية تحقيق الاكتفاء الذاتي. تطبيق القواعد العلمية الجديدة في مجال تطوير الإنتاج كما ونوعا للمساهمة في إنعاش الاقتصاد الوطني. </a:t>
            </a:r>
            <a:endParaRPr lang="ar-DZ" altLang="fr-FR" sz="1633" dirty="0">
              <a:cs typeface="Arial" panose="020B0604020202020204" pitchFamily="34" charset="0"/>
            </a:endParaRPr>
          </a:p>
        </p:txBody>
      </p:sp>
      <p:pic>
        <p:nvPicPr>
          <p:cNvPr id="39" name="Image 10" descr="Résultat de recherche d'images pour &quot;moisson&quot;">
            <a:extLst>
              <a:ext uri="{FF2B5EF4-FFF2-40B4-BE49-F238E27FC236}">
                <a16:creationId xmlns:a16="http://schemas.microsoft.com/office/drawing/2014/main" xmlns="" id="{22E2E175-885C-4ACA-BEE5-FE1F8D087199}"/>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l="18364" t="-233" r="32466" b="1151"/>
          <a:stretch>
            <a:fillRect/>
          </a:stretch>
        </p:blipFill>
        <p:spPr bwMode="auto">
          <a:xfrm>
            <a:off x="262100" y="2614708"/>
            <a:ext cx="680035" cy="600460"/>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11" descr="Résultat de recherche d'images pour &quot;maladies des végétaux&quot;">
            <a:extLst>
              <a:ext uri="{FF2B5EF4-FFF2-40B4-BE49-F238E27FC236}">
                <a16:creationId xmlns:a16="http://schemas.microsoft.com/office/drawing/2014/main" xmlns="" id="{701F4AC7-F6B9-4CE4-B8D0-7B6EA5F050DB}"/>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t="7529" r="13776" b="8870"/>
          <a:stretch>
            <a:fillRect/>
          </a:stretch>
        </p:blipFill>
        <p:spPr bwMode="auto">
          <a:xfrm>
            <a:off x="262099" y="3351270"/>
            <a:ext cx="678317" cy="60196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12" descr="Résultat de recherche d'images pour &quot;sol et eau&quot;">
            <a:extLst>
              <a:ext uri="{FF2B5EF4-FFF2-40B4-BE49-F238E27FC236}">
                <a16:creationId xmlns:a16="http://schemas.microsoft.com/office/drawing/2014/main" xmlns="" id="{714997E0-8937-49DE-ACE8-B5C6C5F5313C}"/>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l="40004" t="9200" r="11975" b="23503"/>
          <a:stretch>
            <a:fillRect/>
          </a:stretch>
        </p:blipFill>
        <p:spPr bwMode="auto">
          <a:xfrm>
            <a:off x="237815" y="4739333"/>
            <a:ext cx="669732" cy="657666"/>
          </a:xfrm>
          <a:prstGeom prst="rect">
            <a:avLst/>
          </a:prstGeom>
          <a:noFill/>
          <a:extLst>
            <a:ext uri="{909E8E84-426E-40DD-AFC4-6F175D3DCCD1}">
              <a14:hiddenFill xmlns:a14="http://schemas.microsoft.com/office/drawing/2010/main">
                <a:solidFill>
                  <a:srgbClr val="FFFFFF"/>
                </a:solidFill>
              </a14:hiddenFill>
            </a:ext>
          </a:extLst>
        </p:spPr>
      </p:pic>
      <p:sp>
        <p:nvSpPr>
          <p:cNvPr id="42" name="Zone de texte 14">
            <a:extLst>
              <a:ext uri="{FF2B5EF4-FFF2-40B4-BE49-F238E27FC236}">
                <a16:creationId xmlns:a16="http://schemas.microsoft.com/office/drawing/2014/main" xmlns="" id="{8ACE36B1-4987-490D-8D6D-F65825D03D53}"/>
              </a:ext>
            </a:extLst>
          </p:cNvPr>
          <p:cNvSpPr txBox="1">
            <a:spLocks noChangeArrowheads="1"/>
          </p:cNvSpPr>
          <p:nvPr/>
        </p:nvSpPr>
        <p:spPr bwMode="auto">
          <a:xfrm>
            <a:off x="882260" y="481407"/>
            <a:ext cx="3436244" cy="55867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defTabSz="829591" rtl="1"/>
            <a:r>
              <a:rPr lang="ar-DZ" altLang="fr-FR" sz="726" b="1">
                <a:ea typeface="Times New Roman" panose="02020603050405020304" pitchFamily="18" charset="0"/>
                <a:cs typeface="Arial" panose="020B0604020202020204" pitchFamily="34" charset="0"/>
              </a:rPr>
              <a:t> </a:t>
            </a:r>
            <a:r>
              <a:rPr lang="ar-DZ" altLang="fr-FR" sz="907" b="1" u="sng">
                <a:solidFill>
                  <a:srgbClr val="000080"/>
                </a:solidFill>
                <a:ea typeface="Times New Roman" panose="02020603050405020304" pitchFamily="18" charset="0"/>
                <a:cs typeface="Arial" panose="020B0604020202020204" pitchFamily="34" charset="0"/>
              </a:rPr>
              <a:t>كيمياء حيوية :</a:t>
            </a:r>
            <a:endParaRPr lang="en-US" altLang="fr-FR" sz="635">
              <a:cs typeface="Arial" panose="020B0604020202020204" pitchFamily="34" charset="0"/>
            </a:endParaRPr>
          </a:p>
          <a:p>
            <a:pPr algn="justLow" defTabSz="829591" rtl="1"/>
            <a:r>
              <a:rPr lang="ar-DZ" altLang="fr-FR" sz="726" b="1">
                <a:ea typeface="Times New Roman" panose="02020603050405020304" pitchFamily="18" charset="0"/>
                <a:cs typeface="Arial" panose="020B0604020202020204" pitchFamily="34" charset="0"/>
              </a:rPr>
              <a:t>يهدف هذا التخصص إلى </a:t>
            </a:r>
            <a:r>
              <a:rPr lang="ar-DZ" altLang="fr-FR" sz="726" b="1">
                <a:solidFill>
                  <a:srgbClr val="000000"/>
                </a:solidFill>
                <a:ea typeface="Times New Roman" panose="02020603050405020304" pitchFamily="18" charset="0"/>
                <a:cs typeface="Arial" panose="020B0604020202020204" pitchFamily="34" charset="0"/>
              </a:rPr>
              <a:t>التمكن من مختلف تقنيات التحليل البيوكيميائي وكذا تطبيقاتها في مختلف المجالات الطبية، الصيدلانية، الصناعية، ...</a:t>
            </a:r>
            <a:endParaRPr lang="ar-DZ" altLang="fr-FR" sz="1633">
              <a:cs typeface="Arial" panose="020B0604020202020204" pitchFamily="34" charset="0"/>
            </a:endParaRPr>
          </a:p>
        </p:txBody>
      </p:sp>
      <p:sp>
        <p:nvSpPr>
          <p:cNvPr id="43" name="Zone de texte 15">
            <a:extLst>
              <a:ext uri="{FF2B5EF4-FFF2-40B4-BE49-F238E27FC236}">
                <a16:creationId xmlns:a16="http://schemas.microsoft.com/office/drawing/2014/main" xmlns="" id="{749BFEF2-DF5A-44BD-A9E7-91DE57C1FC4D}"/>
              </a:ext>
            </a:extLst>
          </p:cNvPr>
          <p:cNvSpPr txBox="1">
            <a:spLocks noChangeArrowheads="1"/>
          </p:cNvSpPr>
          <p:nvPr/>
        </p:nvSpPr>
        <p:spPr bwMode="auto">
          <a:xfrm>
            <a:off x="875078" y="1180332"/>
            <a:ext cx="3449978" cy="56014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29591" rtl="1"/>
            <a:r>
              <a:rPr lang="ar-DZ" altLang="fr-FR" sz="907" b="1" u="sng" dirty="0">
                <a:solidFill>
                  <a:srgbClr val="000080"/>
                </a:solidFill>
                <a:ea typeface="Times New Roman" panose="02020603050405020304" pitchFamily="18" charset="0"/>
                <a:cs typeface="Arial" panose="020B0604020202020204" pitchFamily="34" charset="0"/>
              </a:rPr>
              <a:t>علم الأحياء الدقيقة:</a:t>
            </a:r>
            <a:endParaRPr lang="en-US" altLang="fr-FR" sz="635" dirty="0">
              <a:cs typeface="Arial" panose="020B0604020202020204" pitchFamily="34" charset="0"/>
            </a:endParaRPr>
          </a:p>
          <a:p>
            <a:pPr algn="justLow" defTabSz="829591" rtl="1"/>
            <a:r>
              <a:rPr lang="ar-DZ" altLang="fr-FR" sz="726" b="1" dirty="0">
                <a:ea typeface="Times New Roman" panose="02020603050405020304" pitchFamily="18" charset="0"/>
                <a:cs typeface="Arial" panose="020B0604020202020204" pitchFamily="34" charset="0"/>
              </a:rPr>
              <a:t>يهدف هذا التخصص إلى التعرف على الأحياء الدقيقة (الميكروبات) في مختلف الأوساط، ومن ثم استعمال هذه الميكروبات في ميادين الطب، </a:t>
            </a:r>
            <a:r>
              <a:rPr lang="ar-DZ" altLang="fr-FR" sz="726" b="1" dirty="0" err="1">
                <a:ea typeface="Times New Roman" panose="02020603050405020304" pitchFamily="18" charset="0"/>
                <a:cs typeface="Arial" panose="020B0604020202020204" pitchFamily="34" charset="0"/>
              </a:rPr>
              <a:t>البيوتكنولوجيا</a:t>
            </a:r>
            <a:r>
              <a:rPr lang="ar-DZ" altLang="fr-FR" sz="726" b="1" dirty="0">
                <a:ea typeface="Times New Roman" panose="02020603050405020304" pitchFamily="18" charset="0"/>
                <a:cs typeface="Arial" panose="020B0604020202020204" pitchFamily="34" charset="0"/>
              </a:rPr>
              <a:t>، الزراعة، ...، الخ.</a:t>
            </a:r>
            <a:endParaRPr lang="ar-DZ" altLang="fr-FR" sz="1633" dirty="0">
              <a:cs typeface="Arial" panose="020B0604020202020204" pitchFamily="34" charset="0"/>
            </a:endParaRPr>
          </a:p>
        </p:txBody>
      </p:sp>
      <p:pic>
        <p:nvPicPr>
          <p:cNvPr id="44" name="Image 16" descr="Image associée">
            <a:extLst>
              <a:ext uri="{FF2B5EF4-FFF2-40B4-BE49-F238E27FC236}">
                <a16:creationId xmlns:a16="http://schemas.microsoft.com/office/drawing/2014/main" xmlns="" id="{4EAFDFFA-5B78-4614-8C82-95957D714176}"/>
              </a:ext>
            </a:extLst>
          </p:cNvPr>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l="11493" r="9801"/>
          <a:stretch>
            <a:fillRect/>
          </a:stretch>
        </p:blipFill>
        <p:spPr bwMode="auto">
          <a:xfrm>
            <a:off x="266090" y="1180332"/>
            <a:ext cx="619350" cy="560702"/>
          </a:xfrm>
          <a:prstGeom prst="rect">
            <a:avLst/>
          </a:prstGeom>
          <a:noFill/>
          <a:extLst>
            <a:ext uri="{909E8E84-426E-40DD-AFC4-6F175D3DCCD1}">
              <a14:hiddenFill xmlns:a14="http://schemas.microsoft.com/office/drawing/2010/main">
                <a:solidFill>
                  <a:srgbClr val="FFFFFF"/>
                </a:solidFill>
              </a14:hiddenFill>
            </a:ext>
          </a:extLst>
        </p:spPr>
      </p:pic>
      <p:sp>
        <p:nvSpPr>
          <p:cNvPr id="45" name="Zone de texte 17">
            <a:extLst>
              <a:ext uri="{FF2B5EF4-FFF2-40B4-BE49-F238E27FC236}">
                <a16:creationId xmlns:a16="http://schemas.microsoft.com/office/drawing/2014/main" xmlns="" id="{0934CBE5-BE2A-43EC-BE6E-BEEDD985C2ED}"/>
              </a:ext>
            </a:extLst>
          </p:cNvPr>
          <p:cNvSpPr txBox="1">
            <a:spLocks noChangeArrowheads="1"/>
          </p:cNvSpPr>
          <p:nvPr/>
        </p:nvSpPr>
        <p:spPr bwMode="auto">
          <a:xfrm>
            <a:off x="885443" y="1865789"/>
            <a:ext cx="3449977" cy="62330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29591" rtl="1"/>
            <a:r>
              <a:rPr lang="ar-DZ" altLang="fr-FR" sz="907" b="1" u="sng" dirty="0">
                <a:solidFill>
                  <a:srgbClr val="000080"/>
                </a:solidFill>
                <a:ea typeface="Times New Roman" panose="02020603050405020304" pitchFamily="18" charset="0"/>
                <a:cs typeface="Arial" panose="020B0604020202020204" pitchFamily="34" charset="0"/>
              </a:rPr>
              <a:t>علم السموم:</a:t>
            </a:r>
            <a:endParaRPr lang="en-US" altLang="fr-FR" sz="635" dirty="0">
              <a:cs typeface="Arial" panose="020B0604020202020204" pitchFamily="34" charset="0"/>
            </a:endParaRPr>
          </a:p>
          <a:p>
            <a:pPr algn="justLow" defTabSz="829591" rtl="1"/>
            <a:r>
              <a:rPr lang="ar-DZ" altLang="fr-FR" sz="726" b="1" dirty="0">
                <a:ea typeface="Times New Roman" panose="02020603050405020304" pitchFamily="18" charset="0"/>
                <a:cs typeface="Arial" panose="020B0604020202020204" pitchFamily="34" charset="0"/>
              </a:rPr>
              <a:t>هو فرع من علم الأحياء والكيمياء والطب والصيدلة يختص بدراسة تأثير المواد الكيميائية على أجسام الكائنات الحية وخصوصا تأثيرها على جسم الإنسان حيث يقوم بدراسة الآثار الجانبية للمواد الكيميائية على الكائنات الحية والأمراض التي تحدثها هذه الأخيرة.</a:t>
            </a:r>
            <a:endParaRPr lang="ar-DZ" altLang="fr-FR" sz="1633" dirty="0">
              <a:cs typeface="Arial" panose="020B0604020202020204" pitchFamily="34" charset="0"/>
            </a:endParaRPr>
          </a:p>
        </p:txBody>
      </p:sp>
      <p:sp>
        <p:nvSpPr>
          <p:cNvPr id="46" name="Zone de texte 18">
            <a:extLst>
              <a:ext uri="{FF2B5EF4-FFF2-40B4-BE49-F238E27FC236}">
                <a16:creationId xmlns:a16="http://schemas.microsoft.com/office/drawing/2014/main" xmlns="" id="{CC71E509-3955-4D47-80A7-2110B430DB9F}"/>
              </a:ext>
            </a:extLst>
          </p:cNvPr>
          <p:cNvSpPr txBox="1">
            <a:spLocks noChangeArrowheads="1"/>
          </p:cNvSpPr>
          <p:nvPr/>
        </p:nvSpPr>
        <p:spPr bwMode="auto">
          <a:xfrm>
            <a:off x="968694" y="5493300"/>
            <a:ext cx="3330320" cy="55917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215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29591" rtl="1"/>
            <a:r>
              <a:rPr lang="ar-DZ" altLang="fr-FR" sz="907" b="1" u="sng" dirty="0">
                <a:solidFill>
                  <a:srgbClr val="000080"/>
                </a:solidFill>
                <a:ea typeface="Times New Roman" panose="02020603050405020304" pitchFamily="18" charset="0"/>
                <a:cs typeface="Arial" panose="020B0604020202020204" pitchFamily="34" charset="0"/>
              </a:rPr>
              <a:t>غذاء، تغذية وعلم الأمراض:</a:t>
            </a:r>
            <a:endParaRPr lang="en-US" altLang="fr-FR" sz="635" dirty="0">
              <a:cs typeface="Arial" panose="020B0604020202020204" pitchFamily="34" charset="0"/>
            </a:endParaRPr>
          </a:p>
          <a:p>
            <a:pPr algn="justLow" defTabSz="829591" rtl="1"/>
            <a:r>
              <a:rPr lang="ar-DZ" altLang="fr-FR" sz="726" b="1" dirty="0">
                <a:ea typeface="Times New Roman" panose="02020603050405020304" pitchFamily="18" charset="0"/>
                <a:cs typeface="Arial" panose="020B0604020202020204" pitchFamily="34" charset="0"/>
              </a:rPr>
              <a:t>يعد علم التغذية علم تطبيقي يختص بدراسة الغذاء. هذا الاختصاص يستخدم العلوم الهندسية والبيولوجية </a:t>
            </a:r>
            <a:r>
              <a:rPr lang="ar-DZ" altLang="fr-FR" sz="726" b="1" dirty="0" err="1">
                <a:ea typeface="Times New Roman" panose="02020603050405020304" pitchFamily="18" charset="0"/>
                <a:cs typeface="Arial" panose="020B0604020202020204" pitchFamily="34" charset="0"/>
              </a:rPr>
              <a:t>والبيوكيمياء</a:t>
            </a:r>
            <a:r>
              <a:rPr lang="ar-DZ" altLang="fr-FR" sz="726" b="1" dirty="0">
                <a:ea typeface="Times New Roman" panose="02020603050405020304" pitchFamily="18" charset="0"/>
                <a:cs typeface="Arial" panose="020B0604020202020204" pitchFamily="34" charset="0"/>
              </a:rPr>
              <a:t> لدراسة طبيعة الأغذية الموجهة للاستهلاك والقواعد الأساسية لإعدادها وتحسينها.</a:t>
            </a:r>
            <a:endParaRPr lang="en-US" altLang="fr-FR" sz="635" dirty="0">
              <a:cs typeface="Arial" panose="020B0604020202020204" pitchFamily="34" charset="0"/>
            </a:endParaRPr>
          </a:p>
          <a:p>
            <a:pPr defTabSz="829591"/>
            <a:endParaRPr lang="en-US" altLang="fr-FR" sz="1633" dirty="0">
              <a:cs typeface="Arial" panose="020B0604020202020204" pitchFamily="34" charset="0"/>
            </a:endParaRPr>
          </a:p>
        </p:txBody>
      </p:sp>
      <p:sp>
        <p:nvSpPr>
          <p:cNvPr id="47" name="Zone de texte 19">
            <a:extLst>
              <a:ext uri="{FF2B5EF4-FFF2-40B4-BE49-F238E27FC236}">
                <a16:creationId xmlns:a16="http://schemas.microsoft.com/office/drawing/2014/main" xmlns="" id="{CCE07064-489F-4474-87D6-E64183F4AFDA}"/>
              </a:ext>
            </a:extLst>
          </p:cNvPr>
          <p:cNvSpPr txBox="1">
            <a:spLocks noChangeArrowheads="1"/>
          </p:cNvSpPr>
          <p:nvPr/>
        </p:nvSpPr>
        <p:spPr bwMode="auto">
          <a:xfrm>
            <a:off x="940416" y="6171267"/>
            <a:ext cx="3392608" cy="59457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29591" rtl="1"/>
            <a:r>
              <a:rPr lang="ar-DZ" altLang="fr-FR" sz="907" b="1" u="sng">
                <a:solidFill>
                  <a:srgbClr val="000080"/>
                </a:solidFill>
                <a:ea typeface="Times New Roman" panose="02020603050405020304" pitchFamily="18" charset="0"/>
                <a:cs typeface="Arial" panose="020B0604020202020204" pitchFamily="34" charset="0"/>
              </a:rPr>
              <a:t>علم البيئة والمحيط</a:t>
            </a:r>
            <a:r>
              <a:rPr lang="ar-DZ" altLang="fr-FR" sz="907" b="1">
                <a:solidFill>
                  <a:srgbClr val="000080"/>
                </a:solidFill>
                <a:ea typeface="Times New Roman" panose="02020603050405020304" pitchFamily="18" charset="0"/>
                <a:cs typeface="Arial" panose="020B0604020202020204" pitchFamily="34" charset="0"/>
              </a:rPr>
              <a:t> : </a:t>
            </a:r>
            <a:endParaRPr lang="en-US" altLang="fr-FR" sz="635">
              <a:cs typeface="Arial" panose="020B0604020202020204" pitchFamily="34" charset="0"/>
            </a:endParaRPr>
          </a:p>
          <a:p>
            <a:pPr algn="justLow" defTabSz="829591" rtl="1"/>
            <a:r>
              <a:rPr lang="ar-DZ" altLang="fr-FR" sz="726" b="1">
                <a:ea typeface="Times New Roman" panose="02020603050405020304" pitchFamily="18" charset="0"/>
                <a:cs typeface="Arial" panose="020B0604020202020204" pitchFamily="34" charset="0"/>
              </a:rPr>
              <a:t>يهدف هذا التكوين إلى دراسة المحيط وآلياته وكذا تقدير المخاطر التي تمس الحيوانات، النباتات وصحة الإنسان. كما تساعد الخريجين على فهم الآليات التي تحكم الكائنات الحية وتصور ردودهم على التغيرات العالمية لتحسين إدراة البيئة والحفاظ على الموارد والتنوع البيولوجي.</a:t>
            </a:r>
            <a:endParaRPr lang="en-US" altLang="fr-FR" sz="635">
              <a:cs typeface="Arial" panose="020B0604020202020204" pitchFamily="34" charset="0"/>
            </a:endParaRPr>
          </a:p>
          <a:p>
            <a:pPr defTabSz="829591"/>
            <a:endParaRPr lang="en-US" altLang="fr-FR" sz="1633">
              <a:cs typeface="Arial" panose="020B0604020202020204" pitchFamily="34" charset="0"/>
            </a:endParaRPr>
          </a:p>
        </p:txBody>
      </p:sp>
      <p:pic>
        <p:nvPicPr>
          <p:cNvPr id="48" name="Image 20" descr="Image associée">
            <a:extLst>
              <a:ext uri="{FF2B5EF4-FFF2-40B4-BE49-F238E27FC236}">
                <a16:creationId xmlns:a16="http://schemas.microsoft.com/office/drawing/2014/main" xmlns="" id="{3451BD97-8A5B-4882-8B5D-FA95FAFA87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8575" r="15874"/>
          <a:stretch>
            <a:fillRect/>
          </a:stretch>
        </p:blipFill>
        <p:spPr bwMode="auto">
          <a:xfrm>
            <a:off x="296537" y="6170090"/>
            <a:ext cx="641507" cy="596630"/>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21" descr="Résultat de recherche d'images pour &quot;Glucose&quot;">
            <a:extLst>
              <a:ext uri="{FF2B5EF4-FFF2-40B4-BE49-F238E27FC236}">
                <a16:creationId xmlns:a16="http://schemas.microsoft.com/office/drawing/2014/main" xmlns="" id="{E5423C9A-62D7-44AF-8BED-4EC0B0036E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518" y="462339"/>
            <a:ext cx="680036" cy="589208"/>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 22" descr="Résultat de recherche d'images pour &quot;toxicologie&quot;">
            <a:extLst>
              <a:ext uri="{FF2B5EF4-FFF2-40B4-BE49-F238E27FC236}">
                <a16:creationId xmlns:a16="http://schemas.microsoft.com/office/drawing/2014/main" xmlns="" id="{9D569E6B-BAFA-4C5E-AFC7-86EA7C92F5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10895" r="10577"/>
          <a:stretch>
            <a:fillRect/>
          </a:stretch>
        </p:blipFill>
        <p:spPr bwMode="auto">
          <a:xfrm>
            <a:off x="285041" y="1868671"/>
            <a:ext cx="604696" cy="620422"/>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25" descr="Résultat de recherche d'images pour &quot;alimentation et pathologie&quot;">
            <a:extLst>
              <a:ext uri="{FF2B5EF4-FFF2-40B4-BE49-F238E27FC236}">
                <a16:creationId xmlns:a16="http://schemas.microsoft.com/office/drawing/2014/main" xmlns="" id="{A2B6DF0E-775F-44B1-9428-82469FAE34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8739"/>
          <a:stretch>
            <a:fillRect/>
          </a:stretch>
        </p:blipFill>
        <p:spPr bwMode="auto">
          <a:xfrm>
            <a:off x="298960" y="5501710"/>
            <a:ext cx="669732" cy="55076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8">
            <a:extLst>
              <a:ext uri="{FF2B5EF4-FFF2-40B4-BE49-F238E27FC236}">
                <a16:creationId xmlns:a16="http://schemas.microsoft.com/office/drawing/2014/main" xmlns="" id="{749E544F-D4F5-43DE-ADEE-55672D9E31ED}"/>
              </a:ext>
            </a:extLst>
          </p:cNvPr>
          <p:cNvSpPr>
            <a:spLocks noChangeArrowheads="1"/>
          </p:cNvSpPr>
          <p:nvPr/>
        </p:nvSpPr>
        <p:spPr bwMode="auto">
          <a:xfrm>
            <a:off x="1690618" y="-374907"/>
            <a:ext cx="167591" cy="33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7" rIns="82953" bIns="41477" numCol="1" anchor="ctr" anchorCtr="0" compatLnSpc="1">
            <a:prstTxWarp prst="textNoShape">
              <a:avLst/>
            </a:prstTxWarp>
            <a:spAutoFit/>
          </a:bodyPr>
          <a:lstStyle/>
          <a:p>
            <a:endParaRPr lang="fr-FR" sz="1633"/>
          </a:p>
        </p:txBody>
      </p:sp>
      <p:sp>
        <p:nvSpPr>
          <p:cNvPr id="53" name="Rectangle 43">
            <a:extLst>
              <a:ext uri="{FF2B5EF4-FFF2-40B4-BE49-F238E27FC236}">
                <a16:creationId xmlns:a16="http://schemas.microsoft.com/office/drawing/2014/main" xmlns="" id="{73941571-58D3-4041-8599-6FCA29EDB563}"/>
              </a:ext>
            </a:extLst>
          </p:cNvPr>
          <p:cNvSpPr>
            <a:spLocks noChangeArrowheads="1"/>
          </p:cNvSpPr>
          <p:nvPr/>
        </p:nvSpPr>
        <p:spPr bwMode="auto">
          <a:xfrm>
            <a:off x="616941" y="188271"/>
            <a:ext cx="167591" cy="33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7" rIns="82953" bIns="41477" numCol="1" anchor="ctr" anchorCtr="0" compatLnSpc="1">
            <a:prstTxWarp prst="textNoShape">
              <a:avLst/>
            </a:prstTxWarp>
            <a:spAutoFit/>
          </a:bodyPr>
          <a:lstStyle/>
          <a:p>
            <a:endParaRPr lang="fr-FR" sz="1633"/>
          </a:p>
        </p:txBody>
      </p:sp>
      <p:sp>
        <p:nvSpPr>
          <p:cNvPr id="54" name="Zone de texte 7">
            <a:extLst>
              <a:ext uri="{FF2B5EF4-FFF2-40B4-BE49-F238E27FC236}">
                <a16:creationId xmlns:a16="http://schemas.microsoft.com/office/drawing/2014/main" xmlns="" id="{FCBB8D54-E7B2-4388-8D27-0CB20A9CE8F5}"/>
              </a:ext>
            </a:extLst>
          </p:cNvPr>
          <p:cNvSpPr txBox="1">
            <a:spLocks noChangeArrowheads="1"/>
          </p:cNvSpPr>
          <p:nvPr/>
        </p:nvSpPr>
        <p:spPr bwMode="auto">
          <a:xfrm>
            <a:off x="938044" y="4081428"/>
            <a:ext cx="3380460" cy="59457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vert="horz" wrap="square" lIns="82953" tIns="41477" rIns="82953" bIns="41477" numCol="1" anchor="t" anchorCtr="0" compatLnSpc="1">
            <a:prstTxWarp prst="textNoShape">
              <a:avLst/>
            </a:prstTxWarp>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defTabSz="829591" rtl="1"/>
            <a:r>
              <a:rPr lang="ar-DZ" altLang="fr-FR" sz="907" b="1" u="sng" dirty="0">
                <a:solidFill>
                  <a:srgbClr val="000080"/>
                </a:solidFill>
                <a:ea typeface="Times New Roman" panose="02020603050405020304" pitchFamily="18" charset="0"/>
                <a:cs typeface="Arial" panose="020B0604020202020204" pitchFamily="34" charset="0"/>
              </a:rPr>
              <a:t>إنتاج حيواني:</a:t>
            </a:r>
            <a:endParaRPr lang="en-US" altLang="fr-FR" sz="635" dirty="0">
              <a:cs typeface="Arial" panose="020B0604020202020204" pitchFamily="34" charset="0"/>
            </a:endParaRPr>
          </a:p>
          <a:p>
            <a:pPr algn="justLow" defTabSz="829591" rtl="1"/>
            <a:r>
              <a:rPr lang="ar-DZ" altLang="fr-FR" sz="726" b="1" dirty="0">
                <a:solidFill>
                  <a:srgbClr val="000000"/>
                </a:solidFill>
                <a:ea typeface="Times New Roman" panose="02020603050405020304" pitchFamily="18" charset="0"/>
                <a:cs typeface="Arial" panose="020B0604020202020204" pitchFamily="34" charset="0"/>
              </a:rPr>
              <a:t>يهدف هذا التخصص </a:t>
            </a:r>
            <a:r>
              <a:rPr lang="ar-DZ" altLang="fr-FR" sz="726" b="1" dirty="0">
                <a:ea typeface="Times New Roman" panose="02020603050405020304" pitchFamily="18" charset="0"/>
                <a:cs typeface="Arial" panose="020B0604020202020204" pitchFamily="34" charset="0"/>
              </a:rPr>
              <a:t>إلى </a:t>
            </a:r>
            <a:r>
              <a:rPr lang="ar-DZ" altLang="fr-FR" sz="726" b="1" dirty="0">
                <a:solidFill>
                  <a:srgbClr val="000000"/>
                </a:solidFill>
                <a:ea typeface="Times New Roman" panose="02020603050405020304" pitchFamily="18" charset="0"/>
                <a:cs typeface="Arial" panose="020B0604020202020204" pitchFamily="34" charset="0"/>
              </a:rPr>
              <a:t>اكتساب المعارف والمهارات اللازمة لتنمية الإنتاج الحيواني في المناطق شبه القاحلة. يهتم هذا التخصص بتكوين مختصين قادرين على تنفيذ التقنيات المبتكرة لتطوير أنظمة الإنتاج الحيواني.</a:t>
            </a:r>
            <a:endParaRPr lang="ar-DZ" altLang="fr-FR" sz="1633" dirty="0">
              <a:cs typeface="Arial" panose="020B0604020202020204" pitchFamily="34" charset="0"/>
            </a:endParaRPr>
          </a:p>
        </p:txBody>
      </p:sp>
      <p:pic>
        <p:nvPicPr>
          <p:cNvPr id="55" name="Image 54">
            <a:extLst>
              <a:ext uri="{FF2B5EF4-FFF2-40B4-BE49-F238E27FC236}">
                <a16:creationId xmlns:a16="http://schemas.microsoft.com/office/drawing/2014/main" xmlns="" id="{DC8A5B53-0FD4-42BA-8BA0-F55DAE766DD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119" y="4096175"/>
            <a:ext cx="680037" cy="560702"/>
          </a:xfrm>
          <a:prstGeom prst="rect">
            <a:avLst/>
          </a:prstGeom>
        </p:spPr>
      </p:pic>
      <p:sp>
        <p:nvSpPr>
          <p:cNvPr id="56" name="Rectangle à coins arrondis 5">
            <a:extLst>
              <a:ext uri="{FF2B5EF4-FFF2-40B4-BE49-F238E27FC236}">
                <a16:creationId xmlns:a16="http://schemas.microsoft.com/office/drawing/2014/main" xmlns="" id="{5AB6E607-5B8F-440B-BC2F-1ECCABB0B671}"/>
              </a:ext>
            </a:extLst>
          </p:cNvPr>
          <p:cNvSpPr>
            <a:spLocks noChangeArrowheads="1"/>
          </p:cNvSpPr>
          <p:nvPr/>
        </p:nvSpPr>
        <p:spPr bwMode="auto">
          <a:xfrm>
            <a:off x="7632087" y="100278"/>
            <a:ext cx="2793636" cy="335051"/>
          </a:xfrm>
          <a:prstGeom prst="roundRect">
            <a:avLst>
              <a:gd name="adj" fmla="val 16667"/>
            </a:avLst>
          </a:prstGeom>
          <a:gradFill rotWithShape="1">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8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التــعرف علـــى مختلـــف الأقسام</a:t>
            </a:r>
            <a:endParaRPr lang="en-US" altLang="fr-FR" sz="36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2708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4322618" y="177354"/>
            <a:ext cx="3408218"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البيولوجية</a:t>
            </a: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166255" y="1678886"/>
            <a:ext cx="3930732" cy="2246769"/>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يركز التكوين في جودة المنتجات </a:t>
            </a:r>
            <a:r>
              <a:rPr lang="ar-DZ" sz="2000" b="1" dirty="0" err="1">
                <a:latin typeface="Arabic Typesetting" pitchFamily="66" charset="-78"/>
                <a:cs typeface="Arabic Typesetting" pitchFamily="66" charset="-78"/>
              </a:rPr>
              <a:t>و</a:t>
            </a:r>
            <a:r>
              <a:rPr lang="ar-DZ" sz="2000" b="1" dirty="0">
                <a:latin typeface="Arabic Typesetting" pitchFamily="66" charset="-78"/>
                <a:cs typeface="Arabic Typesetting" pitchFamily="66" charset="-78"/>
              </a:rPr>
              <a:t> الأمن الغذائي على دراسة الأغذية وتأثيرها على صحة ورفاهية المستهلكين، حيث يتم تطوير الجوانب المختلفة لجودة الأغذية : التكنولوجية، الحسية، </a:t>
            </a:r>
            <a:r>
              <a:rPr lang="ar-DZ" sz="2000" b="1" dirty="0" err="1">
                <a:latin typeface="Arabic Typesetting" pitchFamily="66" charset="-78"/>
                <a:cs typeface="Arabic Typesetting" pitchFamily="66" charset="-78"/>
              </a:rPr>
              <a:t>الميكروبيولوجية</a:t>
            </a:r>
            <a:r>
              <a:rPr lang="ar-DZ" sz="2000" b="1" dirty="0">
                <a:latin typeface="Arabic Typesetting" pitchFamily="66" charset="-78"/>
                <a:cs typeface="Arabic Typesetting" pitchFamily="66" charset="-78"/>
              </a:rPr>
              <a:t>، الغذائية، السمية والوظيفية. ذلك أن أهم القطاعات الواعدة تتعلق بسلامة الأغذية، ومراقبة عمليات التصنيع (تحويل الأغذية والحفاظ عليها)، وإنشاء منتجات غذائية جديدة واستعادة وتدوير النفايات، حماية البيئة،…</a:t>
            </a:r>
            <a:endParaRPr lang="fr-FR" sz="2000" b="1" dirty="0">
              <a:latin typeface="Arabic Typesetting" pitchFamily="66" charset="-78"/>
              <a:cs typeface="Arabic Typesetting" pitchFamily="66" charset="-78"/>
            </a:endParaRPr>
          </a:p>
        </p:txBody>
      </p:sp>
      <p:sp>
        <p:nvSpPr>
          <p:cNvPr id="35" name="Rectangle à coins arrondis 13">
            <a:extLst>
              <a:ext uri="{FF2B5EF4-FFF2-40B4-BE49-F238E27FC236}">
                <a16:creationId xmlns:a16="http://schemas.microsoft.com/office/drawing/2014/main" xmlns="" id="{770ABDBB-83B2-4CBC-A4EA-77C3DC10B367}"/>
              </a:ext>
            </a:extLst>
          </p:cNvPr>
          <p:cNvSpPr>
            <a:spLocks noChangeArrowheads="1"/>
          </p:cNvSpPr>
          <p:nvPr/>
        </p:nvSpPr>
        <p:spPr bwMode="auto">
          <a:xfrm>
            <a:off x="9915896" y="3991246"/>
            <a:ext cx="1995055" cy="425461"/>
          </a:xfrm>
          <a:prstGeom prst="roundRect">
            <a:avLst>
              <a:gd name="adj" fmla="val 16667"/>
            </a:avLst>
          </a:prstGeom>
          <a:gradFill flip="none" rotWithShape="1">
            <a:gsLst>
              <a:gs pos="0">
                <a:srgbClr val="00B050">
                  <a:shade val="30000"/>
                  <a:satMod val="115000"/>
                </a:srgbClr>
              </a:gs>
              <a:gs pos="2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36" name="Rectangle à coins arrondis 13">
            <a:extLst>
              <a:ext uri="{FF2B5EF4-FFF2-40B4-BE49-F238E27FC236}">
                <a16:creationId xmlns:a16="http://schemas.microsoft.com/office/drawing/2014/main" xmlns="" id="{11490168-B0B2-40FF-8DCC-574BD0981DFE}"/>
              </a:ext>
            </a:extLst>
          </p:cNvPr>
          <p:cNvSpPr>
            <a:spLocks noChangeArrowheads="1"/>
          </p:cNvSpPr>
          <p:nvPr/>
        </p:nvSpPr>
        <p:spPr bwMode="auto">
          <a:xfrm>
            <a:off x="2553195" y="4035991"/>
            <a:ext cx="1507297" cy="366502"/>
          </a:xfrm>
          <a:prstGeom prst="roundRect">
            <a:avLst>
              <a:gd name="adj" fmla="val 16667"/>
            </a:avLst>
          </a:prstGeom>
          <a:gradFill flip="none" rotWithShape="1">
            <a:gsLst>
              <a:gs pos="0">
                <a:srgbClr val="00B050">
                  <a:shade val="30000"/>
                  <a:satMod val="115000"/>
                </a:srgbClr>
              </a:gs>
              <a:gs pos="25000">
                <a:srgbClr val="00B050">
                  <a:shade val="67500"/>
                  <a:satMod val="115000"/>
                </a:srgbClr>
              </a:gs>
              <a:gs pos="100000">
                <a:srgbClr val="00B050">
                  <a:shade val="100000"/>
                  <a:satMod val="115000"/>
                </a:srgb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فرص الشغل</a:t>
            </a:r>
            <a:r>
              <a:rPr lang="ar-DZ" altLang="fr-FR"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8003970" y="4547859"/>
            <a:ext cx="3978234" cy="1938992"/>
          </a:xfrm>
          <a:prstGeom prst="rect">
            <a:avLst/>
          </a:prstGeom>
          <a:noFill/>
        </p:spPr>
        <p:txBody>
          <a:bodyPr wrap="square">
            <a:spAutoFit/>
          </a:bodyPr>
          <a:lstStyle/>
          <a:p>
            <a:pPr algn="just" rtl="1"/>
            <a:r>
              <a:rPr lang="fr-FR" sz="2000" b="1" dirty="0" err="1">
                <a:latin typeface="Arabic Typesetting" panose="03020402040406030203" pitchFamily="66" charset="-78"/>
                <a:cs typeface="Arabic Typesetting" panose="03020402040406030203" pitchFamily="66" charset="-78"/>
              </a:rPr>
              <a:t>تمنح</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المقاييس</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الخاصة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بتسيير المخاطر المتعلقة بالصناعات الغذائية،</a:t>
            </a:r>
            <a:r>
              <a:rPr lang="fr-FR" sz="2000" b="1" dirty="0">
                <a:latin typeface="Arabic Typesetting" panose="03020402040406030203" pitchFamily="66" charset="-78"/>
                <a:cs typeface="Arabic Typesetting" panose="03020402040406030203" pitchFamily="66" charset="-78"/>
              </a:rPr>
              <a:t> </a:t>
            </a:r>
            <a:r>
              <a:rPr lang="ar-DZ" sz="2000" b="1" dirty="0" err="1">
                <a:latin typeface="Arabic Typesetting" panose="03020402040406030203" pitchFamily="66" charset="-78"/>
                <a:cs typeface="Arabic Typesetting" panose="03020402040406030203" pitchFamily="66" charset="-78"/>
              </a:rPr>
              <a:t>وميكروبيولوجية</a:t>
            </a:r>
            <a:r>
              <a:rPr lang="ar-DZ" sz="2000" b="1" dirty="0">
                <a:latin typeface="Arabic Typesetting" panose="03020402040406030203" pitchFamily="66" charset="-78"/>
                <a:cs typeface="Arabic Typesetting" panose="03020402040406030203" pitchFamily="66" charset="-78"/>
              </a:rPr>
              <a:t> </a:t>
            </a:r>
            <a:r>
              <a:rPr lang="ar-DZ" sz="2000" b="1" dirty="0" err="1">
                <a:latin typeface="Arabic Typesetting" panose="03020402040406030203" pitchFamily="66" charset="-78"/>
                <a:cs typeface="Arabic Typesetting" panose="03020402040406030203" pitchFamily="66" charset="-78"/>
              </a:rPr>
              <a:t>الاغذائية</a:t>
            </a:r>
            <a:r>
              <a:rPr lang="fr-FR" sz="2000" b="1" dirty="0">
                <a:latin typeface="Arabic Typesetting" panose="03020402040406030203" pitchFamily="66" charset="-78"/>
                <a:cs typeface="Arabic Typesetting" panose="03020402040406030203" pitchFamily="66" charset="-78"/>
              </a:rPr>
              <a:t>،  و</a:t>
            </a:r>
            <a:r>
              <a:rPr lang="ar-DZ" sz="2000" b="1" dirty="0">
                <a:latin typeface="Arabic Typesetting" panose="03020402040406030203" pitchFamily="66" charset="-78"/>
                <a:cs typeface="Arabic Typesetting" panose="03020402040406030203" pitchFamily="66" charset="-78"/>
              </a:rPr>
              <a:t>حفظ </a:t>
            </a:r>
            <a:r>
              <a:rPr lang="ar-DZ" sz="2000" b="1" dirty="0" err="1">
                <a:latin typeface="Arabic Typesetting" panose="03020402040406030203" pitchFamily="66" charset="-78"/>
                <a:cs typeface="Arabic Typesetting" panose="03020402040406030203" pitchFamily="66" charset="-78"/>
              </a:rPr>
              <a:t>الاغذية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وسلامة الغذاء، </a:t>
            </a:r>
            <a:r>
              <a:rPr lang="fr-FR" sz="2000" b="1" dirty="0">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علم التغذية، </a:t>
            </a:r>
            <a:r>
              <a:rPr lang="ar-DZ" sz="2000" b="1" dirty="0" err="1">
                <a:latin typeface="Arabic Typesetting" panose="03020402040406030203" pitchFamily="66" charset="-78"/>
                <a:cs typeface="Arabic Typesetting" panose="03020402040406030203" pitchFamily="66" charset="-78"/>
              </a:rPr>
              <a:t>و</a:t>
            </a:r>
            <a:r>
              <a:rPr lang="ar-DZ" sz="2000" b="1" dirty="0">
                <a:latin typeface="Arabic Typesetting" panose="03020402040406030203" pitchFamily="66" charset="-78"/>
                <a:cs typeface="Arabic Typesetting" panose="03020402040406030203" pitchFamily="66" charset="-78"/>
              </a:rPr>
              <a:t> التشريعات الغذائية ل</a:t>
            </a:r>
            <a:r>
              <a:rPr lang="fr-FR" sz="2000" b="1" dirty="0" err="1">
                <a:latin typeface="Arabic Typesetting" panose="03020402040406030203" pitchFamily="66" charset="-78"/>
                <a:cs typeface="Arabic Typesetting" panose="03020402040406030203" pitchFamily="66" charset="-78"/>
              </a:rPr>
              <a:t>هذا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ميزة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إضافية</a:t>
            </a:r>
            <a:r>
              <a:rPr lang="fr-FR" sz="2000" b="1" dirty="0">
                <a:latin typeface="Arabic Typesetting" panose="03020402040406030203" pitchFamily="66" charset="-78"/>
                <a:cs typeface="Arabic Typesetting" panose="03020402040406030203" pitchFamily="66" charset="-78"/>
              </a:rPr>
              <a:t>.</a:t>
            </a:r>
          </a:p>
          <a:p>
            <a:pPr algn="just" rtl="1"/>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هذ</a:t>
            </a:r>
            <a:r>
              <a:rPr lang="ar-DZ" sz="2000" b="1" dirty="0">
                <a:latin typeface="Arabic Typesetting" panose="03020402040406030203" pitchFamily="66" charset="-78"/>
                <a:cs typeface="Arabic Typesetting" panose="03020402040406030203" pitchFamily="66" charset="-78"/>
              </a:rPr>
              <a:t>ا</a:t>
            </a:r>
            <a:r>
              <a:rPr lang="fr-FR" sz="2000" b="1" dirty="0">
                <a:latin typeface="Arabic Typesetting" panose="03020402040406030203" pitchFamily="66" charset="-78"/>
                <a:cs typeface="Arabic Typesetting" panose="03020402040406030203" pitchFamily="66" charset="-78"/>
              </a:rPr>
              <a:t> </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التكوين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ستتاح</a:t>
            </a:r>
            <a:r>
              <a:rPr lang="ar-DZ" sz="2000" b="1" dirty="0">
                <a:latin typeface="Arabic Typesetting" panose="03020402040406030203" pitchFamily="66" charset="-78"/>
                <a:cs typeface="Arabic Typesetting" panose="03020402040406030203" pitchFamily="66" charset="-78"/>
              </a:rPr>
              <a:t> ال</a:t>
            </a:r>
            <a:r>
              <a:rPr lang="fr-FR" sz="2000" b="1" dirty="0" err="1">
                <a:latin typeface="Arabic Typesetting" panose="03020402040406030203" pitchFamily="66" charset="-78"/>
                <a:cs typeface="Arabic Typesetting" panose="03020402040406030203" pitchFamily="66" charset="-78"/>
              </a:rPr>
              <a:t>فرصة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للطالب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الاقتراب</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خلال</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الخرجات الميدانية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المبرمجة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من</a:t>
            </a:r>
            <a:r>
              <a:rPr lang="ar-DZ" sz="2000" b="1" dirty="0">
                <a:latin typeface="Arabic Typesetting" panose="03020402040406030203" pitchFamily="66" charset="-78"/>
                <a:cs typeface="Arabic Typesetting" panose="03020402040406030203" pitchFamily="66" charset="-78"/>
              </a:rPr>
              <a:t> مخابر </a:t>
            </a:r>
            <a:r>
              <a:rPr lang="fr-FR" sz="2000" b="1" dirty="0" err="1">
                <a:latin typeface="Arabic Typesetting" panose="03020402040406030203" pitchFamily="66" charset="-78"/>
                <a:cs typeface="Arabic Typesetting" panose="03020402040406030203" pitchFamily="66" charset="-78"/>
              </a:rPr>
              <a:t>مراقبة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الجودة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وقمع الغش، والمؤسسات المختصة في الصناعات الغذائية</a:t>
            </a:r>
            <a:r>
              <a:rPr lang="fr-FR" sz="2000" b="1" dirty="0">
                <a:latin typeface="Arabic Typesetting" panose="03020402040406030203" pitchFamily="66" charset="-78"/>
                <a:cs typeface="Arabic Typesetting" panose="03020402040406030203" pitchFamily="66" charset="-78"/>
              </a:rPr>
              <a:t>. </a:t>
            </a: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83195" y="39948"/>
            <a:ext cx="720000" cy="720000"/>
          </a:xfrm>
          <a:prstGeom prst="rect">
            <a:avLst/>
          </a:prstGeom>
        </p:spPr>
      </p:pic>
      <p:sp>
        <p:nvSpPr>
          <p:cNvPr id="42" name="Rectangle à coins arrondis 13">
            <a:extLst>
              <a:ext uri="{FF2B5EF4-FFF2-40B4-BE49-F238E27FC236}">
                <a16:creationId xmlns:a16="http://schemas.microsoft.com/office/drawing/2014/main" xmlns="" id="{267DC8A4-53F4-47E6-B739-6A09A559D70D}"/>
              </a:ext>
            </a:extLst>
          </p:cNvPr>
          <p:cNvSpPr>
            <a:spLocks noChangeArrowheads="1"/>
          </p:cNvSpPr>
          <p:nvPr/>
        </p:nvSpPr>
        <p:spPr bwMode="auto">
          <a:xfrm>
            <a:off x="2550050" y="1210942"/>
            <a:ext cx="1465851" cy="400110"/>
          </a:xfrm>
          <a:prstGeom prst="roundRect">
            <a:avLst>
              <a:gd name="adj" fmla="val 16667"/>
            </a:avLst>
          </a:prstGeom>
          <a:gradFill flip="none" rotWithShape="1">
            <a:gsLst>
              <a:gs pos="0">
                <a:srgbClr val="00B050">
                  <a:shade val="30000"/>
                  <a:satMod val="115000"/>
                </a:srgbClr>
              </a:gs>
              <a:gs pos="2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01071" y="80944"/>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sp>
        <p:nvSpPr>
          <p:cNvPr id="48" name="ZoneTexte 47">
            <a:extLst>
              <a:ext uri="{FF2B5EF4-FFF2-40B4-BE49-F238E27FC236}">
                <a16:creationId xmlns:a16="http://schemas.microsoft.com/office/drawing/2014/main" xmlns="" id="{F6C07734-0547-481E-8BEB-F77F38A4AA36}"/>
              </a:ext>
            </a:extLst>
          </p:cNvPr>
          <p:cNvSpPr txBox="1"/>
          <p:nvPr/>
        </p:nvSpPr>
        <p:spPr>
          <a:xfrm>
            <a:off x="164084" y="4417617"/>
            <a:ext cx="4033753" cy="2246769"/>
          </a:xfrm>
          <a:prstGeom prst="rect">
            <a:avLst/>
          </a:prstGeom>
          <a:noFill/>
        </p:spPr>
        <p:txBody>
          <a:bodyPr wrap="square">
            <a:spAutoFit/>
          </a:bodyPr>
          <a:lstStyle/>
          <a:p>
            <a:pPr algn="r" rtl="1"/>
            <a:r>
              <a:rPr lang="fr-FR" sz="2000" b="1" dirty="0">
                <a:latin typeface="Arabic Typesetting" panose="03020402040406030203" pitchFamily="66" charset="-78"/>
                <a:cs typeface="Arabic Typesetting" panose="03020402040406030203" pitchFamily="66" charset="-78"/>
              </a:rPr>
              <a:t>-</a:t>
            </a:r>
            <a:r>
              <a:rPr lang="ar-DZ" sz="2000" b="1" dirty="0">
                <a:latin typeface="Arabic Typesetting" panose="03020402040406030203" pitchFamily="66" charset="-78"/>
                <a:cs typeface="Arabic Typesetting" panose="03020402040406030203" pitchFamily="66" charset="-78"/>
              </a:rPr>
              <a:t>مخابر</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مراقبة النوعية و قمع الغش</a:t>
            </a:r>
          </a:p>
          <a:p>
            <a:pPr algn="r" rtl="1"/>
            <a:r>
              <a:rPr lang="ar-DZ" sz="2000" b="1" dirty="0">
                <a:latin typeface="Arabic Typesetting" panose="03020402040406030203" pitchFamily="66" charset="-78"/>
                <a:cs typeface="Arabic Typesetting" panose="03020402040406030203" pitchFamily="66" charset="-78"/>
              </a:rPr>
              <a:t>– افتتاح مختبر مراقبة الجودة والتحليل</a:t>
            </a:r>
            <a:r>
              <a:rPr lang="ar-DZ" sz="2000" dirty="0"/>
              <a:t>.</a:t>
            </a:r>
          </a:p>
          <a:p>
            <a:pPr algn="r" rtl="1"/>
            <a:r>
              <a:rPr lang="ar-DZ" sz="2000" b="1" dirty="0">
                <a:latin typeface="Arabic Typesetting" panose="03020402040406030203" pitchFamily="66" charset="-78"/>
                <a:cs typeface="Arabic Typesetting" panose="03020402040406030203" pitchFamily="66" charset="-78"/>
              </a:rPr>
              <a:t>- مفتش جودة الغذاء</a:t>
            </a:r>
          </a:p>
          <a:p>
            <a:pPr algn="r" rtl="1"/>
            <a:r>
              <a:rPr lang="fr-FR" sz="2000" b="1" dirty="0">
                <a:latin typeface="Arabic Typesetting" panose="03020402040406030203" pitchFamily="66" charset="-78"/>
                <a:cs typeface="Arabic Typesetting" panose="03020402040406030203" pitchFamily="66" charset="-78"/>
              </a:rPr>
              <a:t> - </a:t>
            </a:r>
            <a:r>
              <a:rPr lang="fr-FR" sz="2000" b="1" dirty="0" err="1">
                <a:latin typeface="Arabic Typesetting" panose="03020402040406030203" pitchFamily="66" charset="-78"/>
                <a:cs typeface="Arabic Typesetting" panose="03020402040406030203" pitchFamily="66" charset="-78"/>
              </a:rPr>
              <a:t>الصناعات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الغذائية</a:t>
            </a:r>
            <a:r>
              <a:rPr lang="fr-FR" sz="2000" b="1" dirty="0">
                <a:latin typeface="Arabic Typesetting" panose="03020402040406030203" pitchFamily="66" charset="-78"/>
                <a:cs typeface="Arabic Typesetting" panose="03020402040406030203" pitchFamily="66" charset="-78"/>
              </a:rPr>
              <a:t> </a:t>
            </a:r>
            <a:endParaRPr lang="ar-DZ" sz="2000" b="1" dirty="0">
              <a:latin typeface="Arabic Typesetting" panose="03020402040406030203" pitchFamily="66" charset="-78"/>
              <a:cs typeface="Arabic Typesetting" panose="03020402040406030203" pitchFamily="66" charset="-78"/>
            </a:endParaRPr>
          </a:p>
          <a:p>
            <a:pPr algn="r" rtl="1">
              <a:buFontTx/>
              <a:buChar char="-"/>
            </a:pPr>
            <a:r>
              <a:rPr lang="ar-DZ"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صناعة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المكملات</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الغذائية</a:t>
            </a:r>
            <a:endParaRPr lang="ar-DZ" sz="2000" b="1" dirty="0">
              <a:latin typeface="Arabic Typesetting" panose="03020402040406030203" pitchFamily="66" charset="-78"/>
              <a:cs typeface="Arabic Typesetting" panose="03020402040406030203" pitchFamily="66" charset="-78"/>
            </a:endParaRPr>
          </a:p>
          <a:p>
            <a:pPr algn="r" rtl="1">
              <a:buFontTx/>
              <a:buChar char="-"/>
            </a:pPr>
            <a:r>
              <a:rPr lang="ar-DZ" sz="2000" b="1" dirty="0">
                <a:latin typeface="Arabic Typesetting" panose="03020402040406030203" pitchFamily="66" charset="-78"/>
                <a:cs typeface="Arabic Typesetting" panose="03020402040406030203" pitchFamily="66" charset="-78"/>
              </a:rPr>
              <a:t> مخابر البحث العلمي </a:t>
            </a:r>
          </a:p>
          <a:p>
            <a:pPr algn="r" rtl="1"/>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التربية</a:t>
            </a:r>
            <a:r>
              <a:rPr lang="fr-FR" sz="2000" b="1" dirty="0">
                <a:latin typeface="Arabic Typesetting" panose="03020402040406030203" pitchFamily="66" charset="-78"/>
                <a:cs typeface="Arabic Typesetting" panose="03020402040406030203" pitchFamily="66" charset="-78"/>
              </a:rPr>
              <a:t> </a:t>
            </a:r>
            <a:r>
              <a:rPr lang="fr-FR" sz="2000" b="1" dirty="0" err="1">
                <a:latin typeface="Arabic Typesetting" panose="03020402040406030203" pitchFamily="66" charset="-78"/>
                <a:cs typeface="Arabic Typesetting" panose="03020402040406030203" pitchFamily="66" charset="-78"/>
              </a:rPr>
              <a:t>الوطنية</a:t>
            </a:r>
            <a:r>
              <a:rPr lang="fr-FR"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a:t>
            </a:r>
            <a:r>
              <a:rPr lang="fr-FR" sz="2000" b="1" dirty="0" err="1">
                <a:latin typeface="Arabic Typesetting" panose="03020402040406030203" pitchFamily="66" charset="-78"/>
                <a:cs typeface="Arabic Typesetting" panose="03020402040406030203" pitchFamily="66" charset="-78"/>
              </a:rPr>
              <a:t>التدريس</a:t>
            </a:r>
            <a:r>
              <a:rPr lang="ar-DZ" sz="2000" b="1" dirty="0">
                <a:latin typeface="Arabic Typesetting" panose="03020402040406030203" pitchFamily="66" charset="-78"/>
                <a:cs typeface="Arabic Typesetting" panose="03020402040406030203" pitchFamily="66" charset="-78"/>
              </a:rPr>
              <a:t>)</a:t>
            </a:r>
            <a:endParaRPr lang="fr-FR" sz="2000" b="1" dirty="0">
              <a:latin typeface="Arabic Typesetting" panose="03020402040406030203" pitchFamily="66" charset="-78"/>
              <a:cs typeface="Arabic Typesetting" panose="03020402040406030203" pitchFamily="66" charset="-78"/>
            </a:endParaRPr>
          </a:p>
        </p:txBody>
      </p:sp>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68451" y="1348645"/>
            <a:ext cx="1177382" cy="1177382"/>
          </a:xfrm>
          <a:prstGeom prst="rect">
            <a:avLst/>
          </a:prstGeom>
        </p:spPr>
      </p:pic>
      <p:sp>
        <p:nvSpPr>
          <p:cNvPr id="32" name="ZoneTexte 31">
            <a:extLst>
              <a:ext uri="{FF2B5EF4-FFF2-40B4-BE49-F238E27FC236}">
                <a16:creationId xmlns:a16="http://schemas.microsoft.com/office/drawing/2014/main" xmlns="" id="{E152B09D-EC00-423D-9CF7-353A6FA69F4E}"/>
              </a:ext>
            </a:extLst>
          </p:cNvPr>
          <p:cNvSpPr txBox="1"/>
          <p:nvPr/>
        </p:nvSpPr>
        <p:spPr>
          <a:xfrm>
            <a:off x="7901973" y="1727775"/>
            <a:ext cx="4037610" cy="1938992"/>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يمثل قطاع الأغذية والمنتجات الحيوية مجموعة كبيرة من فرص العمل، لذلك يشجع برنامج </a:t>
            </a:r>
            <a:r>
              <a:rPr lang="ar-DZ" sz="2000" b="1" dirty="0" err="1">
                <a:latin typeface="Arabic Typesetting" pitchFamily="66" charset="-78"/>
                <a:cs typeface="Arabic Typesetting" pitchFamily="66" charset="-78"/>
              </a:rPr>
              <a:t>الماستر</a:t>
            </a:r>
            <a:r>
              <a:rPr lang="ar-DZ" sz="2000" b="1" dirty="0">
                <a:latin typeface="Arabic Typesetting" pitchFamily="66" charset="-78"/>
                <a:cs typeface="Arabic Typesetting" pitchFamily="66" charset="-78"/>
              </a:rPr>
              <a:t> المهني في جودة </a:t>
            </a:r>
            <a:r>
              <a:rPr lang="ar-DZ" sz="2000" b="1" dirty="0" err="1">
                <a:latin typeface="Arabic Typesetting" pitchFamily="66" charset="-78"/>
                <a:cs typeface="Arabic Typesetting" pitchFamily="66" charset="-78"/>
              </a:rPr>
              <a:t>المنتوجات</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والامن</a:t>
            </a:r>
            <a:r>
              <a:rPr lang="ar-DZ" sz="2000" b="1" dirty="0">
                <a:latin typeface="Arabic Typesetting" pitchFamily="66" charset="-78"/>
                <a:cs typeface="Arabic Typesetting" pitchFamily="66" charset="-78"/>
              </a:rPr>
              <a:t> الغذائي(</a:t>
            </a:r>
            <a:r>
              <a:rPr lang="fr-FR" sz="2000" b="1" dirty="0">
                <a:latin typeface="Arabic Typesetting" pitchFamily="66" charset="-78"/>
                <a:cs typeface="Arabic Typesetting" pitchFamily="66" charset="-78"/>
              </a:rPr>
              <a:t>QPSA) </a:t>
            </a:r>
            <a:r>
              <a:rPr lang="ar-DZ" sz="2000" b="1" dirty="0">
                <a:latin typeface="Arabic Typesetting" pitchFamily="66" charset="-78"/>
                <a:cs typeface="Arabic Typesetting" pitchFamily="66" charset="-78"/>
              </a:rPr>
              <a:t>الاندماج السريع للطلاب في العالم المهني ويشكل فتحًا للتطورات في مجال منظمات الإنتاج ومراقبة جودة المنتج.</a:t>
            </a:r>
          </a:p>
          <a:p>
            <a:pPr algn="just" rtl="1"/>
            <a:r>
              <a:rPr lang="ar-DZ" sz="2000" b="1" dirty="0">
                <a:latin typeface="Arabic Typesetting" pitchFamily="66" charset="-78"/>
                <a:cs typeface="Arabic Typesetting" pitchFamily="66" charset="-78"/>
              </a:rPr>
              <a:t>الاهتمام الرئيسي بعرض التكوين لهذا </a:t>
            </a:r>
            <a:r>
              <a:rPr lang="ar-DZ" sz="2000" b="1" dirty="0" err="1">
                <a:latin typeface="Arabic Typesetting" pitchFamily="66" charset="-78"/>
                <a:cs typeface="Arabic Typesetting" pitchFamily="66" charset="-78"/>
              </a:rPr>
              <a:t>الماستر</a:t>
            </a:r>
            <a:r>
              <a:rPr lang="ar-DZ" sz="2000" b="1" dirty="0">
                <a:latin typeface="Arabic Typesetting" pitchFamily="66" charset="-78"/>
                <a:cs typeface="Arabic Typesetting" pitchFamily="66" charset="-78"/>
              </a:rPr>
              <a:t> هو من أجل توفير المعرفة الأساسية والتطبيقية للطلاب في بيئة تزخر بالصناعات الغذائية.</a:t>
            </a:r>
          </a:p>
        </p:txBody>
      </p:sp>
      <p:sp>
        <p:nvSpPr>
          <p:cNvPr id="27" name="Rectangle à coins arrondis 13">
            <a:extLst>
              <a:ext uri="{FF2B5EF4-FFF2-40B4-BE49-F238E27FC236}">
                <a16:creationId xmlns:a16="http://schemas.microsoft.com/office/drawing/2014/main" xmlns="" id="{5705B36F-67E3-404E-B74F-E742F8B0FD56}"/>
              </a:ext>
            </a:extLst>
          </p:cNvPr>
          <p:cNvSpPr>
            <a:spLocks noChangeArrowheads="1"/>
          </p:cNvSpPr>
          <p:nvPr/>
        </p:nvSpPr>
        <p:spPr bwMode="auto">
          <a:xfrm>
            <a:off x="9725890" y="1187525"/>
            <a:ext cx="2190789" cy="446945"/>
          </a:xfrm>
          <a:prstGeom prst="roundRect">
            <a:avLst>
              <a:gd name="adj" fmla="val 16667"/>
            </a:avLst>
          </a:prstGeom>
          <a:gradFill flip="none" rotWithShape="1">
            <a:gsLst>
              <a:gs pos="0">
                <a:srgbClr val="00B050">
                  <a:shade val="30000"/>
                  <a:satMod val="115000"/>
                </a:srgbClr>
              </a:gs>
              <a:gs pos="25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rtl="1"/>
            <a:r>
              <a:rPr lang="ar-DZ" sz="2400" b="1" dirty="0">
                <a:solidFill>
                  <a:schemeClr val="bg1"/>
                </a:solidFill>
                <a:latin typeface="Arabic Typesetting" pitchFamily="66" charset="-78"/>
                <a:cs typeface="Arabic Typesetting" pitchFamily="66" charset="-78"/>
              </a:rPr>
              <a:t>مضمون التكوين </a:t>
            </a:r>
            <a:r>
              <a:rPr lang="ar-DZ" sz="2400" b="1" dirty="0" err="1">
                <a:solidFill>
                  <a:schemeClr val="bg1"/>
                </a:solidFill>
                <a:latin typeface="Arabic Typesetting" pitchFamily="66" charset="-78"/>
                <a:cs typeface="Arabic Typesetting" pitchFamily="66" charset="-78"/>
              </a:rPr>
              <a:t>و</a:t>
            </a:r>
            <a:r>
              <a:rPr lang="ar-DZ" sz="2400" b="1" dirty="0">
                <a:solidFill>
                  <a:schemeClr val="bg1"/>
                </a:solidFill>
                <a:latin typeface="Arabic Typesetting" pitchFamily="66" charset="-78"/>
                <a:cs typeface="Arabic Typesetting" pitchFamily="66" charset="-78"/>
              </a:rPr>
              <a:t> سياقاته</a:t>
            </a:r>
            <a:endParaRPr lang="fr-FR" sz="2400" b="1" dirty="0">
              <a:solidFill>
                <a:schemeClr val="bg1"/>
              </a:solidFill>
              <a:latin typeface="Arabic Typesetting" pitchFamily="66" charset="-78"/>
              <a:cs typeface="Arabic Typesetting" pitchFamily="66" charset="-78"/>
            </a:endParaRPr>
          </a:p>
        </p:txBody>
      </p:sp>
      <p:pic>
        <p:nvPicPr>
          <p:cNvPr id="8194" name="Picture 2" descr="Version 6 du référentiel FSSC 22000 - QHSE Concept"/>
          <p:cNvPicPr>
            <a:picLocks noChangeAspect="1" noChangeArrowheads="1"/>
          </p:cNvPicPr>
          <p:nvPr/>
        </p:nvPicPr>
        <p:blipFill>
          <a:blip r:embed="rId6"/>
          <a:srcRect l="20689" t="21061" r="22188" b="14234"/>
          <a:stretch>
            <a:fillRect/>
          </a:stretch>
        </p:blipFill>
        <p:spPr bwMode="auto">
          <a:xfrm>
            <a:off x="4358243" y="3645725"/>
            <a:ext cx="3325090" cy="2303811"/>
          </a:xfrm>
          <a:prstGeom prst="rect">
            <a:avLst/>
          </a:prstGeom>
          <a:noFill/>
        </p:spPr>
      </p:pic>
      <p:pic>
        <p:nvPicPr>
          <p:cNvPr id="8196" name="Picture 4" descr="Formation réglementation alimentaire : qualité et sécurité sanitaire"/>
          <p:cNvPicPr>
            <a:picLocks noChangeAspect="1" noChangeArrowheads="1"/>
          </p:cNvPicPr>
          <p:nvPr/>
        </p:nvPicPr>
        <p:blipFill>
          <a:blip r:embed="rId7"/>
          <a:srcRect/>
          <a:stretch>
            <a:fillRect/>
          </a:stretch>
        </p:blipFill>
        <p:spPr bwMode="auto">
          <a:xfrm>
            <a:off x="95000" y="3752604"/>
            <a:ext cx="1923805" cy="1318160"/>
          </a:xfrm>
          <a:prstGeom prst="hexagon">
            <a:avLst/>
          </a:prstGeom>
          <a:noFill/>
        </p:spPr>
      </p:pic>
      <p:pic>
        <p:nvPicPr>
          <p:cNvPr id="8198" name="Picture 6" descr="Quelles normes d'hygiène pour la sécurité alimentaire ? | Nelinkia"/>
          <p:cNvPicPr>
            <a:picLocks noChangeAspect="1" noChangeArrowheads="1"/>
          </p:cNvPicPr>
          <p:nvPr/>
        </p:nvPicPr>
        <p:blipFill>
          <a:blip r:embed="rId8"/>
          <a:srcRect/>
          <a:stretch>
            <a:fillRect/>
          </a:stretch>
        </p:blipFill>
        <p:spPr bwMode="auto">
          <a:xfrm>
            <a:off x="47501" y="5296394"/>
            <a:ext cx="2316290" cy="1448789"/>
          </a:xfrm>
          <a:prstGeom prst="rect">
            <a:avLst/>
          </a:prstGeom>
          <a:noFill/>
        </p:spPr>
      </p:pic>
      <p:pic>
        <p:nvPicPr>
          <p:cNvPr id="24" name="Picture 2">
            <a:extLst>
              <a:ext uri="{FF2B5EF4-FFF2-40B4-BE49-F238E27FC236}">
                <a16:creationId xmlns:a16="http://schemas.microsoft.com/office/drawing/2014/main" xmlns="" id="{473DC4C2-1924-40BE-AD79-02FA455D777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179720" y="80944"/>
            <a:ext cx="3490222" cy="226435"/>
          </a:xfrm>
          <a:prstGeom prst="rect">
            <a:avLst/>
          </a:prstGeom>
          <a:solidFill>
            <a:srgbClr val="C00000"/>
          </a:solidFill>
          <a:ln>
            <a:noFill/>
          </a:ln>
        </p:spPr>
      </p:pic>
      <p:pic>
        <p:nvPicPr>
          <p:cNvPr id="25" name="Picture 2">
            <a:extLst>
              <a:ext uri="{FF2B5EF4-FFF2-40B4-BE49-F238E27FC236}">
                <a16:creationId xmlns:a16="http://schemas.microsoft.com/office/drawing/2014/main" xmlns="" id="{5F798526-71E2-4E8A-9B53-334416DA6E8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17803" y="6550621"/>
            <a:ext cx="3490222" cy="226435"/>
          </a:xfrm>
          <a:prstGeom prst="rect">
            <a:avLst/>
          </a:prstGeom>
          <a:solidFill>
            <a:srgbClr val="C00000"/>
          </a:solidFill>
          <a:ln>
            <a:noFill/>
          </a:ln>
        </p:spPr>
      </p:pic>
      <p:sp>
        <p:nvSpPr>
          <p:cNvPr id="28" name="ZoneTexte 27">
            <a:extLst>
              <a:ext uri="{FF2B5EF4-FFF2-40B4-BE49-F238E27FC236}">
                <a16:creationId xmlns:a16="http://schemas.microsoft.com/office/drawing/2014/main" xmlns="" id="{4DB7C865-C759-4405-A129-AC5A7DD2DD03}"/>
              </a:ext>
            </a:extLst>
          </p:cNvPr>
          <p:cNvSpPr txBox="1"/>
          <p:nvPr/>
        </p:nvSpPr>
        <p:spPr>
          <a:xfrm>
            <a:off x="4370119" y="6030485"/>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 التخصص </a:t>
            </a:r>
            <a:r>
              <a:rPr lang="ar-DZ" sz="1100" dirty="0">
                <a:latin typeface="Arabic Typesetting" panose="03020402040406030203" pitchFamily="66" charset="-78"/>
              </a:rPr>
              <a:t>: الأستاذ صيد نسيم</a:t>
            </a:r>
          </a:p>
          <a:p>
            <a:pPr algn="r" rtl="1"/>
            <a:r>
              <a:rPr lang="ar-DZ" sz="1100" b="1" dirty="0" err="1">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nassim.sid@univ-bba.dz</a:t>
            </a:r>
          </a:p>
        </p:txBody>
      </p:sp>
      <p:sp>
        <p:nvSpPr>
          <p:cNvPr id="34" name="Rectangle à coins arrondis 13">
            <a:extLst>
              <a:ext uri="{FF2B5EF4-FFF2-40B4-BE49-F238E27FC236}">
                <a16:creationId xmlns:a16="http://schemas.microsoft.com/office/drawing/2014/main" xmlns="" id="{FDC42A71-C5D5-45AA-8D3C-7951AAE53634}"/>
              </a:ext>
            </a:extLst>
          </p:cNvPr>
          <p:cNvSpPr>
            <a:spLocks noChangeArrowheads="1"/>
          </p:cNvSpPr>
          <p:nvPr/>
        </p:nvSpPr>
        <p:spPr bwMode="auto">
          <a:xfrm>
            <a:off x="4370119" y="3013752"/>
            <a:ext cx="3269793" cy="518434"/>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t" anchorCtr="0" compatLnSpc="1">
            <a:prstTxWarp prst="textNoShape">
              <a:avLst/>
            </a:prstTxWarp>
          </a:bodyPr>
          <a:lstStyle/>
          <a:p>
            <a:pPr algn="ctr" defTabSz="829591" eaLnBrk="0" fontAlgn="base" hangingPunct="0">
              <a:spcBef>
                <a:spcPct val="0"/>
              </a:spcBef>
            </a:pP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ماستر جودة المنتجات و الأمن الغذائي </a:t>
            </a:r>
          </a:p>
          <a:p>
            <a:pPr algn="ctr" defTabSz="829591" eaLnBrk="0" fontAlgn="base" hangingPunct="0">
              <a:spcBef>
                <a:spcPct val="0"/>
              </a:spcBef>
            </a:pPr>
            <a:endPar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41" name="ZoneTexte 40">
            <a:extLst>
              <a:ext uri="{FF2B5EF4-FFF2-40B4-BE49-F238E27FC236}">
                <a16:creationId xmlns:a16="http://schemas.microsoft.com/office/drawing/2014/main" xmlns="" id="{5DC549CE-88CC-4751-A169-33C5376FC813}"/>
              </a:ext>
            </a:extLst>
          </p:cNvPr>
          <p:cNvSpPr txBox="1"/>
          <p:nvPr/>
        </p:nvSpPr>
        <p:spPr>
          <a:xfrm>
            <a:off x="5079294" y="2551779"/>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44550260"/>
      </p:ext>
    </p:extLst>
  </p:cSld>
  <p:clrMapOvr>
    <a:masterClrMapping/>
  </p:clrMapOvr>
  <p:transition spd="slow" advTm="11805">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à coins arrondis 13">
            <a:extLst>
              <a:ext uri="{FF2B5EF4-FFF2-40B4-BE49-F238E27FC236}">
                <a16:creationId xmlns:a16="http://schemas.microsoft.com/office/drawing/2014/main" xmlns="" id="{13F530B4-14CB-4A14-AC9D-DADF81D57A8D}"/>
              </a:ext>
            </a:extLst>
          </p:cNvPr>
          <p:cNvSpPr>
            <a:spLocks noChangeArrowheads="1"/>
          </p:cNvSpPr>
          <p:nvPr/>
        </p:nvSpPr>
        <p:spPr bwMode="auto">
          <a:xfrm>
            <a:off x="2380284" y="2905671"/>
            <a:ext cx="2179828" cy="2697743"/>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8" name="Rectangle à coins arrondis 13">
            <a:extLst>
              <a:ext uri="{FF2B5EF4-FFF2-40B4-BE49-F238E27FC236}">
                <a16:creationId xmlns:a16="http://schemas.microsoft.com/office/drawing/2014/main" xmlns="" id="{B15254D1-C60C-49FF-9543-C26E382A93F3}"/>
              </a:ext>
            </a:extLst>
          </p:cNvPr>
          <p:cNvSpPr>
            <a:spLocks noChangeArrowheads="1"/>
          </p:cNvSpPr>
          <p:nvPr/>
        </p:nvSpPr>
        <p:spPr bwMode="auto">
          <a:xfrm>
            <a:off x="7207167" y="2896577"/>
            <a:ext cx="2098943" cy="2706837"/>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69" name="Rectangle à coins arrondis 13">
            <a:extLst>
              <a:ext uri="{FF2B5EF4-FFF2-40B4-BE49-F238E27FC236}">
                <a16:creationId xmlns:a16="http://schemas.microsoft.com/office/drawing/2014/main" xmlns="" id="{7DDC6144-30E3-4D31-BF66-39E8E18B7A41}"/>
              </a:ext>
            </a:extLst>
          </p:cNvPr>
          <p:cNvSpPr>
            <a:spLocks noChangeArrowheads="1"/>
          </p:cNvSpPr>
          <p:nvPr/>
        </p:nvSpPr>
        <p:spPr bwMode="auto">
          <a:xfrm>
            <a:off x="4710220" y="2852082"/>
            <a:ext cx="2179829" cy="2732053"/>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0" name="Rectangle à coins arrondis 13">
            <a:extLst>
              <a:ext uri="{FF2B5EF4-FFF2-40B4-BE49-F238E27FC236}">
                <a16:creationId xmlns:a16="http://schemas.microsoft.com/office/drawing/2014/main" xmlns="" id="{54CAA7B8-1D67-4618-A07D-46837DC2C70C}"/>
              </a:ext>
            </a:extLst>
          </p:cNvPr>
          <p:cNvSpPr>
            <a:spLocks noChangeArrowheads="1"/>
          </p:cNvSpPr>
          <p:nvPr/>
        </p:nvSpPr>
        <p:spPr bwMode="auto">
          <a:xfrm>
            <a:off x="9751292" y="2868891"/>
            <a:ext cx="2108743" cy="2715244"/>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72" name="Rectangle à coins arrondis 13">
            <a:extLst>
              <a:ext uri="{FF2B5EF4-FFF2-40B4-BE49-F238E27FC236}">
                <a16:creationId xmlns:a16="http://schemas.microsoft.com/office/drawing/2014/main" xmlns="" id="{61FAED07-7719-4593-9CCC-D9934EF9AF7D}"/>
              </a:ext>
            </a:extLst>
          </p:cNvPr>
          <p:cNvSpPr>
            <a:spLocks noChangeArrowheads="1"/>
          </p:cNvSpPr>
          <p:nvPr/>
        </p:nvSpPr>
        <p:spPr bwMode="auto">
          <a:xfrm>
            <a:off x="3470198" y="604338"/>
            <a:ext cx="4641550" cy="1300495"/>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4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مسار التكوين</a:t>
            </a:r>
          </a:p>
          <a:p>
            <a:pPr algn="ctr" defTabSz="829591" rtl="1" eaLnBrk="0" fontAlgn="base" hangingPunct="0">
              <a:spcBef>
                <a:spcPct val="0"/>
              </a:spcBef>
              <a:spcAft>
                <a:spcPct val="0"/>
              </a:spcAft>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علم البيئة والمحيط</a:t>
            </a:r>
          </a:p>
        </p:txBody>
      </p:sp>
      <p:sp>
        <p:nvSpPr>
          <p:cNvPr id="73" name="Rectangle : coins arrondis 72">
            <a:extLst>
              <a:ext uri="{FF2B5EF4-FFF2-40B4-BE49-F238E27FC236}">
                <a16:creationId xmlns:a16="http://schemas.microsoft.com/office/drawing/2014/main" xmlns="" id="{4B39318D-7963-406A-936F-22C1EF243705}"/>
              </a:ext>
            </a:extLst>
          </p:cNvPr>
          <p:cNvSpPr/>
          <p:nvPr/>
        </p:nvSpPr>
        <p:spPr>
          <a:xfrm>
            <a:off x="4856302" y="4403522"/>
            <a:ext cx="1800000" cy="527387"/>
          </a:xfrm>
          <a:prstGeom prst="roundRec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kumimoji="0" lang="ar-DZ" sz="1600" b="0" i="0" u="none" strike="noStrike" kern="1200" cap="none" spc="0" normalizeH="0" baseline="0" noProof="0" dirty="0">
                <a:ln>
                  <a:noFill/>
                </a:ln>
                <a:solidFill>
                  <a:schemeClr val="tx1"/>
                </a:solidFill>
                <a:effectLst/>
                <a:uLnTx/>
                <a:uFillTx/>
                <a:latin typeface="Arial" panose="020B0604020202020204" pitchFamily="34" charset="0"/>
                <a:ea typeface="+mn-ea"/>
                <a:cs typeface="SKR HEAD1" pitchFamily="2" charset="-78"/>
              </a:rPr>
              <a:t>علم البيئة والمحيط</a:t>
            </a:r>
          </a:p>
        </p:txBody>
      </p:sp>
      <p:sp>
        <p:nvSpPr>
          <p:cNvPr id="75" name="Rectangle : coins arrondis 74">
            <a:extLst>
              <a:ext uri="{FF2B5EF4-FFF2-40B4-BE49-F238E27FC236}">
                <a16:creationId xmlns:a16="http://schemas.microsoft.com/office/drawing/2014/main" xmlns="" id="{4EDCA903-A365-4117-AC26-12B6D4E3B9DD}"/>
              </a:ext>
            </a:extLst>
          </p:cNvPr>
          <p:cNvSpPr/>
          <p:nvPr/>
        </p:nvSpPr>
        <p:spPr>
          <a:xfrm>
            <a:off x="7378603" y="4423641"/>
            <a:ext cx="1800000" cy="470279"/>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b="1" dirty="0">
                <a:solidFill>
                  <a:schemeClr val="tx1"/>
                </a:solidFill>
                <a:latin typeface="Arial" panose="020B0604020202020204" pitchFamily="34" charset="0"/>
                <a:cs typeface="SKR HEAD1" pitchFamily="2" charset="-78"/>
              </a:rPr>
              <a:t>علم البيئة والمحيط</a:t>
            </a:r>
          </a:p>
        </p:txBody>
      </p:sp>
      <p:sp>
        <p:nvSpPr>
          <p:cNvPr id="78" name="ZoneTexte 77">
            <a:extLst>
              <a:ext uri="{FF2B5EF4-FFF2-40B4-BE49-F238E27FC236}">
                <a16:creationId xmlns:a16="http://schemas.microsoft.com/office/drawing/2014/main" xmlns="" id="{9131298A-9EA0-4266-9BA5-1EB9C01012A2}"/>
              </a:ext>
            </a:extLst>
          </p:cNvPr>
          <p:cNvSpPr txBox="1"/>
          <p:nvPr/>
        </p:nvSpPr>
        <p:spPr>
          <a:xfrm>
            <a:off x="2465294" y="3166482"/>
            <a:ext cx="1976492"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 التدرج في ماستر</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79" name="ZoneTexte 78">
            <a:extLst>
              <a:ext uri="{FF2B5EF4-FFF2-40B4-BE49-F238E27FC236}">
                <a16:creationId xmlns:a16="http://schemas.microsoft.com/office/drawing/2014/main" xmlns="" id="{03E22D73-E109-4773-85F1-1CC2FA7364C6}"/>
              </a:ext>
            </a:extLst>
          </p:cNvPr>
          <p:cNvSpPr txBox="1"/>
          <p:nvPr/>
        </p:nvSpPr>
        <p:spPr>
          <a:xfrm>
            <a:off x="4848304" y="3116718"/>
            <a:ext cx="1980000" cy="646587"/>
          </a:xfrm>
          <a:prstGeom prst="rect">
            <a:avLst/>
          </a:prstGeom>
          <a:noFill/>
        </p:spPr>
        <p:txBody>
          <a:bodyPr wrap="square">
            <a:spAutoFit/>
          </a:bodyPr>
          <a:lstStyle/>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ثالثة ليسانس</a:t>
            </a:r>
          </a:p>
          <a:p>
            <a:pPr algn="ctr" rtl="1"/>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(التخصصات)</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0" name="ZoneTexte 79">
            <a:extLst>
              <a:ext uri="{FF2B5EF4-FFF2-40B4-BE49-F238E27FC236}">
                <a16:creationId xmlns:a16="http://schemas.microsoft.com/office/drawing/2014/main" xmlns="" id="{45E69C62-DF55-488B-8F2D-DEECA23AAC70}"/>
              </a:ext>
            </a:extLst>
          </p:cNvPr>
          <p:cNvSpPr txBox="1"/>
          <p:nvPr/>
        </p:nvSpPr>
        <p:spPr>
          <a:xfrm>
            <a:off x="7281356" y="3172600"/>
            <a:ext cx="1980000"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ثانية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(الشعب)</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cxnSp>
        <p:nvCxnSpPr>
          <p:cNvPr id="81" name="Connecteur droit 80">
            <a:extLst>
              <a:ext uri="{FF2B5EF4-FFF2-40B4-BE49-F238E27FC236}">
                <a16:creationId xmlns:a16="http://schemas.microsoft.com/office/drawing/2014/main" xmlns="" id="{3C4B7F61-123D-4E94-8949-556722BA8BE8}"/>
              </a:ext>
            </a:extLst>
          </p:cNvPr>
          <p:cNvCxnSpPr>
            <a:cxnSpLocks/>
            <a:stCxn id="73" idx="3"/>
            <a:endCxn id="75" idx="1"/>
          </p:cNvCxnSpPr>
          <p:nvPr/>
        </p:nvCxnSpPr>
        <p:spPr>
          <a:xfrm flipV="1">
            <a:off x="6656302" y="4658781"/>
            <a:ext cx="722301" cy="8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xmlns="" id="{D250439B-7990-4E98-8A08-E04557C8E533}"/>
              </a:ext>
            </a:extLst>
          </p:cNvPr>
          <p:cNvCxnSpPr>
            <a:cxnSpLocks/>
          </p:cNvCxnSpPr>
          <p:nvPr/>
        </p:nvCxnSpPr>
        <p:spPr>
          <a:xfrm flipV="1">
            <a:off x="4374282" y="4638107"/>
            <a:ext cx="483077" cy="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xmlns="" id="{36B6EDCC-7046-48AA-98CC-B008D70E6095}"/>
              </a:ext>
            </a:extLst>
          </p:cNvPr>
          <p:cNvSpPr txBox="1"/>
          <p:nvPr/>
        </p:nvSpPr>
        <p:spPr>
          <a:xfrm>
            <a:off x="9745143" y="3157775"/>
            <a:ext cx="1960521" cy="646587"/>
          </a:xfrm>
          <a:prstGeom prst="rect">
            <a:avLst/>
          </a:prstGeom>
          <a:noFill/>
        </p:spPr>
        <p:txBody>
          <a:bodyPr wrap="square">
            <a:spAutoFit/>
          </a:bodyPr>
          <a:lstStyle/>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السنة أولى ليسانس</a:t>
            </a:r>
          </a:p>
          <a:p>
            <a:pPr algn="ctr"/>
            <a:r>
              <a:rPr lang="ar-DZ" sz="1801" b="1" dirty="0">
                <a:solidFill>
                  <a:schemeClr val="bg1"/>
                </a:solidFill>
                <a:latin typeface="Arial" panose="020B0604020202020204" pitchFamily="34" charset="0"/>
                <a:ea typeface="Malgun Gothic" panose="020B0503020000020004" pitchFamily="34" charset="-127"/>
                <a:cs typeface="SKR HEAD1" pitchFamily="2" charset="-78"/>
              </a:rPr>
              <a:t>(جذع مشترك)</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
        <p:nvSpPr>
          <p:cNvPr id="86" name="Rectangle : coins arrondis 85">
            <a:extLst>
              <a:ext uri="{FF2B5EF4-FFF2-40B4-BE49-F238E27FC236}">
                <a16:creationId xmlns:a16="http://schemas.microsoft.com/office/drawing/2014/main" xmlns="" id="{D8EE9AD7-ADF2-4D17-9882-90478F373D7B}"/>
              </a:ext>
            </a:extLst>
          </p:cNvPr>
          <p:cNvSpPr/>
          <p:nvPr/>
        </p:nvSpPr>
        <p:spPr>
          <a:xfrm>
            <a:off x="9905664" y="4432075"/>
            <a:ext cx="1800000" cy="470279"/>
          </a:xfrm>
          <a:prstGeom prst="roundRect">
            <a:avLst/>
          </a:prstGeom>
          <a:solidFill>
            <a:srgbClr val="FFC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a:lnSpc>
                <a:spcPct val="90000"/>
              </a:lnSpc>
              <a:spcBef>
                <a:spcPct val="0"/>
              </a:spcBef>
              <a:spcAft>
                <a:spcPct val="35000"/>
              </a:spcAft>
            </a:pPr>
            <a:r>
              <a:rPr lang="ar-DZ" sz="1600" b="1" dirty="0">
                <a:solidFill>
                  <a:schemeClr val="tx1"/>
                </a:solidFill>
                <a:latin typeface="Arial" panose="020B0604020202020204" pitchFamily="34" charset="0"/>
                <a:cs typeface="SKR HEAD1" pitchFamily="2" charset="-78"/>
              </a:rPr>
              <a:t>ميدان علوم الطبيعة والحياة</a:t>
            </a:r>
            <a:endParaRPr lang="fr-FR" sz="1600" b="1" dirty="0">
              <a:solidFill>
                <a:schemeClr val="tx1"/>
              </a:solidFill>
              <a:latin typeface="Arial" panose="020B0604020202020204" pitchFamily="34" charset="0"/>
              <a:cs typeface="SKR HEAD1" pitchFamily="2" charset="-78"/>
            </a:endParaRPr>
          </a:p>
        </p:txBody>
      </p:sp>
      <p:cxnSp>
        <p:nvCxnSpPr>
          <p:cNvPr id="87" name="Connecteur droit 86">
            <a:extLst>
              <a:ext uri="{FF2B5EF4-FFF2-40B4-BE49-F238E27FC236}">
                <a16:creationId xmlns:a16="http://schemas.microsoft.com/office/drawing/2014/main" xmlns="" id="{A29EADC1-1FA8-40D8-A6FB-7A55E623C934}"/>
              </a:ext>
            </a:extLst>
          </p:cNvPr>
          <p:cNvCxnSpPr>
            <a:cxnSpLocks/>
            <a:stCxn id="75" idx="3"/>
            <a:endCxn id="86" idx="1"/>
          </p:cNvCxnSpPr>
          <p:nvPr/>
        </p:nvCxnSpPr>
        <p:spPr>
          <a:xfrm>
            <a:off x="9178603" y="4658781"/>
            <a:ext cx="727061" cy="8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 coins arrondis 87">
            <a:extLst>
              <a:ext uri="{FF2B5EF4-FFF2-40B4-BE49-F238E27FC236}">
                <a16:creationId xmlns:a16="http://schemas.microsoft.com/office/drawing/2014/main" xmlns="" id="{ADBFB7BE-ADB5-4560-9291-0218C58F9715}"/>
              </a:ext>
            </a:extLst>
          </p:cNvPr>
          <p:cNvSpPr/>
          <p:nvPr/>
        </p:nvSpPr>
        <p:spPr>
          <a:xfrm>
            <a:off x="2570198" y="4403522"/>
            <a:ext cx="1800000" cy="510519"/>
          </a:xfrm>
          <a:prstGeom prst="roundRect">
            <a:avLst/>
          </a:prstGeom>
          <a:solidFill>
            <a:srgbClr val="FFFF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تنوع بيئي والمحيط</a:t>
            </a:r>
          </a:p>
        </p:txBody>
      </p:sp>
      <p:sp>
        <p:nvSpPr>
          <p:cNvPr id="27" name="Rectangle à coins arrondis 13">
            <a:extLst>
              <a:ext uri="{FF2B5EF4-FFF2-40B4-BE49-F238E27FC236}">
                <a16:creationId xmlns:a16="http://schemas.microsoft.com/office/drawing/2014/main" xmlns="" id="{F28373DD-B0A5-4510-9210-FA677D4F2A98}"/>
              </a:ext>
            </a:extLst>
          </p:cNvPr>
          <p:cNvSpPr>
            <a:spLocks noChangeArrowheads="1"/>
          </p:cNvSpPr>
          <p:nvPr/>
        </p:nvSpPr>
        <p:spPr bwMode="auto">
          <a:xfrm>
            <a:off x="71083" y="2905671"/>
            <a:ext cx="2179828" cy="2697743"/>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endPar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cxnSp>
        <p:nvCxnSpPr>
          <p:cNvPr id="29" name="Connecteur droit 28">
            <a:extLst>
              <a:ext uri="{FF2B5EF4-FFF2-40B4-BE49-F238E27FC236}">
                <a16:creationId xmlns:a16="http://schemas.microsoft.com/office/drawing/2014/main" xmlns="" id="{741200FC-1DC6-480B-B27B-0E8B9C3BECFC}"/>
              </a:ext>
            </a:extLst>
          </p:cNvPr>
          <p:cNvCxnSpPr>
            <a:cxnSpLocks/>
          </p:cNvCxnSpPr>
          <p:nvPr/>
        </p:nvCxnSpPr>
        <p:spPr>
          <a:xfrm flipV="1">
            <a:off x="2083037" y="4667214"/>
            <a:ext cx="483077" cy="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xmlns="" id="{1CBA0B31-D67E-40D2-A2CB-2A653A746C39}"/>
              </a:ext>
            </a:extLst>
          </p:cNvPr>
          <p:cNvSpPr/>
          <p:nvPr/>
        </p:nvSpPr>
        <p:spPr>
          <a:xfrm>
            <a:off x="260997" y="4403522"/>
            <a:ext cx="1800000" cy="510519"/>
          </a:xfrm>
          <a:prstGeom prst="roundRect">
            <a:avLst/>
          </a:prstGeom>
          <a:solidFill>
            <a:srgbClr val="FFFF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solidFill>
                  <a:schemeClr val="tx1"/>
                </a:solidFill>
                <a:latin typeface="Arial" panose="020B0604020202020204" pitchFamily="34" charset="0"/>
                <a:cs typeface="SKR HEAD1" pitchFamily="2" charset="-78"/>
              </a:rPr>
              <a:t>تنوع بيئي والمحيط</a:t>
            </a:r>
          </a:p>
        </p:txBody>
      </p:sp>
      <p:sp>
        <p:nvSpPr>
          <p:cNvPr id="22" name="ZoneTexte 21">
            <a:extLst>
              <a:ext uri="{FF2B5EF4-FFF2-40B4-BE49-F238E27FC236}">
                <a16:creationId xmlns:a16="http://schemas.microsoft.com/office/drawing/2014/main" xmlns="" id="{CABD05A2-50FD-4FC7-9F0C-F2F5002F1585}"/>
              </a:ext>
            </a:extLst>
          </p:cNvPr>
          <p:cNvSpPr txBox="1"/>
          <p:nvPr/>
        </p:nvSpPr>
        <p:spPr>
          <a:xfrm>
            <a:off x="241726" y="3068178"/>
            <a:ext cx="1979999" cy="695127"/>
          </a:xfrm>
          <a:prstGeom prst="rect">
            <a:avLst/>
          </a:prstGeom>
          <a:noFill/>
        </p:spPr>
        <p:txBody>
          <a:bodyPr wrap="square">
            <a:spAutoFit/>
          </a:bodyPr>
          <a:lstStyle/>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ما بعد التدرج</a:t>
            </a:r>
          </a:p>
          <a:p>
            <a:pPr algn="ctr" rtl="1">
              <a:lnSpc>
                <a:spcPct val="90000"/>
              </a:lnSpc>
              <a:spcBef>
                <a:spcPct val="0"/>
              </a:spcBef>
              <a:spcAft>
                <a:spcPct val="35000"/>
              </a:spcAft>
            </a:pPr>
            <a:r>
              <a:rPr lang="ar-DZ" sz="1801" b="1" dirty="0">
                <a:solidFill>
                  <a:schemeClr val="bg1"/>
                </a:solidFill>
                <a:latin typeface="Arial" panose="020B0604020202020204" pitchFamily="34" charset="0"/>
                <a:ea typeface="Malgun Gothic" panose="020B0503020000020004" pitchFamily="34" charset="-127"/>
                <a:cs typeface="SKR HEAD1" pitchFamily="2" charset="-78"/>
              </a:rPr>
              <a:t>(دكتــــــــوراه)</a:t>
            </a:r>
            <a:endParaRPr lang="fr-FR" sz="1801" b="1" dirty="0">
              <a:solidFill>
                <a:schemeClr val="bg1"/>
              </a:solidFill>
              <a:latin typeface="Arial" panose="020B0604020202020204" pitchFamily="34" charset="0"/>
              <a:ea typeface="Malgun Gothic" panose="020B0503020000020004" pitchFamily="34" charset="-127"/>
              <a:cs typeface="SKR HEAD1" pitchFamily="2" charset="-78"/>
            </a:endParaRPr>
          </a:p>
        </p:txBody>
      </p:sp>
    </p:spTree>
    <p:extLst>
      <p:ext uri="{BB962C8B-B14F-4D97-AF65-F5344CB8AC3E}">
        <p14:creationId xmlns:p14="http://schemas.microsoft.com/office/powerpoint/2010/main" val="2584388168"/>
      </p:ext>
    </p:extLst>
  </p:cSld>
  <p:clrMapOvr>
    <a:masterClrMapping/>
  </p:clrMapOvr>
  <p:transition spd="med" advTm="4677">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xmlns="" id="{D2C6426E-472B-46AD-AA92-4D94A49F537B}"/>
              </a:ext>
            </a:extLst>
          </p:cNvPr>
          <p:cNvSpPr>
            <a:spLocks noChangeArrowheads="1"/>
          </p:cNvSpPr>
          <p:nvPr/>
        </p:nvSpPr>
        <p:spPr bwMode="auto">
          <a:xfrm>
            <a:off x="3689030" y="2724044"/>
            <a:ext cx="4641550" cy="1300495"/>
          </a:xfrm>
          <a:prstGeom prst="roundRect">
            <a:avLst>
              <a:gd name="adj" fmla="val 16667"/>
            </a:avLst>
          </a:prstGeom>
          <a:solidFill>
            <a:schemeClr val="accent6">
              <a:lumMod val="75000"/>
            </a:schemeClr>
          </a:soli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a:t>
            </a:r>
            <a:r>
              <a:rPr lang="fr-FR"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علم البيئة والمحيط</a:t>
            </a:r>
          </a:p>
        </p:txBody>
      </p:sp>
    </p:spTree>
    <p:extLst>
      <p:ext uri="{BB962C8B-B14F-4D97-AF65-F5344CB8AC3E}">
        <p14:creationId xmlns:p14="http://schemas.microsoft.com/office/powerpoint/2010/main" val="851349256"/>
      </p:ext>
    </p:extLst>
  </p:cSld>
  <p:clrMapOvr>
    <a:masterClrMapping/>
  </p:clrMapOvr>
  <p:transition spd="med" advTm="4677">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3984201" y="177354"/>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a:t>
            </a:r>
            <a:r>
              <a:rPr lang="ar-DZ"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الفلاحية</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30826" y="1331760"/>
            <a:ext cx="1177382" cy="1113920"/>
          </a:xfrm>
          <a:prstGeom prst="rect">
            <a:avLst/>
          </a:prstGeom>
        </p:spPr>
      </p:pic>
      <p:sp>
        <p:nvSpPr>
          <p:cNvPr id="1029" name="AutoShape 5" descr="data:image/jpeg;base64,/9j/4AAQSkZJRgABAQAAAQABAAD/2wCEAAoHCBUWFRgSERIRGBgSGBIRERgSEhESERISGBgZGRgVGBgcIS4lHB4rHxgYJjgmKzAxNTU1GiQ7QDs0Py40NTEBDAwMEA8QHhISHjQkJCs0NDQ0NDE3MTUxNTQ0NDE0NDQ0NDQ0MTQ0NDQ0NDQ0NDQ0NDE0NDE0NDU0NDQ0NDQ0NP/AABEIAKcBLQMBIgACEQEDEQH/xAAbAAACAwEBAQAAAAAAAAAAAAADBAECBQAGB//EADoQAAIBAgQDBgMGBQUBAQAAAAECAAMRBBIhMQVBUQYTImFxkTKBoSNCUrHB0QcUM2KScoLS4fBzVP/EABkBAAMBAQEAAAAAAAAAAAAAAAECAwQABf/EACURAAMAAgIBBQEBAAMAAAAAAAABAgMRITESBBNBUWEikTKBwf/aAAwDAQACEQMRAD8AykjdKLUljlJZ54g3RjSRamIykRgGUhkECkMknQRmnGacWpxlDJtnDKQyGLqYZDFZwwkKsEhhFMAwUS6mDEsIwwZTLXggZcGDQdlwZcGDBlhCkEJOvKgybxji04yt5N4dnEypM4mVM444yJ0gmcA4mROM6DRxUiCaFMowitHAjKEy7CCYybQCGaDYyzGDYxWgA2g2Mu0A5gOKvBkQ9GiX20A3J2H7mNd8qeFQPMnmZqw+kvLz0gHzCjG6cUpCOUxNDFGqcYSLpGEiUcMpDJF0MMhkmcN04zTitMxukIjGDosKqyEhVis7RZIVZRZcRdhCrLCUWXWFMJcCTIEtHTDokSyykU4bxahXv/L4ijVy/F3boxX1AOkdLZxoCTeQJ0dSDZa86VnXitB2TeVJnEypeGYqulsDaRN5BM4Kb2sfpaS1NhyPy1heKl2mBPZE6VvOiDIkyCJN5ERhAvFnMbcROpvEYtFLyrGQTLLSJ1Og6n9J0xV1qVsUE2uglkw3Nz8h+pl3rog036neZeK4j0M9LD6OZ5vl/XwFJsfxOLAFhYAbW2ExK+N13iOJx1+czauJN5r8tcIooE6SxtICiI7TSYGyBdIdZCJCKsm2cWWGpwaiESTZw1Tj1IxGkI8giMZIYRoVTAIIRTFYRlTLiBQwoiMIRYVYNYVROQUXEm04STCmEq1MEFTswKnlodDPiK4SphalTC4NVp1KFRhUxVRVLhQwamtM7AFCCetzoJ9yUT5j2mYDiFVa+UZ0ojD3Fg1MKQbXsC2Yv7AX0sNMZHjhuSuCZq0q6PTdmO1aVkVcS6JXAcVQDlpnIVAqAnRQwcaE73Gtp6mk4YXGoOoIsVPoRpPkrcGNQPSw1Eu75VqsoXLSRr3YltM1g1l5mex7H8GxNCpVetkpUWSnToYZGDhAgADsRpmtcEj4r67CUxUrh0+Pr9Gz45itS9/+HqysC77qCLjU3Oig7Ezsbici35nRR59T5TyfF+JuymnQWwYqGZl1ZtM2jb72/wBrcpWIl/1T0jHda4XZrpjc75VOYDxHaxA11HK/TWM8LqW1dhdtwdT5CwnlUrPTdVep42BLDwimAQdAo3bUaW9Zqdn6zIgeq2Z38S6hsoI5H0tNuKlU/wArSM3lquT2CMCLi1uUsWExjxEblhvlHiFyfSDfig6x/Et7qNatbnFDvaINxG/P3lf5wHT84mT082uV/wBgWXk0iJW889xTEOnjVjl2bX4T+0Ww3Fm5t7zJXpJ629mid0to9Qxi1RCTp78otR4kttbfODxHFB1iz6Jb/p/4c02NHKup1P0HyiOKx/nEcTxAHmJlYiuTNUzMLUrQZgaxOMmZiKxMo7nnF6jxXRVTopUaALzneDSi7apTdh1VSR9Iux+hvDLNKkkQwc1aQmOmeeXRJcJCokYp0pCqGSFhSlkoGPpTh0pSNZdMopFKdKNKsOKUsEnLJsOgaS4E4pJEZvYCyw9MQKCM04ujkFRIdUkIJeNoYgLOky2WDRxAES4nwahiFy4ikj2+ElRnXb4W3G00AskLLQ2uUcBwuFSmqpTRURBlVVFgBCk8zy3lrRXiVULTYk7+H30lVywN6Wzz+PrGorvexIyJ8XhW+vztvPNcQxVemj2YqoCpRAUIS27va3Xa/XnNutVUfaGp4AtyBplJuSxtz0+k8xxnjRLEZbgZhry159JaKWTS+EzJSe9/Jn8GquHNSpckqQhOZmBJF/S+s1q2KdwQWK33IN2Ivf5X+e8zMJiS4Lbf+v8AtCNUm6a44IOXsa73KpVC9uQzW8+VrwFbiNY6owUtbMTfMAOeg39LXgVeUdxA6ZSZNOlxIqnjJbKPEbXJtztHKPES3wFSdxc2Vumo2nmu+kUaxQki5U6gKLlW6W6GUTG8T2LcXXN3NYKudbkhrixuL6gaXH5RCouVipOqm3/c81jmd3zMCNALk2yKRbU/W3nN+g2dUtmJyojEg3Z1GW49bCSyPa2a/TVqtfYVqzciY1hsNVq/06bt528N/U6Tb4V2cFg+I9Qn/I/pNqvVCrlUAAaAAWAHkJ0w3yy15ZXE8njm4FiBr3fs6E/nLpwHEc6fu6D9Y/j8eR8LGZTcfdTbMYWpQFVV0Mr2aqH43pr8yx9gLfWHTsxRH9Sq7f6AqD9Zjv2ie+pkPx/zi+UB8bPRUuHYSnqKSEjm5Ln2bSFbi6rotgOgsBPDYnjTHYxU8SPWD3Uujvab7HMMJrYczMw4mlQnkXZj2P0rRynE6Cx+kszVY6DIkYRJVFh0WR3tlERlnEQlpBWHkIB4O8O6wNpaaehC6HWNUomCBvD4bEqTluQTtcb+ksopry1wPKY8plxKKZcGA4uol5RZMZdBLSYO8sDGlnFpm8bNqd+jAm+2xjWJxSILubdOsx6/G6b/AGa8yLXPOaYw1ffCBUty2keN7VYgqlqasBUIuAdgt73H91h7Tx/EFZmfxEKzG5JtfW4nu+OcNVyWBym3S6k9SPaeQxqolNg6jOSRrY3YDKbHlzPtNWLC4WjMmm9guE1gC1PNc2Dj8v2jzvPO4XCOPtEJuDyB+p2mnQxhKnOoB/sIa9vIbe8uklwTrvY2HlHiLY/8K/5f9R+mpZQ3UA6bTmt9HJcCzgxnDAwtPDwvElyUgV3YhfQEX/SHkKFWqF7sNbMFUdQbAD1OW8+k9m+FBEWpUKMQAadvhW6i59b/AKzz/BOyOZFqVmZM5D1BYA2IbwJzHxb+03+J8VREFOnYKgCqByAFgJPST3RoiN9D2P4sqaXmLiOMA855rG44sb3me2JPWK8rNCwo28Ri8xmVjHg0rC2piWMxPnFqtoeZ0Br1jF+/PWCepeAepJaKbHDVkGrM41pHfTtB2e+w80aJmbRjtFp5lnlGph2j9MzKovNCg8z0OjTpQ4ilF4wGkumUTC3kwWacXlFydsiswG8Ud7DMRp+XqJV6md8o2Q6+bW/7gMfxA0mU93UZSPEQjFVI5k2sL/pPSwemnx8q7ZfFi8uy3GaqpSNnCuBmQnZz08wfLymfw7GVESmKrUwHswJuSLG4ANrEibFcJiaZV0ADAZdswJ1DDpE+JYRDTFBw2VApUopLjLzUDmdZsb44NE6laaJwPHwzul2LIzLZRmJ10NgPSejpMSAWFiQCR0MwcJiaVKmGp08ikgHMfGTyLHUn5nnNDC8RVyqgqS1zZeQAveZcsultJLRK52tpaRqAySYNTLXmYgTLoJQQojSjjzXH61At9oXYqLZVbKvz5xHB4Wg9nTCubEEMrVWAI872j3Eey/eOX75lDG9sgPyveZPFOJOjFLFFTwqtioCja09PHkn4+DRK8pUpmticLmW5BBG4IsZ5fH8PBuGQHzAAYeYO94/wnjozinUa4qaKTyPn5Tax2CNiyC5sSo6m2gmqKVHm+ow1jrR8qqlGLLmP2d7ZiSXINiBy8+W0thgoIDAW18Q3tboYzj+EZHXKTkqa5iD8W5Vh1B3noez+EpspoVqaBlN0YqpPitcbeLyv1jzjTW0R92VweWxmERXHMpoBnUEk6hiB5dPeE4Jmdmp2FlGb01tpbkf0nrsNwZCT3mHVshysxqFTYDQ21DaaDrl85q4bh+Hw96lNACQqAEHVhqWIOvMQtTPI0OsmpSMjAdnjbvK7imm4v8bDyXl85otjcNSt3dNWK6h3szXHMX2PpMTjeOdySXJ6dPSYD4kkbzPeVvo9KPSzK2+Wei4h2kZvvTFr40treYzvrvGKjsBop8ri15BtsspS6Du/UxWpWXmRF+6dzd2IHRdPrDJSRNlHqdTFZ3RD1dPy6zOr1pfGYiNdn+ztfGP9mMqKbPUcHIp6D8TeQ+dpzamd09CtmS9SNUuDYmp8GGrkHn3bqvuRafWuDdlMNhrMiZ3G9SoAz3/tGy/L3M1HMyv1Sb/lE3f0fJsJ2GxLC9Tu6Y/ubO/+K3H1E0qfYmmB4q1UnnlCqPax/OfQKo0mS+8R57f4Sd0efomO0zFaaRunJ1OzKhhGjdF4iph6ZJ2BPoJBw29Drk1KeIjK4iZiU26GFRGjr09V8Dqb+jRFec1SJqh6wncgjxag6EHa0tHpWu3orOGn3wU4HWzF35M7sPS+k3msRPOcOp92SnQ+HzXkfXrNpa1xPSTWtI0eLWiO6tqo2006DX95etUt4raAdLw9BNJFc5RY2sdvLyg1wHy29GGOFq5Y1GYpUYNkHhHI+JhrvrpaauGpIgtTpoo/tUC/r1mLxLj1Ok4S9xlQm3IknT6CaODxBZVOVrtcgEWYLfQt00mPLGT73+E7V622aaVIcGZ61QNW0tqb6WgmxbH4fCvX7xH6ScYrba0TmGzWUwoaeaTEv3qrSZ21+0uxKBf7idj05zdNYC1yBfa5Av6RnHi9b2Fzp6DlpSqVykta3O9iJAaZnaKqy0SVBI2a24gjTpJglbejPqcHw1Vi1KnlZb3amLKL+V8v0jOApVKIKVCHpj4CFbvEHSwvcfP0vtPN0ePju1p0zlK3zA6EtffznYbjzqdTeenLla1wWrG6TT6PVYrD03CnIjo2bORbQn7w6MPfQRanwSzZQEKa5Dl8a33FzuOsWwfaBL3ZQCd2XQn1M0afaJL7+9ponNpcHn5PR7Y8MF4SrAG2xK3NxtMHinD6zgqi2ym63IAtsANBNo8dS2jLMvHdpEGgIPtFqlp7KxiqaTntHlq3ZnEubZUXW2YuCPXS8lOxiIPtsSB5U1/Un9I3jO1LbKZg47i7udTIeUr9N2slf8mkaQXCYY/Z0s7/AI6lm18hsJh8QxBqMXe3kBsIvWxB6xV6t4rrfAVKXJapVtM7E4rkJXE1jqJsdkOyb4x+8fMlBDZ32aow3RP1bl6xKqZXlXQlMnsf2WfGv3lTMlBDZ32NQjdE8+p5es+u0cKlJFp00VEQZUVRYAf+5w+EoJTRadNFREAVFUWVVHKRiDPMz5Xlf59EqexdjAuIUmDaLKEFsQbAzKMdxtXkIgTG0TpmdSwj/gPzsPzjdHhrncgfUza7uSJt8ZNE+lldilHAIu4ufP8AaOLTEGxnLUjLS64NE45npBysi0Cawg2xIg8g+IyWi+Ir2ilTFRWpihzM5sZSHTEkm3XYnkZpYLEopys9zutzr5j5TyOM4gF0XUk2FtTflYS2DwDMwqVrg20QEj5t+0PmpW2JkuZXJ7t+LIumYXOwGrH5RVsR3p8WijZb7+pH5TGpIq/CoHWwAv6x7CPr6yGTPVcLgx1l2/54GO5pU71FpoCNiqKGJ5C9r7xyhXWmt3N3bxNzNzMjidYgoo6lz8tB+Z9pCAtqZo9MtT5PtlZW1tjT4lnPj+EElR562vB/zOdjTRgMtu8YWJQHkBzY/TnLI6pd2tsAb7W85wqqPEoWx10AC+svW3xsohum4AyoAiDp8RPUnrFMSCzgURd7g5j9z+5m6fnBqxqeJWCIfvCxZh/YPlv+cfplUW1NDbqTa56knUmZm/HjGtv7Fb1/xW2a1G4ABNzbU+cLnmNhMeDmzOAwNgq6+hJ944KpmXMqnTfyQpOX/RfF4GjU/qUqb+bIpYeh3ExMd2VpPc0mem3qaifME3+s2w8kNM6zXL4Zytro+X8U4dXw7laqnKfgdSSjjyPI+RigxRH3jPrboGBVgCDoQwBBHmDMLH9k8NUuQjITzptlH+JuPYTXHq11S/wqsv2eAfHt+KA/m77mekxPYFr+DErblnpnN9GtFB/D+sNq9I+ucfS0us+N/I/uz9mE+JHWKVcWNhPUp/D+qT4q9IdbLUb6G0aX+HY//Wb/APxH/OH3sf2c8s/Z4hq195DYlQOs9jW/hy/3MTTP+um6fkWjOA/hqLg4iuCvNaKkE+Wdtvad7+PvYPNHmeyXZl8a+d8yUKZ8bDQufwIevU8vW0+w0KCoi06aKqIAqKosqqOQEthMKlJFp0kCKgyqo2A/U+ckzBnzPI/wm3s4xfE1LWhyZn4p7mZ3WhWQ1YRaviuQlKjRWo8rG2TbBVWgby7mCMupJm21QSheZHfPzAP0lv5pvwn6TR4s9fSH6ri15nVcYBKNUc8vrM/EYGq3wlR63/aHxoZNIbqY/wA4rV4iOsz6nC8TyyH/AHEfpL4Xs+7f1GY9QvhHvuYfESrSKV+KEnKl2J2ABJPyEvRwVZ9aj5AeQsX/AGH1m7hODKgsihethqfU7mOpw31neNfHBCquuuDLwmARNVXXmzeJz8+Xyjlo6nDF6Q6cOUfdET2KfbJPDt8szFPT6Q1MPyAHrNRMKOkKtECPPp5+eQrFM/p5/ElxVV6gGR8qAgEZGubA+Rvv19ZouLC4+ccxFJWUqwFjM5zlOW+h2/aaJ1K0U19EVLMtm2O8pVq03XJoVXRhyNvunylgw2i1Vk+EC1+kDY0obfFKqgUwBbQBR9ABDL3jix8AP4tW/wAf3iXDuHFCX71iW08QBUDy5/WOVam47xRbU2Gv5yeT3XxOkha3vU/6MYXCImqjxHdjqx+fL0EbDxLDVbopPMe/nDq08y97ezJbbfL2NoYdYojRtDJqQovllWE4tIYzmggng7wxECbQJaYGQGllaCYzgZT4AhgVIVKw6xBzIDyFU0xkzSZpUxAVTyMo9U8yYvmNsZxOIA0HzmdVeVd4vUeNKdMSmQ7xd2nO0GTNkLRNkNKZpYmDJlUA1GpCV7gQoeTmmxI9PYJKHlCimJwqSTUA3hOLrSHSWSkBFXxQEWPERe14U0gOWzZW0sGEykxMKMRO8kL4mmrS+YTM/mh1lWxfnO8kHwZpmoIF64mVUxw6xGvxEdYjsZQbNbFCY+JxovcnY6RV3qP8Iyjq+n03jWDwqr4j4m/E3L0HKQvOp/RayxPHbLd45+BWPqMo9zJpYFibu4Hkg2+ZjgMuJmr1FV1wZqzU+uAQw4AsGf8AylEwaA3OZufia49towJxMn7tPjbE86+woeXWpFs0KhgEHqTaxtGiNBoyGh0OhjNIvBZ5IaIEuzRao8u7RSq85oDCK1zDXidJ4XPG+AImo0Wz6y7vBgSVI4IHlXaRIaRaGAVmizGHrRZpox9CMqxg2aSTKEzQmA5mgc0l2gS8dMU1BUkGvaROm09QquIlGxEmdOYwjicTMkVzmJvtOnTpAzSoY+6gjnLjGzp0Fdhnok42QKrt8K6dSQB+86dIZKc9CZKcrguMKx+Nvkv7mMUaSr8Kgee59zOnTC8tPtmDJlp9stmhEadOjCh1aEDyJ0RnF76QbPOnQScyt4ZGnTpRHIYovYxxWkzoy6HRa8kNpOnRQgXaLOdZ06chWTOLTp06glC0ss6dIUBHEzjOnTO+xhWrF3WdOmiBWBYQDmdOmiRWBZoImdOlJF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 name="Rectangle à coins arrondis 13">
            <a:extLst>
              <a:ext uri="{FF2B5EF4-FFF2-40B4-BE49-F238E27FC236}">
                <a16:creationId xmlns:a16="http://schemas.microsoft.com/office/drawing/2014/main" xmlns="" id="{5A50579A-156F-4B7B-B760-158906DB832D}"/>
              </a:ext>
            </a:extLst>
          </p:cNvPr>
          <p:cNvSpPr>
            <a:spLocks noChangeArrowheads="1"/>
          </p:cNvSpPr>
          <p:nvPr/>
        </p:nvSpPr>
        <p:spPr bwMode="auto">
          <a:xfrm>
            <a:off x="10151281" y="1001592"/>
            <a:ext cx="1765400" cy="392033"/>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 علم البيئة والمحيط </a:t>
            </a:r>
          </a:p>
        </p:txBody>
      </p:sp>
      <p:sp>
        <p:nvSpPr>
          <p:cNvPr id="41" name="Rectangle à coins arrondis 13">
            <a:extLst>
              <a:ext uri="{FF2B5EF4-FFF2-40B4-BE49-F238E27FC236}">
                <a16:creationId xmlns:a16="http://schemas.microsoft.com/office/drawing/2014/main" xmlns="" id="{84CD6D72-DD19-4649-9A70-158765B5F728}"/>
              </a:ext>
            </a:extLst>
          </p:cNvPr>
          <p:cNvSpPr>
            <a:spLocks noChangeArrowheads="1"/>
          </p:cNvSpPr>
          <p:nvPr/>
        </p:nvSpPr>
        <p:spPr bwMode="auto">
          <a:xfrm>
            <a:off x="10446922" y="4265682"/>
            <a:ext cx="1435475"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47" name="Rectangle à coins arrondis 13">
            <a:extLst>
              <a:ext uri="{FF2B5EF4-FFF2-40B4-BE49-F238E27FC236}">
                <a16:creationId xmlns:a16="http://schemas.microsoft.com/office/drawing/2014/main" xmlns="" id="{68F2D25E-3347-44D0-9527-470CF839CC70}"/>
              </a:ext>
            </a:extLst>
          </p:cNvPr>
          <p:cNvSpPr>
            <a:spLocks noChangeArrowheads="1"/>
          </p:cNvSpPr>
          <p:nvPr/>
        </p:nvSpPr>
        <p:spPr bwMode="auto">
          <a:xfrm>
            <a:off x="2662373" y="1081898"/>
            <a:ext cx="1446625" cy="40585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8" name="Picture 2">
            <a:extLst>
              <a:ext uri="{FF2B5EF4-FFF2-40B4-BE49-F238E27FC236}">
                <a16:creationId xmlns:a16="http://schemas.microsoft.com/office/drawing/2014/main" xmlns="" id="{22E2FB79-177E-4891-BC75-8B71B418A9D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309780" y="62486"/>
            <a:ext cx="3360161" cy="217997"/>
          </a:xfrm>
          <a:prstGeom prst="rect">
            <a:avLst/>
          </a:prstGeom>
          <a:solidFill>
            <a:srgbClr val="C00000"/>
          </a:solidFill>
          <a:ln>
            <a:noFill/>
          </a:ln>
        </p:spPr>
      </p:pic>
      <p:pic>
        <p:nvPicPr>
          <p:cNvPr id="49" name="Picture 2">
            <a:extLst>
              <a:ext uri="{FF2B5EF4-FFF2-40B4-BE49-F238E27FC236}">
                <a16:creationId xmlns:a16="http://schemas.microsoft.com/office/drawing/2014/main" xmlns="" id="{3D41F801-8300-4F45-B88A-994F7DAA1B0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09782" y="6556375"/>
            <a:ext cx="3401504" cy="220679"/>
          </a:xfrm>
          <a:prstGeom prst="rect">
            <a:avLst/>
          </a:prstGeom>
          <a:solidFill>
            <a:srgbClr val="C00000"/>
          </a:solidFill>
          <a:ln>
            <a:noFill/>
          </a:ln>
        </p:spPr>
      </p:pic>
      <p:sp>
        <p:nvSpPr>
          <p:cNvPr id="50" name="Rectangle à coins arrondis 13">
            <a:extLst>
              <a:ext uri="{FF2B5EF4-FFF2-40B4-BE49-F238E27FC236}">
                <a16:creationId xmlns:a16="http://schemas.microsoft.com/office/drawing/2014/main" xmlns="" id="{DF18B456-7184-4BD0-BC7C-B3E926D9DFFC}"/>
              </a:ext>
            </a:extLst>
          </p:cNvPr>
          <p:cNvSpPr>
            <a:spLocks noChangeArrowheads="1"/>
          </p:cNvSpPr>
          <p:nvPr/>
        </p:nvSpPr>
        <p:spPr bwMode="auto">
          <a:xfrm>
            <a:off x="4633918" y="2968084"/>
            <a:ext cx="2599702"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شعبة علم البيئة والمحيط</a:t>
            </a:r>
          </a:p>
        </p:txBody>
      </p:sp>
      <p:sp>
        <p:nvSpPr>
          <p:cNvPr id="52" name="ZoneTexte 51">
            <a:extLst>
              <a:ext uri="{FF2B5EF4-FFF2-40B4-BE49-F238E27FC236}">
                <a16:creationId xmlns:a16="http://schemas.microsoft.com/office/drawing/2014/main" xmlns="" id="{51CD563A-29C2-46F9-8B59-14B2CE11D3B4}"/>
              </a:ext>
            </a:extLst>
          </p:cNvPr>
          <p:cNvSpPr txBox="1"/>
          <p:nvPr/>
        </p:nvSpPr>
        <p:spPr>
          <a:xfrm>
            <a:off x="4979270" y="2454733"/>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3" name="ZoneTexte 52">
            <a:extLst>
              <a:ext uri="{FF2B5EF4-FFF2-40B4-BE49-F238E27FC236}">
                <a16:creationId xmlns:a16="http://schemas.microsoft.com/office/drawing/2014/main" xmlns="" id="{6A7A2C68-4B41-491D-B35F-B1C28A3E20DB}"/>
              </a:ext>
            </a:extLst>
          </p:cNvPr>
          <p:cNvSpPr txBox="1"/>
          <p:nvPr/>
        </p:nvSpPr>
        <p:spPr>
          <a:xfrm>
            <a:off x="4229661" y="6015077"/>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مسؤولة الشعبة </a:t>
            </a:r>
            <a:r>
              <a:rPr lang="ar-DZ" sz="1100" dirty="0">
                <a:latin typeface="Arabic Typesetting" panose="03020402040406030203" pitchFamily="66" charset="-78"/>
              </a:rPr>
              <a:t>: الأستاذة </a:t>
            </a:r>
            <a:r>
              <a:rPr lang="ar-DZ" sz="1100" dirty="0" err="1">
                <a:latin typeface="Arabic Typesetting" panose="03020402040406030203" pitchFamily="66" charset="-78"/>
              </a:rPr>
              <a:t>بلولة</a:t>
            </a:r>
            <a:r>
              <a:rPr lang="ar-DZ" sz="1100" dirty="0">
                <a:latin typeface="Arabic Typesetting" panose="03020402040406030203" pitchFamily="66" charset="-78"/>
              </a:rPr>
              <a:t> سليمة</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salima.beloula@univ-bba.dz </a:t>
            </a:r>
          </a:p>
        </p:txBody>
      </p:sp>
      <p:sp>
        <p:nvSpPr>
          <p:cNvPr id="54" name="ZoneTexte 53">
            <a:extLst>
              <a:ext uri="{FF2B5EF4-FFF2-40B4-BE49-F238E27FC236}">
                <a16:creationId xmlns:a16="http://schemas.microsoft.com/office/drawing/2014/main" xmlns="" id="{8810C6DE-C560-496B-AD23-004F59209E64}"/>
              </a:ext>
            </a:extLst>
          </p:cNvPr>
          <p:cNvSpPr txBox="1"/>
          <p:nvPr/>
        </p:nvSpPr>
        <p:spPr>
          <a:xfrm>
            <a:off x="7711286" y="1424942"/>
            <a:ext cx="4316630" cy="2862322"/>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شعبة علم البيئة والمحيط هي أحد شعب ميدان علوم الطبيعة والحياة حيث تمنح للطلبة تكوينا </a:t>
            </a:r>
            <a:r>
              <a:rPr lang="ar-DZ" sz="2000" b="1" dirty="0" err="1">
                <a:latin typeface="Arabic Typesetting" pitchFamily="66" charset="-78"/>
                <a:cs typeface="Arabic Typesetting" pitchFamily="66" charset="-78"/>
              </a:rPr>
              <a:t>بيداغوجيا</a:t>
            </a:r>
            <a:r>
              <a:rPr lang="ar-DZ" sz="2000" b="1" dirty="0">
                <a:latin typeface="Arabic Typesetting" pitchFamily="66" charset="-78"/>
                <a:cs typeface="Arabic Typesetting" pitchFamily="66" charset="-78"/>
              </a:rPr>
              <a:t> وعلميا يتماشى مع بيئة الولاية حيث تتميز هذه الأخيرة بأنظمة بيئية طبيعية </a:t>
            </a:r>
            <a:r>
              <a:rPr lang="ar-DZ" sz="2000" b="1" dirty="0" err="1">
                <a:latin typeface="Arabic Typesetting" pitchFamily="66" charset="-78"/>
                <a:cs typeface="Arabic Typesetting" pitchFamily="66" charset="-78"/>
              </a:rPr>
              <a:t>غابية</a:t>
            </a:r>
            <a:r>
              <a:rPr lang="ar-DZ" sz="2000" b="1" dirty="0">
                <a:latin typeface="Arabic Typesetting" pitchFamily="66" charset="-78"/>
                <a:cs typeface="Arabic Typesetting" pitchFamily="66" charset="-78"/>
              </a:rPr>
              <a:t> ورعوية ينبغي تثمينها والمحافظة </a:t>
            </a:r>
            <a:r>
              <a:rPr lang="ar-DZ" sz="2000" b="1" dirty="0" err="1">
                <a:latin typeface="Arabic Typesetting" pitchFamily="66" charset="-78"/>
                <a:cs typeface="Arabic Typesetting" pitchFamily="66" charset="-78"/>
              </a:rPr>
              <a:t>عليها.</a:t>
            </a:r>
            <a:r>
              <a:rPr lang="ar-DZ" sz="2000" b="1" dirty="0">
                <a:latin typeface="Arabic Typesetting" pitchFamily="66" charset="-78"/>
                <a:cs typeface="Arabic Typesetting" pitchFamily="66" charset="-78"/>
              </a:rPr>
              <a:t> </a:t>
            </a:r>
          </a:p>
          <a:p>
            <a:pPr algn="just" rtl="1"/>
            <a:r>
              <a:rPr lang="ar-DZ" sz="2000" b="1" dirty="0">
                <a:latin typeface="Arabic Typesetting" pitchFamily="66" charset="-78"/>
                <a:cs typeface="Arabic Typesetting" pitchFamily="66" charset="-78"/>
              </a:rPr>
              <a:t>يرتكز هذا التكوين أساسا على المعرفة والوعي بأهمية الموارد الطبيعية، باعتبارها جزءًا لا يتجزأ من النظم البيئية الطبيعية والزراعية والتي يجب المحافظة عليها وحمايتها بجميع </a:t>
            </a:r>
            <a:r>
              <a:rPr lang="ar-DZ" sz="2000" b="1" dirty="0" err="1">
                <a:latin typeface="Arabic Typesetting" pitchFamily="66" charset="-78"/>
                <a:cs typeface="Arabic Typesetting" pitchFamily="66" charset="-78"/>
              </a:rPr>
              <a:t>مكوناتها </a:t>
            </a:r>
            <a:r>
              <a:rPr lang="ar-DZ" sz="2000" b="1" dirty="0">
                <a:latin typeface="Arabic Typesetting" pitchFamily="66" charset="-78"/>
                <a:cs typeface="Arabic Typesetting" pitchFamily="66" charset="-78"/>
              </a:rPr>
              <a:t>(تربة، ماء، هواء وكائنات حية</a:t>
            </a:r>
            <a:r>
              <a:rPr lang="ar-DZ" sz="2000" b="1" dirty="0" err="1">
                <a:latin typeface="Arabic Typesetting" pitchFamily="66" charset="-78"/>
                <a:cs typeface="Arabic Typesetting" pitchFamily="66" charset="-78"/>
              </a:rPr>
              <a:t>).</a:t>
            </a:r>
            <a:r>
              <a:rPr lang="ar-DZ" sz="2000" b="1" dirty="0">
                <a:latin typeface="Arabic Typesetting" pitchFamily="66" charset="-78"/>
                <a:cs typeface="Arabic Typesetting" pitchFamily="66" charset="-78"/>
              </a:rPr>
              <a:t> ويهدف هذا اللّيسانس إلى تكوين خرّيجين يتحكّمون في مشاكل المحيط والأنظمة البيئيّة بكلّ أنماطها: الغابات، الزراعة الرعوية، المناطق الرطبة، التّخطيط المكاني والحفاظ على الموارد الطبيعية </a:t>
            </a:r>
            <a:r>
              <a:rPr lang="ar-DZ" sz="2000" b="1" dirty="0" err="1">
                <a:latin typeface="Arabic Typesetting" pitchFamily="66" charset="-78"/>
                <a:cs typeface="Arabic Typesetting" pitchFamily="66" charset="-78"/>
              </a:rPr>
              <a:t>وحمايتها…</a:t>
            </a:r>
            <a:r>
              <a:rPr lang="ar-DZ" sz="2000" b="1" dirty="0">
                <a:latin typeface="Arabic Typesetting" pitchFamily="66" charset="-78"/>
                <a:cs typeface="Arabic Typesetting" pitchFamily="66" charset="-78"/>
              </a:rPr>
              <a:t> </a:t>
            </a:r>
          </a:p>
        </p:txBody>
      </p:sp>
      <p:sp>
        <p:nvSpPr>
          <p:cNvPr id="55" name="ZoneTexte 54">
            <a:extLst>
              <a:ext uri="{FF2B5EF4-FFF2-40B4-BE49-F238E27FC236}">
                <a16:creationId xmlns:a16="http://schemas.microsoft.com/office/drawing/2014/main" xmlns="" id="{5BBF6DD7-2219-4C4A-AD11-5BE5F55ECE84}"/>
              </a:ext>
            </a:extLst>
          </p:cNvPr>
          <p:cNvSpPr txBox="1"/>
          <p:nvPr/>
        </p:nvSpPr>
        <p:spPr>
          <a:xfrm>
            <a:off x="7738444" y="4699001"/>
            <a:ext cx="4315968" cy="2246769"/>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خلال الطور الأول (ليسانس)، تشمل الشعبة مقررات جد مهمة وشاملة والتي تهتم بدراسة النبات والحيوان بصفة عامة </a:t>
            </a:r>
            <a:r>
              <a:rPr lang="ar-DZ" sz="2000" b="1" dirty="0" err="1">
                <a:latin typeface="Arabic Typesetting" panose="03020402040406030203" pitchFamily="66" charset="-78"/>
                <a:cs typeface="Arabic Typesetting" panose="03020402040406030203" pitchFamily="66" charset="-78"/>
              </a:rPr>
              <a:t>والتتطرق</a:t>
            </a:r>
            <a:r>
              <a:rPr lang="ar-DZ" sz="2000" b="1" dirty="0">
                <a:latin typeface="Arabic Typesetting" panose="03020402040406030203" pitchFamily="66" charset="-78"/>
                <a:cs typeface="Arabic Typesetting" panose="03020402040406030203" pitchFamily="66" charset="-78"/>
              </a:rPr>
              <a:t> إلى العلاقات والتفاعلات بين مكونات النظم البيئية.</a:t>
            </a:r>
          </a:p>
          <a:p>
            <a:pPr algn="just" rtl="1"/>
            <a:r>
              <a:rPr lang="ar-DZ" sz="2000" b="1" dirty="0">
                <a:latin typeface="Arabic Typesetting" panose="03020402040406030203" pitchFamily="66" charset="-78"/>
                <a:cs typeface="Arabic Typesetting" panose="03020402040406030203" pitchFamily="66" charset="-78"/>
              </a:rPr>
              <a:t> يحتوي برنامج الطور الثاني (ماستر) علي مجموعة مكتملة من المواد التي تسمح للطالب اكتساب معارف أعمق و مهارات عالية.</a:t>
            </a:r>
          </a:p>
          <a:p>
            <a:pPr algn="just" rtl="1"/>
            <a:r>
              <a:rPr lang="ar-DZ" sz="2000" b="1" dirty="0">
                <a:latin typeface="Arabic Typesetting" panose="03020402040406030203" pitchFamily="66" charset="-78"/>
                <a:cs typeface="Arabic Typesetting" panose="03020402040406030203" pitchFamily="66" charset="-78"/>
              </a:rPr>
              <a:t>يسمح الطور الثالث (دكتوراه) للطالب الناجح عن طريق المسابقة الولوج إلى القيام بالأبحاث العلمية لإيجاد حلول علمية قابلة للتطبيق في الميدان.</a:t>
            </a:r>
            <a:endParaRPr lang="fr-FR" sz="2000" b="1" dirty="0">
              <a:latin typeface="Arabic Typesetting" panose="03020402040406030203" pitchFamily="66" charset="-78"/>
              <a:cs typeface="Arabic Typesetting" panose="03020402040406030203" pitchFamily="66" charset="-78"/>
            </a:endParaRPr>
          </a:p>
        </p:txBody>
      </p:sp>
      <p:pic>
        <p:nvPicPr>
          <p:cNvPr id="56" name="Picture 4">
            <a:extLst>
              <a:ext uri="{FF2B5EF4-FFF2-40B4-BE49-F238E27FC236}">
                <a16:creationId xmlns:a16="http://schemas.microsoft.com/office/drawing/2014/main" xmlns="" id="{BEFC1736-8E5F-4EEB-BE98-99189F2B87E6}"/>
              </a:ext>
            </a:extLst>
          </p:cNvPr>
          <p:cNvPicPr>
            <a:picLocks noChangeAspect="1" noChangeArrowheads="1"/>
          </p:cNvPicPr>
          <p:nvPr/>
        </p:nvPicPr>
        <p:blipFill>
          <a:blip r:embed="rId8" cstate="print"/>
          <a:srcRect/>
          <a:stretch>
            <a:fillRect/>
          </a:stretch>
        </p:blipFill>
        <p:spPr bwMode="auto">
          <a:xfrm>
            <a:off x="4342205" y="3555359"/>
            <a:ext cx="3256363" cy="2318863"/>
          </a:xfrm>
          <a:prstGeom prst="hexagon">
            <a:avLst/>
          </a:prstGeom>
          <a:noFill/>
          <a:ln w="9525">
            <a:solidFill>
              <a:srgbClr val="00FF00"/>
            </a:solidFill>
            <a:miter lim="800000"/>
            <a:headEnd/>
            <a:tailEnd/>
          </a:ln>
          <a:effectLst/>
        </p:spPr>
      </p:pic>
      <p:sp>
        <p:nvSpPr>
          <p:cNvPr id="57" name="ZoneTexte 56">
            <a:extLst>
              <a:ext uri="{FF2B5EF4-FFF2-40B4-BE49-F238E27FC236}">
                <a16:creationId xmlns:a16="http://schemas.microsoft.com/office/drawing/2014/main" xmlns="" id="{A9FB49BA-EE20-4F27-AF20-B8CF0B7204B3}"/>
              </a:ext>
            </a:extLst>
          </p:cNvPr>
          <p:cNvSpPr txBox="1"/>
          <p:nvPr/>
        </p:nvSpPr>
        <p:spPr>
          <a:xfrm>
            <a:off x="148477" y="1662533"/>
            <a:ext cx="4040993" cy="3785652"/>
          </a:xfrm>
          <a:prstGeom prst="rect">
            <a:avLst/>
          </a:prstGeom>
          <a:noFill/>
        </p:spPr>
        <p:txBody>
          <a:bodyPr wrap="square">
            <a:spAutoFit/>
          </a:bodyPr>
          <a:lstStyle/>
          <a:p>
            <a:pPr algn="just" rtl="1"/>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بشكل أساسي على وصف البيئة الطبيعية والتفاعلات التي قد توجد بين</a:t>
            </a:r>
            <a:r>
              <a:rPr lang="en-US" sz="2000" b="1" dirty="0">
                <a:latin typeface="Arabic Typesetting" pitchFamily="66" charset="-78"/>
                <a:cs typeface="Arabic Typesetting" pitchFamily="66" charset="-78"/>
              </a:rPr>
              <a:t> </a:t>
            </a:r>
            <a:r>
              <a:rPr lang="ar-DZ" sz="2000" b="1" dirty="0">
                <a:latin typeface="Arabic Typesetting" pitchFamily="66" charset="-78"/>
                <a:cs typeface="Arabic Typesetting" pitchFamily="66" charset="-78"/>
              </a:rPr>
              <a:t>مكوناتها المختلفة من ناحية، ودراسة ظواهر التدهور البيئي من ناحية </a:t>
            </a:r>
            <a:r>
              <a:rPr lang="ar-DZ" sz="2000" b="1" dirty="0" err="1">
                <a:latin typeface="Arabic Typesetting" pitchFamily="66" charset="-78"/>
                <a:cs typeface="Arabic Typesetting" pitchFamily="66" charset="-78"/>
              </a:rPr>
              <a:t>أخرى.</a:t>
            </a:r>
            <a:r>
              <a:rPr lang="ar-DZ" sz="2000" b="1" dirty="0">
                <a:latin typeface="Arabic Typesetting" pitchFamily="66" charset="-78"/>
                <a:cs typeface="Arabic Typesetting" pitchFamily="66" charset="-78"/>
              </a:rPr>
              <a:t> </a:t>
            </a:r>
            <a:r>
              <a:rPr lang="ar-DZ" altLang="fr-FR" sz="2000" b="1" dirty="0">
                <a:solidFill>
                  <a:srgbClr val="000000"/>
                </a:solidFill>
                <a:latin typeface="Arabic Typesetting" pitchFamily="66" charset="-78"/>
                <a:ea typeface="Times New Roman" panose="02020603050405020304" pitchFamily="18" charset="0"/>
                <a:cs typeface="Arabic Typesetting" pitchFamily="66" charset="-78"/>
              </a:rPr>
              <a:t>وذلك </a:t>
            </a:r>
            <a:r>
              <a:rPr lang="ar-DZ" sz="2000" b="1" dirty="0">
                <a:latin typeface="Arabic Typesetting" pitchFamily="66" charset="-78"/>
                <a:cs typeface="Arabic Typesetting" pitchFamily="66" charset="-78"/>
              </a:rPr>
              <a:t>بتعزيز المعارف النظرية عن طريق عدد معتبر من الأعمال التطبيقية المنجزة على مستوى المخابر </a:t>
            </a:r>
            <a:r>
              <a:rPr lang="ar-DZ" sz="2000" b="1" dirty="0" err="1">
                <a:latin typeface="Arabic Typesetting" pitchFamily="66" charset="-78"/>
                <a:cs typeface="Arabic Typesetting" pitchFamily="66" charset="-78"/>
              </a:rPr>
              <a:t>البيداغوجية</a:t>
            </a:r>
            <a:r>
              <a:rPr lang="ar-DZ" sz="2000" b="1" dirty="0">
                <a:latin typeface="Arabic Typesetting" pitchFamily="66" charset="-78"/>
                <a:cs typeface="Arabic Typesetting" pitchFamily="66" charset="-78"/>
              </a:rPr>
              <a:t> وكذا بتنظيم </a:t>
            </a:r>
            <a:r>
              <a:rPr lang="ar-DZ" sz="2000" b="1" dirty="0" err="1">
                <a:latin typeface="Arabic Typesetting" pitchFamily="66" charset="-78"/>
                <a:cs typeface="Arabic Typesetting" pitchFamily="66" charset="-78"/>
              </a:rPr>
              <a:t>خرجات</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بيداغوجية</a:t>
            </a:r>
            <a:r>
              <a:rPr lang="ar-DZ" sz="2000" b="1" dirty="0">
                <a:latin typeface="Arabic Typesetting" pitchFamily="66" charset="-78"/>
                <a:cs typeface="Arabic Typesetting" pitchFamily="66" charset="-78"/>
              </a:rPr>
              <a:t> ميدانية إلى مختلف المؤسسات والهيئات داخل الولاية وخارجها وهذا إضافة </a:t>
            </a:r>
            <a:r>
              <a:rPr lang="ar-DZ" sz="2000" b="1" dirty="0" err="1">
                <a:latin typeface="Arabic Typesetting" pitchFamily="66" charset="-78"/>
                <a:cs typeface="Arabic Typesetting" pitchFamily="66" charset="-78"/>
              </a:rPr>
              <a:t>للتربصات</a:t>
            </a:r>
            <a:r>
              <a:rPr lang="ar-DZ" sz="2000" b="1" dirty="0">
                <a:latin typeface="Arabic Typesetting" pitchFamily="66" charset="-78"/>
                <a:cs typeface="Arabic Typesetting" pitchFamily="66" charset="-78"/>
              </a:rPr>
              <a:t> التي يجريها الطلبة على مستوى مراكز ومعاهد البحث، والمعاهد التقنية العمومية منها والخاصة ابتداء من طور الليسانس.</a:t>
            </a:r>
          </a:p>
          <a:p>
            <a:pPr algn="just" rtl="1"/>
            <a:r>
              <a:rPr lang="ar-DZ" sz="2000" b="1" dirty="0">
                <a:latin typeface="Arabic Typesetting" pitchFamily="66" charset="-78"/>
                <a:cs typeface="Arabic Typesetting" pitchFamily="66" charset="-78"/>
              </a:rPr>
              <a:t> هذا التدريب، يضمن لخريجي التخصص القدرة على ضمان الإدارة الجيدة للبيئة وحماية الموارد الطبيعية وذلك من خلال التشخيص الجيد واكتشاف الأعطال التي من المحتمل أن تضر بصحة الإنسان والبيئة، وكذلك تخطيط استخدام الأراضي.</a:t>
            </a:r>
            <a:endParaRPr lang="en-US" altLang="fr-FR"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987889198"/>
      </p:ext>
    </p:extLst>
  </p:cSld>
  <p:clrMapOvr>
    <a:masterClrMapping/>
  </p:clrMapOvr>
  <p:transition spd="slow" advTm="11805">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xmlns="" id="{D2C6426E-472B-46AD-AA92-4D94A49F537B}"/>
              </a:ext>
            </a:extLst>
          </p:cNvPr>
          <p:cNvSpPr>
            <a:spLocks noChangeArrowheads="1"/>
          </p:cNvSpPr>
          <p:nvPr/>
        </p:nvSpPr>
        <p:spPr bwMode="auto">
          <a:xfrm>
            <a:off x="3689030" y="2724044"/>
            <a:ext cx="4641550" cy="1300495"/>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a:t>
            </a:r>
            <a:r>
              <a:rPr lang="fr-FR"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بيئة ومحيط</a:t>
            </a:r>
          </a:p>
        </p:txBody>
      </p:sp>
    </p:spTree>
    <p:extLst>
      <p:ext uri="{BB962C8B-B14F-4D97-AF65-F5344CB8AC3E}">
        <p14:creationId xmlns:p14="http://schemas.microsoft.com/office/powerpoint/2010/main" val="123670558"/>
      </p:ext>
    </p:extLst>
  </p:cSld>
  <p:clrMapOvr>
    <a:masterClrMapping/>
  </p:clrMapOvr>
  <p:transition spd="med" advTm="4677">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3" cstate="print"/>
          <a:srcRect/>
          <a:stretch>
            <a:fillRect/>
          </a:stretch>
        </p:blipFill>
        <p:spPr bwMode="auto">
          <a:xfrm>
            <a:off x="997576" y="5078064"/>
            <a:ext cx="1155315" cy="813863"/>
          </a:xfrm>
          <a:prstGeom prst="hexagon">
            <a:avLst/>
          </a:prstGeom>
          <a:noFill/>
          <a:ln w="9525">
            <a:noFill/>
            <a:miter lim="800000"/>
            <a:headEnd/>
            <a:tailEnd/>
          </a:ln>
          <a:effectLst/>
        </p:spPr>
      </p:pic>
      <p:sp>
        <p:nvSpPr>
          <p:cNvPr id="26" name="ZoneTexte 25">
            <a:extLst>
              <a:ext uri="{FF2B5EF4-FFF2-40B4-BE49-F238E27FC236}">
                <a16:creationId xmlns:a16="http://schemas.microsoft.com/office/drawing/2014/main" xmlns="" id="{5B95A126-F858-4D18-B55C-40F7BEF63494}"/>
              </a:ext>
            </a:extLst>
          </p:cNvPr>
          <p:cNvSpPr txBox="1"/>
          <p:nvPr/>
        </p:nvSpPr>
        <p:spPr>
          <a:xfrm>
            <a:off x="3984201" y="177354"/>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a:t>
            </a:r>
            <a:r>
              <a:rPr lang="ar-DZ"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الفلاحية</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7" name="ZoneTexte 26">
            <a:extLst>
              <a:ext uri="{FF2B5EF4-FFF2-40B4-BE49-F238E27FC236}">
                <a16:creationId xmlns:a16="http://schemas.microsoft.com/office/drawing/2014/main" xmlns="" id="{E152B09D-EC00-423D-9CF7-353A6FA69F4E}"/>
              </a:ext>
            </a:extLst>
          </p:cNvPr>
          <p:cNvSpPr txBox="1"/>
          <p:nvPr/>
        </p:nvSpPr>
        <p:spPr>
          <a:xfrm>
            <a:off x="7711286" y="1384070"/>
            <a:ext cx="4316630" cy="1938992"/>
          </a:xfrm>
          <a:prstGeom prst="rect">
            <a:avLst/>
          </a:prstGeom>
          <a:noFill/>
        </p:spPr>
        <p:txBody>
          <a:bodyPr wrap="square">
            <a:spAutoFit/>
          </a:bodyPr>
          <a:lstStyle/>
          <a:p>
            <a:pPr algn="just" rtl="1"/>
            <a:r>
              <a:rPr lang="ar-DZ" sz="2000" b="1" dirty="0">
                <a:latin typeface="Arabic Typesetting" panose="03020402040406030203" pitchFamily="66" charset="-78"/>
                <a:cs typeface="Arabic Typesetting" panose="03020402040406030203" pitchFamily="66" charset="-78"/>
              </a:rPr>
              <a:t>علم البيئة والمحيط هي</a:t>
            </a:r>
            <a:r>
              <a:rPr lang="en-US" sz="2000" b="1" dirty="0">
                <a:latin typeface="Arabic Typesetting" panose="03020402040406030203" pitchFamily="66" charset="-78"/>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أحد فروع العلوم الطبيعية وتختص بالدراسة العلمية لعلاقة الإنسان ببيئته المادية المحيطة </a:t>
            </a:r>
            <a:r>
              <a:rPr lang="ar-DZ" sz="2000" b="1" dirty="0" err="1">
                <a:latin typeface="Arabic Typesetting" pitchFamily="66" charset="-78"/>
                <a:cs typeface="Arabic Typesetting" pitchFamily="66" charset="-78"/>
              </a:rPr>
              <a:t>به</a:t>
            </a:r>
            <a:r>
              <a:rPr lang="ar-DZ" sz="2000" b="1" dirty="0">
                <a:latin typeface="Arabic Typesetting" pitchFamily="66" charset="-78"/>
                <a:cs typeface="Arabic Typesetting" pitchFamily="66" charset="-78"/>
              </a:rPr>
              <a:t>، والعلاقات بين جميع الكائنات الحية، وإيجاد الروابط الحيوية فيما بينها، وفيما بينها وبين البيئة المحيطة </a:t>
            </a:r>
            <a:r>
              <a:rPr lang="ar-DZ" sz="2000" b="1" dirty="0" err="1">
                <a:latin typeface="Arabic Typesetting" pitchFamily="66" charset="-78"/>
                <a:cs typeface="Arabic Typesetting" pitchFamily="66" charset="-78"/>
              </a:rPr>
              <a:t>بها</a:t>
            </a:r>
            <a:r>
              <a:rPr lang="ar-DZ" sz="2000" b="1" dirty="0">
                <a:latin typeface="Arabic Typesetting" pitchFamily="66" charset="-78"/>
                <a:cs typeface="Arabic Typesetting" pitchFamily="66" charset="-78"/>
              </a:rPr>
              <a:t>، والتي تؤثر على توزيعها وتوفرها في الطبيعة، كما يُقدم علم البيئة مجموعة من المعلومات حول فوائد النظم البيئية، وكيفية الحصول على بيئة صحية للأجيال في المستقبل من خلال استخدام الموارد الطبيعية بطريقة غير مؤذية للبيئة.</a:t>
            </a:r>
            <a:endParaRPr lang="en-US" sz="2000" b="1" dirty="0">
              <a:latin typeface="Arabic Typesetting" pitchFamily="66" charset="-78"/>
              <a:cs typeface="Arabic Typesetting" pitchFamily="66" charset="-78"/>
            </a:endParaRPr>
          </a:p>
        </p:txBody>
      </p:sp>
      <p:sp>
        <p:nvSpPr>
          <p:cNvPr id="31" name="ZoneTexte 30">
            <a:extLst>
              <a:ext uri="{FF2B5EF4-FFF2-40B4-BE49-F238E27FC236}">
                <a16:creationId xmlns:a16="http://schemas.microsoft.com/office/drawing/2014/main" xmlns="" id="{22259FF5-4B30-4C9A-A77D-25D342BF54D6}"/>
              </a:ext>
            </a:extLst>
          </p:cNvPr>
          <p:cNvSpPr txBox="1"/>
          <p:nvPr/>
        </p:nvSpPr>
        <p:spPr>
          <a:xfrm>
            <a:off x="127220" y="1363774"/>
            <a:ext cx="4040993" cy="2246769"/>
          </a:xfrm>
          <a:prstGeom prst="rect">
            <a:avLst/>
          </a:prstGeom>
          <a:noFill/>
        </p:spPr>
        <p:txBody>
          <a:bodyPr wrap="square">
            <a:spAutoFit/>
          </a:bodyPr>
          <a:lstStyle/>
          <a:p>
            <a:pPr algn="just" rtl="1"/>
            <a:r>
              <a:rPr lang="fr-FR" sz="2000" b="1" dirty="0">
                <a:latin typeface="Arabic Typesetting" panose="03020402040406030203" pitchFamily="66" charset="-78"/>
                <a:cs typeface="Arabic Typesetting" panose="03020402040406030203" pitchFamily="66" charset="-78"/>
              </a:rPr>
              <a:t>ي</a:t>
            </a:r>
            <a:r>
              <a:rPr lang="ar-DZ" sz="2000" b="1" dirty="0">
                <a:latin typeface="Arabic Typesetting" panose="03020402040406030203" pitchFamily="66" charset="-78"/>
                <a:cs typeface="Arabic Typesetting" panose="03020402040406030203" pitchFamily="66" charset="-78"/>
              </a:rPr>
              <a:t>سمح</a:t>
            </a:r>
            <a:r>
              <a:rPr lang="ar-DZ"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التكوين</a:t>
            </a:r>
            <a:r>
              <a:rPr lang="fr-FR" altLang="fr-FR" sz="20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sz="2000" b="1" dirty="0">
                <a:latin typeface="Arabic Typesetting" panose="03020402040406030203" pitchFamily="66" charset="-78"/>
                <a:cs typeface="Arabic Typesetting" panose="03020402040406030203" pitchFamily="66" charset="-78"/>
              </a:rPr>
              <a:t>في تخصص علم البيئة والمحيط</a:t>
            </a:r>
            <a:r>
              <a:rPr lang="en-US" sz="2000" b="1" dirty="0">
                <a:latin typeface="Arabic Typesetting" pitchFamily="66" charset="-78"/>
                <a:cs typeface="Arabic Typesetting" pitchFamily="66" charset="-78"/>
              </a:rPr>
              <a:t> </a:t>
            </a:r>
            <a:r>
              <a:rPr lang="ar-DZ" sz="2000" b="1" dirty="0">
                <a:latin typeface="Arabic Typesetting" pitchFamily="66" charset="-78"/>
                <a:cs typeface="Arabic Typesetting" pitchFamily="66" charset="-78"/>
              </a:rPr>
              <a:t>بشكل أساسي على وصف البيئة الطبيعية والتفاعلات التي قد توجد بين</a:t>
            </a:r>
            <a:r>
              <a:rPr lang="en-US" sz="2000" b="1" dirty="0">
                <a:latin typeface="Arabic Typesetting" pitchFamily="66" charset="-78"/>
                <a:cs typeface="Arabic Typesetting" pitchFamily="66" charset="-78"/>
              </a:rPr>
              <a:t> </a:t>
            </a:r>
            <a:r>
              <a:rPr lang="ar-DZ" sz="2000" b="1" dirty="0">
                <a:latin typeface="Arabic Typesetting" pitchFamily="66" charset="-78"/>
                <a:cs typeface="Arabic Typesetting" pitchFamily="66" charset="-78"/>
              </a:rPr>
              <a:t>مكوناتها المختلفة من ناحية، ودراسة ظواهر التدهور البيئي من ناحية أخرى.</a:t>
            </a:r>
          </a:p>
          <a:p>
            <a:pPr algn="just" rtl="1"/>
            <a:r>
              <a:rPr lang="ar-DZ" sz="2000" b="1" dirty="0">
                <a:latin typeface="Arabic Typesetting" pitchFamily="66" charset="-78"/>
                <a:cs typeface="Arabic Typesetting" pitchFamily="66" charset="-78"/>
              </a:rPr>
              <a:t> هذا التدريب، يضمن لخريجي التخصص القدرة على ضمان الإدارة الجيدة للبيئة وحماية الموارد الطبيعية وذلك من خلال التشخيص الجيد واكتشاف الأعطال التي من المحتمل أن تضر بصحة الإنسان والبيئة، وكذلك تخطيط استخدام الأراضي.</a:t>
            </a:r>
            <a:endParaRPr lang="en-US" altLang="fr-FR"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7" name="ZoneTexte 36">
            <a:extLst>
              <a:ext uri="{FF2B5EF4-FFF2-40B4-BE49-F238E27FC236}">
                <a16:creationId xmlns:a16="http://schemas.microsoft.com/office/drawing/2014/main" xmlns="" id="{D489A095-F2BE-4F3F-B60B-40DD674D8014}"/>
              </a:ext>
            </a:extLst>
          </p:cNvPr>
          <p:cNvSpPr txBox="1"/>
          <p:nvPr/>
        </p:nvSpPr>
        <p:spPr>
          <a:xfrm>
            <a:off x="7711948" y="4081781"/>
            <a:ext cx="4315968" cy="2554545"/>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يوفر برنامج التكوين للطلاب المعرفة النظرية والعملية اللازمة لوصف وتحليل تنوع الكائنات الحية في مستويات مختلفة من </a:t>
            </a:r>
            <a:r>
              <a:rPr lang="ar-DZ" sz="2000" b="1" dirty="0" err="1">
                <a:latin typeface="Arabic Typesetting" pitchFamily="66" charset="-78"/>
                <a:cs typeface="Arabic Typesetting" pitchFamily="66" charset="-78"/>
              </a:rPr>
              <a:t>الإدراك </a:t>
            </a:r>
            <a:r>
              <a:rPr lang="ar-DZ" sz="2000" b="1" dirty="0">
                <a:latin typeface="Arabic Typesetting" pitchFamily="66" charset="-78"/>
                <a:cs typeface="Arabic Typesetting" pitchFamily="66" charset="-78"/>
              </a:rPr>
              <a:t>(من الخلية إلى النظام الإيكولوجي) من خلال الأساليب الثابتة التطورية والوظيفية التي تساعد على فهم الآليات التي تحكم الكائنات الحية وتصور استجاباتها للقيود والتغيرات العالمية من أجل تحسين إدارة البيئة والحفاظ على الموارد والتنوع البيولوجي.</a:t>
            </a:r>
          </a:p>
          <a:p>
            <a:pPr algn="just" rtl="1"/>
            <a:r>
              <a:rPr lang="ar-DZ" sz="2000" b="1" dirty="0">
                <a:latin typeface="Arabic Typesetting" pitchFamily="66" charset="-78"/>
                <a:cs typeface="Arabic Typesetting" pitchFamily="66" charset="-78"/>
              </a:rPr>
              <a:t>برنامج التكوين يتيح ال</a:t>
            </a:r>
            <a:r>
              <a:rPr lang="fr-FR" sz="2000" b="1" dirty="0" err="1">
                <a:latin typeface="Arabic Typesetting" pitchFamily="66" charset="-78"/>
                <a:cs typeface="Arabic Typesetting" pitchFamily="66" charset="-78"/>
              </a:rPr>
              <a:t>فرصة</a:t>
            </a:r>
            <a:r>
              <a:rPr lang="fr-FR" sz="2000" b="1" dirty="0">
                <a:latin typeface="Arabic Typesetting" pitchFamily="66" charset="-78"/>
                <a:cs typeface="Arabic Typesetting" pitchFamily="66" charset="-78"/>
              </a:rPr>
              <a:t> </a:t>
            </a:r>
            <a:r>
              <a:rPr lang="fr-FR" sz="2000" b="1" dirty="0" err="1">
                <a:latin typeface="Arabic Typesetting" pitchFamily="66" charset="-78"/>
                <a:cs typeface="Arabic Typesetting" pitchFamily="66" charset="-78"/>
              </a:rPr>
              <a:t>للطالب</a:t>
            </a:r>
            <a:r>
              <a:rPr lang="fr-FR" sz="2000" b="1" dirty="0">
                <a:latin typeface="Arabic Typesetting" pitchFamily="66" charset="-78"/>
                <a:cs typeface="Arabic Typesetting" pitchFamily="66" charset="-78"/>
              </a:rPr>
              <a:t> </a:t>
            </a:r>
            <a:r>
              <a:rPr lang="fr-FR" sz="2000" b="1" dirty="0" err="1">
                <a:latin typeface="Arabic Typesetting" pitchFamily="66" charset="-78"/>
                <a:cs typeface="Arabic Typesetting" pitchFamily="66" charset="-78"/>
              </a:rPr>
              <a:t>الاقتراب</a:t>
            </a:r>
            <a:r>
              <a:rPr lang="fr-FR" sz="2000" b="1" dirty="0">
                <a:latin typeface="Arabic Typesetting" pitchFamily="66" charset="-78"/>
                <a:cs typeface="Arabic Typesetting" pitchFamily="66" charset="-78"/>
              </a:rPr>
              <a:t>، </a:t>
            </a:r>
            <a:r>
              <a:rPr lang="fr-FR" sz="2000" b="1" dirty="0" err="1">
                <a:latin typeface="Arabic Typesetting" pitchFamily="66" charset="-78"/>
                <a:cs typeface="Arabic Typesetting" pitchFamily="66" charset="-78"/>
              </a:rPr>
              <a:t>من</a:t>
            </a:r>
            <a:r>
              <a:rPr lang="fr-FR" sz="2000" b="1" dirty="0">
                <a:latin typeface="Arabic Typesetting" pitchFamily="66" charset="-78"/>
                <a:cs typeface="Arabic Typesetting" pitchFamily="66" charset="-78"/>
              </a:rPr>
              <a:t> </a:t>
            </a:r>
            <a:r>
              <a:rPr lang="fr-FR" sz="2000" b="1" dirty="0" err="1">
                <a:latin typeface="Arabic Typesetting" pitchFamily="66" charset="-78"/>
                <a:cs typeface="Arabic Typesetting" pitchFamily="66" charset="-78"/>
              </a:rPr>
              <a:t>خلال</a:t>
            </a:r>
            <a:r>
              <a:rPr lang="fr-FR"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الخرجات</a:t>
            </a:r>
            <a:r>
              <a:rPr lang="ar-DZ" sz="2000" b="1" dirty="0">
                <a:latin typeface="Arabic Typesetting" pitchFamily="66" charset="-78"/>
                <a:cs typeface="Arabic Typesetting" pitchFamily="66" charset="-78"/>
              </a:rPr>
              <a:t> الميدانية</a:t>
            </a:r>
            <a:r>
              <a:rPr lang="fr-FR" sz="2000" b="1" dirty="0">
                <a:latin typeface="Arabic Typesetting" pitchFamily="66" charset="-78"/>
                <a:cs typeface="Arabic Typesetting" pitchFamily="66" charset="-78"/>
              </a:rPr>
              <a:t> </a:t>
            </a:r>
            <a:r>
              <a:rPr lang="ar-DZ" sz="2000" b="1" dirty="0">
                <a:latin typeface="Arabic Typesetting" pitchFamily="66" charset="-78"/>
                <a:cs typeface="Arabic Typesetting" pitchFamily="66" charset="-78"/>
              </a:rPr>
              <a:t>المبرمجة</a:t>
            </a:r>
            <a:r>
              <a:rPr lang="fr-FR" sz="2000" b="1" dirty="0">
                <a:latin typeface="Arabic Typesetting" pitchFamily="66" charset="-78"/>
                <a:cs typeface="Arabic Typesetting" pitchFamily="66" charset="-78"/>
              </a:rPr>
              <a:t>،</a:t>
            </a:r>
            <a:r>
              <a:rPr lang="ar-DZ" sz="2000" b="1" dirty="0">
                <a:latin typeface="Arabic Typesetting" pitchFamily="66" charset="-78"/>
                <a:cs typeface="Arabic Typesetting" pitchFamily="66" charset="-78"/>
              </a:rPr>
              <a:t> والتّحقيقات الميدانيّة إلى تحليل البيانات على أساس معرفة جيدة جدًا </a:t>
            </a:r>
            <a:r>
              <a:rPr lang="ar-DZ" sz="2000" b="1" dirty="0" err="1">
                <a:latin typeface="Arabic Typesetting" pitchFamily="66" charset="-78"/>
                <a:cs typeface="Arabic Typesetting" pitchFamily="66" charset="-78"/>
              </a:rPr>
              <a:t>بالبيئة.</a:t>
            </a:r>
            <a:r>
              <a:rPr lang="ar-DZ" sz="2000" b="1" dirty="0">
                <a:latin typeface="Arabic Typesetting" pitchFamily="66" charset="-78"/>
                <a:cs typeface="Arabic Typesetting" pitchFamily="66" charset="-78"/>
              </a:rPr>
              <a:t> </a:t>
            </a: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30826" y="1331760"/>
            <a:ext cx="1177382" cy="1113920"/>
          </a:xfrm>
          <a:prstGeom prst="rect">
            <a:avLst/>
          </a:prstGeom>
        </p:spPr>
      </p:pic>
      <p:sp>
        <p:nvSpPr>
          <p:cNvPr id="32" name="ZoneTexte 31">
            <a:extLst>
              <a:ext uri="{FF2B5EF4-FFF2-40B4-BE49-F238E27FC236}">
                <a16:creationId xmlns:a16="http://schemas.microsoft.com/office/drawing/2014/main" xmlns="" id="{F6C07734-0547-481E-8BEB-F77F38A4AA36}"/>
              </a:ext>
            </a:extLst>
          </p:cNvPr>
          <p:cNvSpPr txBox="1"/>
          <p:nvPr/>
        </p:nvSpPr>
        <p:spPr>
          <a:xfrm>
            <a:off x="69448" y="4035204"/>
            <a:ext cx="4160213" cy="2554545"/>
          </a:xfrm>
          <a:prstGeom prst="rect">
            <a:avLst/>
          </a:prstGeom>
          <a:noFill/>
        </p:spPr>
        <p:txBody>
          <a:bodyPr wrap="square">
            <a:spAutoFit/>
          </a:bodyPr>
          <a:lstStyle/>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محافظة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الغابات</a:t>
            </a:r>
            <a:r>
              <a:rPr lang="en-US" sz="2000" b="1" dirty="0">
                <a:latin typeface="Arabic Typesetting" pitchFamily="66" charset="-78"/>
                <a:cs typeface="Arabic Typesetting" pitchFamily="66" charset="-78"/>
              </a:rPr>
              <a:t>،</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الإدارة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المتعلقة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بال</a:t>
            </a:r>
            <a:r>
              <a:rPr lang="ar-DZ" sz="2000" b="1" dirty="0" err="1">
                <a:latin typeface="Arabic Typesetting" pitchFamily="66" charset="-78"/>
                <a:cs typeface="Arabic Typesetting" pitchFamily="66" charset="-78"/>
              </a:rPr>
              <a:t>حضائر</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الوطنية</a:t>
            </a:r>
            <a:r>
              <a:rPr lang="en-US" sz="2000" b="1" dirty="0">
                <a:latin typeface="Arabic Typesetting" pitchFamily="66" charset="-78"/>
                <a:cs typeface="Arabic Typesetting" pitchFamily="66" charset="-78"/>
              </a:rPr>
              <a:t>، </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لجنة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تنمية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السهوب</a:t>
            </a:r>
            <a:r>
              <a:rPr lang="en-US" sz="2000" b="1" dirty="0">
                <a:latin typeface="Arabic Typesetting" pitchFamily="66" charset="-78"/>
                <a:cs typeface="Arabic Typesetting" pitchFamily="66" charset="-78"/>
              </a:rPr>
              <a:t>،</a:t>
            </a:r>
          </a:p>
          <a:p>
            <a:pPr algn="just" rtl="1"/>
            <a:r>
              <a:rPr lang="en-US" sz="2000" b="1" dirty="0">
                <a:latin typeface="Arabic Typesetting" pitchFamily="66" charset="-78"/>
                <a:cs typeface="Arabic Typesetting" pitchFamily="66" charset="-78"/>
              </a:rPr>
              <a:t>- </a:t>
            </a:r>
            <a:r>
              <a:rPr lang="ar-DZ" sz="2000" b="1" dirty="0">
                <a:latin typeface="Arabic Typesetting" pitchFamily="66" charset="-78"/>
                <a:cs typeface="Arabic Typesetting" pitchFamily="66" charset="-78"/>
              </a:rPr>
              <a:t>الرقابة التقنية للري </a:t>
            </a:r>
            <a:r>
              <a:rPr lang="en-US" sz="2000" b="1" dirty="0">
                <a:latin typeface="Arabic Typesetting" pitchFamily="66" charset="-78"/>
                <a:cs typeface="Arabic Typesetting" pitchFamily="66" charset="-78"/>
              </a:rPr>
              <a:t>CTH</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الوكالة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الوطنية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للسدود</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والتحويلات</a:t>
            </a:r>
            <a:r>
              <a:rPr lang="en-US" sz="2000" b="1" dirty="0">
                <a:latin typeface="Arabic Typesetting" pitchFamily="66" charset="-78"/>
                <a:cs typeface="Arabic Typesetting" pitchFamily="66" charset="-78"/>
              </a:rPr>
              <a:t> (ANBT) ، </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مديرية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البيئة</a:t>
            </a:r>
            <a:r>
              <a:rPr lang="en-US" sz="2000" b="1" dirty="0">
                <a:latin typeface="Arabic Typesetting" pitchFamily="66" charset="-78"/>
                <a:cs typeface="Arabic Typesetting" pitchFamily="66" charset="-78"/>
              </a:rPr>
              <a:t> ،</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مديرية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a:t>
            </a:r>
            <a:r>
              <a:rPr lang="ar-DZ" sz="2000" b="1" dirty="0">
                <a:latin typeface="Arabic Typesetting" pitchFamily="66" charset="-78"/>
                <a:cs typeface="Arabic Typesetting" pitchFamily="66" charset="-78"/>
              </a:rPr>
              <a:t>مصالح </a:t>
            </a:r>
            <a:r>
              <a:rPr lang="ar-DZ" sz="2000" b="1" dirty="0" err="1">
                <a:latin typeface="Arabic Typesetting" pitchFamily="66" charset="-78"/>
                <a:cs typeface="Arabic Typesetting" pitchFamily="66" charset="-78"/>
              </a:rPr>
              <a:t>الفلاحية</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a:t>
            </a:r>
            <a:r>
              <a:rPr lang="en-US" sz="2000" b="1" dirty="0">
                <a:latin typeface="Arabic Typesetting" pitchFamily="66" charset="-78"/>
                <a:cs typeface="Arabic Typesetting" pitchFamily="66" charset="-78"/>
              </a:rPr>
              <a:t>DSA</a:t>
            </a:r>
            <a:r>
              <a:rPr lang="ar-DZ" sz="2000" b="1" dirty="0" err="1">
                <a:latin typeface="Arabic Typesetting" pitchFamily="66" charset="-78"/>
                <a:cs typeface="Arabic Typesetting" pitchFamily="66" charset="-78"/>
              </a:rPr>
              <a:t>)</a:t>
            </a:r>
            <a:r>
              <a:rPr lang="ar-DZ" sz="2000" b="1" dirty="0">
                <a:latin typeface="Arabic Typesetting" pitchFamily="66" charset="-78"/>
                <a:cs typeface="Arabic Typesetting" pitchFamily="66" charset="-78"/>
              </a:rPr>
              <a:t> </a:t>
            </a:r>
            <a:r>
              <a:rPr lang="en-US" sz="2000" b="1" dirty="0">
                <a:latin typeface="Arabic Typesetting" pitchFamily="66" charset="-78"/>
                <a:cs typeface="Arabic Typesetting" pitchFamily="66" charset="-78"/>
              </a:rPr>
              <a:t>،</a:t>
            </a:r>
          </a:p>
          <a:p>
            <a:pPr algn="just" rtl="1"/>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مكاتب</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الدراسات</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خاصة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متخصصة</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في</a:t>
            </a:r>
            <a:r>
              <a:rPr lang="en-US" sz="2000" b="1" dirty="0">
                <a:latin typeface="Arabic Typesetting" pitchFamily="66" charset="-78"/>
                <a:cs typeface="Arabic Typesetting" pitchFamily="66" charset="-78"/>
              </a:rPr>
              <a:t> </a:t>
            </a:r>
            <a:r>
              <a:rPr lang="en-US" sz="2000" b="1" dirty="0" err="1">
                <a:latin typeface="Arabic Typesetting" pitchFamily="66" charset="-78"/>
                <a:cs typeface="Arabic Typesetting" pitchFamily="66" charset="-78"/>
              </a:rPr>
              <a:t>البيئة</a:t>
            </a:r>
            <a:r>
              <a:rPr lang="en-US" sz="2000" b="1" dirty="0">
                <a:latin typeface="Arabic Typesetting" pitchFamily="66" charset="-78"/>
                <a:cs typeface="Arabic Typesetting" pitchFamily="66" charset="-78"/>
              </a:rPr>
              <a:t>.</a:t>
            </a:r>
            <a:endParaRPr lang="fr-FR" sz="2000" b="1" dirty="0">
              <a:latin typeface="Arabic Typesetting" pitchFamily="66" charset="-78"/>
              <a:cs typeface="Arabic Typesetting" pitchFamily="66" charset="-78"/>
            </a:endParaRPr>
          </a:p>
        </p:txBody>
      </p:sp>
      <p:sp>
        <p:nvSpPr>
          <p:cNvPr id="1029" name="AutoShape 5" descr="data:image/jpeg;base64,/9j/4AAQSkZJRgABAQAAAQABAAD/2wCEAAoHCBUWFRgSERIRGBgSGBIRERgSEhESERISGBgZGRgVGBgcIS4lHB4rHxgYJjgmKzAxNTU1GiQ7QDs0Py40NTEBDAwMEA8QHhISHjQkJCs0NDQ0NDE3MTUxNTQ0NDE0NDQ0NDQ0MTQ0NDQ0NDQ0NDQ0NDE0NDE0NDU0NDQ0NDQ0NP/AABEIAKcBLQMBIgACEQEDEQH/xAAbAAACAwEBAQAAAAAAAAAAAAADBAECBQAGB//EADoQAAIBAgQDBgMGBQUBAQAAAAECAAMRBBIhMQVBUQYTImFxkTKBoSNCUrHB0QcUM2KScoLS4fBzVP/EABkBAAMBAQEAAAAAAAAAAAAAAAECAwQABf/EACURAAMAAgIBBQEBAAMAAAAAAAABAgMRITESBBNBUWEikTKBwf/aAAwDAQACEQMRAD8AykjdKLUljlJZ54g3RjSRamIykRgGUhkECkMknQRmnGacWpxlDJtnDKQyGLqYZDFZwwkKsEhhFMAwUS6mDEsIwwZTLXggZcGDQdlwZcGDBlhCkEJOvKgybxji04yt5N4dnEypM4mVM444yJ0gmcA4mROM6DRxUiCaFMowitHAjKEy7CCYybQCGaDYyzGDYxWgA2g2Mu0A5gOKvBkQ9GiX20A3J2H7mNd8qeFQPMnmZqw+kvLz0gHzCjG6cUpCOUxNDFGqcYSLpGEiUcMpDJF0MMhkmcN04zTitMxukIjGDosKqyEhVis7RZIVZRZcRdhCrLCUWXWFMJcCTIEtHTDokSyykU4bxahXv/L4ijVy/F3boxX1AOkdLZxoCTeQJ0dSDZa86VnXitB2TeVJnEypeGYqulsDaRN5BM4Kb2sfpaS1NhyPy1heKl2mBPZE6VvOiDIkyCJN5ERhAvFnMbcROpvEYtFLyrGQTLLSJ1Og6n9J0xV1qVsUE2uglkw3Nz8h+pl3rog036neZeK4j0M9LD6OZ5vl/XwFJsfxOLAFhYAbW2ExK+N13iOJx1+czauJN5r8tcIooE6SxtICiI7TSYGyBdIdZCJCKsm2cWWGpwaiESTZw1Tj1IxGkI8giMZIYRoVTAIIRTFYRlTLiBQwoiMIRYVYNYVROQUXEm04STCmEq1MEFTswKnlodDPiK4SphalTC4NVp1KFRhUxVRVLhQwamtM7AFCCetzoJ9yUT5j2mYDiFVa+UZ0ojD3Fg1MKQbXsC2Yv7AX0sNMZHjhuSuCZq0q6PTdmO1aVkVcS6JXAcVQDlpnIVAqAnRQwcaE73Gtp6mk4YXGoOoIsVPoRpPkrcGNQPSw1Eu75VqsoXLSRr3YltM1g1l5mex7H8GxNCpVetkpUWSnToYZGDhAgADsRpmtcEj4r67CUxUrh0+Pr9Gz45itS9/+HqysC77qCLjU3Oig7Ezsbici35nRR59T5TyfF+JuymnQWwYqGZl1ZtM2jb72/wBrcpWIl/1T0jHda4XZrpjc75VOYDxHaxA11HK/TWM8LqW1dhdtwdT5CwnlUrPTdVep42BLDwimAQdAo3bUaW9Zqdn6zIgeq2Z38S6hsoI5H0tNuKlU/wArSM3lquT2CMCLi1uUsWExjxEblhvlHiFyfSDfig6x/Et7qNatbnFDvaINxG/P3lf5wHT84mT082uV/wBgWXk0iJW889xTEOnjVjl2bX4T+0Ww3Fm5t7zJXpJ629mid0to9Qxi1RCTp78otR4kttbfODxHFB1iz6Jb/p/4c02NHKup1P0HyiOKx/nEcTxAHmJlYiuTNUzMLUrQZgaxOMmZiKxMo7nnF6jxXRVTopUaALzneDSi7apTdh1VSR9Iux+hvDLNKkkQwc1aQmOmeeXRJcJCokYp0pCqGSFhSlkoGPpTh0pSNZdMopFKdKNKsOKUsEnLJsOgaS4E4pJEZvYCyw9MQKCM04ujkFRIdUkIJeNoYgLOky2WDRxAES4nwahiFy4ikj2+ElRnXb4W3G00AskLLQ2uUcBwuFSmqpTRURBlVVFgBCk8zy3lrRXiVULTYk7+H30lVywN6Wzz+PrGorvexIyJ8XhW+vztvPNcQxVemj2YqoCpRAUIS27va3Xa/XnNutVUfaGp4AtyBplJuSxtz0+k8xxnjRLEZbgZhry159JaKWTS+EzJSe9/Jn8GquHNSpckqQhOZmBJF/S+s1q2KdwQWK33IN2Ivf5X+e8zMJiS4Lbf+v8AtCNUm6a44IOXsa73KpVC9uQzW8+VrwFbiNY6owUtbMTfMAOeg39LXgVeUdxA6ZSZNOlxIqnjJbKPEbXJtztHKPES3wFSdxc2Vumo2nmu+kUaxQki5U6gKLlW6W6GUTG8T2LcXXN3NYKudbkhrixuL6gaXH5RCouVipOqm3/c81jmd3zMCNALk2yKRbU/W3nN+g2dUtmJyojEg3Z1GW49bCSyPa2a/TVqtfYVqzciY1hsNVq/06bt528N/U6Tb4V2cFg+I9Qn/I/pNqvVCrlUAAaAAWAHkJ0w3yy15ZXE8njm4FiBr3fs6E/nLpwHEc6fu6D9Y/j8eR8LGZTcfdTbMYWpQFVV0Mr2aqH43pr8yx9gLfWHTsxRH9Sq7f6AqD9Zjv2ie+pkPx/zi+UB8bPRUuHYSnqKSEjm5Ln2bSFbi6rotgOgsBPDYnjTHYxU8SPWD3Uujvab7HMMJrYczMw4mlQnkXZj2P0rRynE6Cx+kszVY6DIkYRJVFh0WR3tlERlnEQlpBWHkIB4O8O6wNpaaehC6HWNUomCBvD4bEqTluQTtcb+ksopry1wPKY8plxKKZcGA4uol5RZMZdBLSYO8sDGlnFpm8bNqd+jAm+2xjWJxSILubdOsx6/G6b/AGa8yLXPOaYw1ffCBUty2keN7VYgqlqasBUIuAdgt73H91h7Tx/EFZmfxEKzG5JtfW4nu+OcNVyWBym3S6k9SPaeQxqolNg6jOSRrY3YDKbHlzPtNWLC4WjMmm9guE1gC1PNc2Dj8v2jzvPO4XCOPtEJuDyB+p2mnQxhKnOoB/sIa9vIbe8uklwTrvY2HlHiLY/8K/5f9R+mpZQ3UA6bTmt9HJcCzgxnDAwtPDwvElyUgV3YhfQEX/SHkKFWqF7sNbMFUdQbAD1OW8+k9m+FBEWpUKMQAadvhW6i59b/AKzz/BOyOZFqVmZM5D1BYA2IbwJzHxb+03+J8VREFOnYKgCqByAFgJPST3RoiN9D2P4sqaXmLiOMA855rG44sb3me2JPWK8rNCwo28Ri8xmVjHg0rC2piWMxPnFqtoeZ0Br1jF+/PWCepeAepJaKbHDVkGrM41pHfTtB2e+w80aJmbRjtFp5lnlGph2j9MzKovNCg8z0OjTpQ4ilF4wGkumUTC3kwWacXlFydsiswG8Ud7DMRp+XqJV6md8o2Q6+bW/7gMfxA0mU93UZSPEQjFVI5k2sL/pPSwemnx8q7ZfFi8uy3GaqpSNnCuBmQnZz08wfLymfw7GVESmKrUwHswJuSLG4ANrEibFcJiaZV0ADAZdswJ1DDpE+JYRDTFBw2VApUopLjLzUDmdZsb44NE6laaJwPHwzul2LIzLZRmJ10NgPSejpMSAWFiQCR0MwcJiaVKmGp08ikgHMfGTyLHUn5nnNDC8RVyqgqS1zZeQAveZcsultJLRK52tpaRqAySYNTLXmYgTLoJQQojSjjzXH61At9oXYqLZVbKvz5xHB4Wg9nTCubEEMrVWAI872j3Eey/eOX75lDG9sgPyveZPFOJOjFLFFTwqtioCja09PHkn4+DRK8pUpmticLmW5BBG4IsZ5fH8PBuGQHzAAYeYO94/wnjozinUa4qaKTyPn5Tax2CNiyC5sSo6m2gmqKVHm+ow1jrR8qqlGLLmP2d7ZiSXINiBy8+W0thgoIDAW18Q3tboYzj+EZHXKTkqa5iD8W5Vh1B3noez+EpspoVqaBlN0YqpPitcbeLyv1jzjTW0R92VweWxmERXHMpoBnUEk6hiB5dPeE4Jmdmp2FlGb01tpbkf0nrsNwZCT3mHVshysxqFTYDQ21DaaDrl85q4bh+Hw96lNACQqAEHVhqWIOvMQtTPI0OsmpSMjAdnjbvK7imm4v8bDyXl85otjcNSt3dNWK6h3szXHMX2PpMTjeOdySXJ6dPSYD4kkbzPeVvo9KPSzK2+Wei4h2kZvvTFr40treYzvrvGKjsBop8ri15BtsspS6Du/UxWpWXmRF+6dzd2IHRdPrDJSRNlHqdTFZ3RD1dPy6zOr1pfGYiNdn+ztfGP9mMqKbPUcHIp6D8TeQ+dpzamd09CtmS9SNUuDYmp8GGrkHn3bqvuRafWuDdlMNhrMiZ3G9SoAz3/tGy/L3M1HMyv1Sb/lE3f0fJsJ2GxLC9Tu6Y/ubO/+K3H1E0qfYmmB4q1UnnlCqPax/OfQKo0mS+8R57f4Sd0efomO0zFaaRunJ1OzKhhGjdF4iph6ZJ2BPoJBw29Drk1KeIjK4iZiU26GFRGjr09V8Dqb+jRFec1SJqh6wncgjxag6EHa0tHpWu3orOGn3wU4HWzF35M7sPS+k3msRPOcOp92SnQ+HzXkfXrNpa1xPSTWtI0eLWiO6tqo2006DX95etUt4raAdLw9BNJFc5RY2sdvLyg1wHy29GGOFq5Y1GYpUYNkHhHI+JhrvrpaauGpIgtTpoo/tUC/r1mLxLj1Ok4S9xlQm3IknT6CaODxBZVOVrtcgEWYLfQt00mPLGT73+E7V622aaVIcGZ61QNW0tqb6WgmxbH4fCvX7xH6ScYrba0TmGzWUwoaeaTEv3qrSZ21+0uxKBf7idj05zdNYC1yBfa5Av6RnHi9b2Fzp6DlpSqVykta3O9iJAaZnaKqy0SVBI2a24gjTpJglbejPqcHw1Vi1KnlZb3amLKL+V8v0jOApVKIKVCHpj4CFbvEHSwvcfP0vtPN0ePju1p0zlK3zA6EtffznYbjzqdTeenLla1wWrG6TT6PVYrD03CnIjo2bORbQn7w6MPfQRanwSzZQEKa5Dl8a33FzuOsWwfaBL3ZQCd2XQn1M0afaJL7+9ponNpcHn5PR7Y8MF4SrAG2xK3NxtMHinD6zgqi2ym63IAtsANBNo8dS2jLMvHdpEGgIPtFqlp7KxiqaTntHlq3ZnEubZUXW2YuCPXS8lOxiIPtsSB5U1/Un9I3jO1LbKZg47i7udTIeUr9N2slf8mkaQXCYY/Z0s7/AI6lm18hsJh8QxBqMXe3kBsIvWxB6xV6t4rrfAVKXJapVtM7E4rkJXE1jqJsdkOyb4x+8fMlBDZ32aow3RP1bl6xKqZXlXQlMnsf2WfGv3lTMlBDZ32NQjdE8+p5es+u0cKlJFp00VEQZUVRYAf+5w+EoJTRadNFREAVFUWVVHKRiDPMz5Xlf59EqexdjAuIUmDaLKEFsQbAzKMdxtXkIgTG0TpmdSwj/gPzsPzjdHhrncgfUza7uSJt8ZNE+lldilHAIu4ufP8AaOLTEGxnLUjLS64NE45npBysi0Cawg2xIg8g+IyWi+Ir2ilTFRWpihzM5sZSHTEkm3XYnkZpYLEopys9zutzr5j5TyOM4gF0XUk2FtTflYS2DwDMwqVrg20QEj5t+0PmpW2JkuZXJ7t+LIumYXOwGrH5RVsR3p8WijZb7+pH5TGpIq/CoHWwAv6x7CPr6yGTPVcLgx1l2/54GO5pU71FpoCNiqKGJ5C9r7xyhXWmt3N3bxNzNzMjidYgoo6lz8tB+Z9pCAtqZo9MtT5PtlZW1tjT4lnPj+EElR562vB/zOdjTRgMtu8YWJQHkBzY/TnLI6pd2tsAb7W85wqqPEoWx10AC+svW3xsohum4AyoAiDp8RPUnrFMSCzgURd7g5j9z+5m6fnBqxqeJWCIfvCxZh/YPlv+cfplUW1NDbqTa56knUmZm/HjGtv7Fb1/xW2a1G4ABNzbU+cLnmNhMeDmzOAwNgq6+hJ944KpmXMqnTfyQpOX/RfF4GjU/qUqb+bIpYeh3ExMd2VpPc0mem3qaifME3+s2w8kNM6zXL4Zytro+X8U4dXw7laqnKfgdSSjjyPI+RigxRH3jPrboGBVgCDoQwBBHmDMLH9k8NUuQjITzptlH+JuPYTXHq11S/wqsv2eAfHt+KA/m77mekxPYFr+DErblnpnN9GtFB/D+sNq9I+ucfS0us+N/I/uz9mE+JHWKVcWNhPUp/D+qT4q9IdbLUb6G0aX+HY//Wb/APxH/OH3sf2c8s/Z4hq195DYlQOs9jW/hy/3MTTP+um6fkWjOA/hqLg4iuCvNaKkE+Wdtvad7+PvYPNHmeyXZl8a+d8yUKZ8bDQufwIevU8vW0+w0KCoi06aKqIAqKosqqOQEthMKlJFp0kCKgyqo2A/U+ckzBnzPI/wm3s4xfE1LWhyZn4p7mZ3WhWQ1YRaviuQlKjRWo8rG2TbBVWgby7mCMupJm21QSheZHfPzAP0lv5pvwn6TR4s9fSH6ri15nVcYBKNUc8vrM/EYGq3wlR63/aHxoZNIbqY/wA4rV4iOsz6nC8TyyH/AHEfpL4Xs+7f1GY9QvhHvuYfESrSKV+KEnKl2J2ABJPyEvRwVZ9aj5AeQsX/AGH1m7hODKgsihethqfU7mOpw31neNfHBCquuuDLwmARNVXXmzeJz8+Xyjlo6nDF6Q6cOUfdET2KfbJPDt8szFPT6Q1MPyAHrNRMKOkKtECPPp5+eQrFM/p5/ElxVV6gGR8qAgEZGubA+Rvv19ZouLC4+ccxFJWUqwFjM5zlOW+h2/aaJ1K0U19EVLMtm2O8pVq03XJoVXRhyNvunylgw2i1Vk+EC1+kDY0obfFKqgUwBbQBR9ABDL3jix8AP4tW/wAf3iXDuHFCX71iW08QBUDy5/WOVam47xRbU2Gv5yeT3XxOkha3vU/6MYXCImqjxHdjqx+fL0EbDxLDVbopPMe/nDq08y97ezJbbfL2NoYdYojRtDJqQovllWE4tIYzmggng7wxECbQJaYGQGllaCYzgZT4AhgVIVKw6xBzIDyFU0xkzSZpUxAVTyMo9U8yYvmNsZxOIA0HzmdVeVd4vUeNKdMSmQ7xd2nO0GTNkLRNkNKZpYmDJlUA1GpCV7gQoeTmmxI9PYJKHlCimJwqSTUA3hOLrSHSWSkBFXxQEWPERe14U0gOWzZW0sGEykxMKMRO8kL4mmrS+YTM/mh1lWxfnO8kHwZpmoIF64mVUxw6xGvxEdYjsZQbNbFCY+JxovcnY6RV3qP8Iyjq+n03jWDwqr4j4m/E3L0HKQvOp/RayxPHbLd45+BWPqMo9zJpYFibu4Hkg2+ZjgMuJmr1FV1wZqzU+uAQw4AsGf8AylEwaA3OZufia49towJxMn7tPjbE86+woeXWpFs0KhgEHqTaxtGiNBoyGh0OhjNIvBZ5IaIEuzRao8u7RSq85oDCK1zDXidJ4XPG+AImo0Wz6y7vBgSVI4IHlXaRIaRaGAVmizGHrRZpox9CMqxg2aSTKEzQmA5mgc0l2gS8dMU1BUkGvaROm09QquIlGxEmdOYwjicTMkVzmJvtOnTpAzSoY+6gjnLjGzp0Fdhnok42QKrt8K6dSQB+86dIZKc9CZKcrguMKx+Nvkv7mMUaSr8Kgee59zOnTC8tPtmDJlp9stmhEadOjCh1aEDyJ0RnF76QbPOnQScyt4ZGnTpRHIYovYxxWkzoy6HRa8kNpOnRQgXaLOdZ06chWTOLTp06glC0ss6dIUBHEzjOnTO+xhWrF3WdOmiBWBYQDmdOmiRWBZoImdOlJF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C:\Users\Salima\Dropbox\My PC (DESKTOP-CRMR1FV)\Desktop\A envoyé\tof ecologie\analyse-organique-laboratoire-agriculture-1568x1039.jpeg"/>
          <p:cNvPicPr>
            <a:picLocks noChangeAspect="1" noChangeArrowheads="1"/>
          </p:cNvPicPr>
          <p:nvPr/>
        </p:nvPicPr>
        <p:blipFill>
          <a:blip r:embed="rId7" cstate="print"/>
          <a:srcRect/>
          <a:stretch>
            <a:fillRect/>
          </a:stretch>
        </p:blipFill>
        <p:spPr bwMode="auto">
          <a:xfrm>
            <a:off x="46299" y="5524084"/>
            <a:ext cx="1088136" cy="720968"/>
          </a:xfrm>
          <a:prstGeom prst="hexagon">
            <a:avLst/>
          </a:prstGeom>
          <a:noFill/>
          <a:ln>
            <a:solidFill>
              <a:srgbClr val="3333FF"/>
            </a:solidFill>
          </a:ln>
        </p:spPr>
      </p:pic>
      <p:pic>
        <p:nvPicPr>
          <p:cNvPr id="1034" name="Picture 10" descr="C:\Users\Salima\Dropbox\My PC (DESKTOP-CRMR1FV)\Desktop\A envoyé\tof ecologie\17-8943.jpg"/>
          <p:cNvPicPr>
            <a:picLocks noChangeAspect="1" noChangeArrowheads="1"/>
          </p:cNvPicPr>
          <p:nvPr/>
        </p:nvPicPr>
        <p:blipFill>
          <a:blip r:embed="rId8" cstate="print"/>
          <a:srcRect/>
          <a:stretch>
            <a:fillRect/>
          </a:stretch>
        </p:blipFill>
        <p:spPr bwMode="auto">
          <a:xfrm>
            <a:off x="40510" y="3976625"/>
            <a:ext cx="1083565" cy="722376"/>
          </a:xfrm>
          <a:prstGeom prst="hexagon">
            <a:avLst/>
          </a:prstGeom>
          <a:noFill/>
          <a:ln>
            <a:solidFill>
              <a:srgbClr val="3333FF"/>
            </a:solidFill>
          </a:ln>
        </p:spPr>
      </p:pic>
      <p:grpSp>
        <p:nvGrpSpPr>
          <p:cNvPr id="2" name="Groupe 1">
            <a:extLst>
              <a:ext uri="{FF2B5EF4-FFF2-40B4-BE49-F238E27FC236}">
                <a16:creationId xmlns:a16="http://schemas.microsoft.com/office/drawing/2014/main" xmlns="" id="{A7F40950-865D-4F56-8CF4-011D49DA40E1}"/>
              </a:ext>
            </a:extLst>
          </p:cNvPr>
          <p:cNvGrpSpPr/>
          <p:nvPr/>
        </p:nvGrpSpPr>
        <p:grpSpPr>
          <a:xfrm>
            <a:off x="4547493" y="3372855"/>
            <a:ext cx="2926080" cy="2581114"/>
            <a:chOff x="4602080" y="3496957"/>
            <a:chExt cx="2926080" cy="2581114"/>
          </a:xfrm>
        </p:grpSpPr>
        <p:pic>
          <p:nvPicPr>
            <p:cNvPr id="1030" name="Picture 6" descr="C:\Users\Salima\Dropbox\My PC (DESKTOP-CRMR1FV)\Desktop\A envoyé\1.jpg"/>
            <p:cNvPicPr>
              <a:picLocks noChangeAspect="1" noChangeArrowheads="1"/>
            </p:cNvPicPr>
            <p:nvPr/>
          </p:nvPicPr>
          <p:blipFill>
            <a:blip r:embed="rId9" cstate="print"/>
            <a:srcRect/>
            <a:stretch>
              <a:fillRect/>
            </a:stretch>
          </p:blipFill>
          <p:spPr bwMode="auto">
            <a:xfrm>
              <a:off x="6120140" y="5062916"/>
              <a:ext cx="1403291" cy="1015155"/>
            </a:xfrm>
            <a:prstGeom prst="rect">
              <a:avLst/>
            </a:prstGeom>
            <a:noFill/>
          </p:spPr>
        </p:pic>
        <p:pic>
          <p:nvPicPr>
            <p:cNvPr id="3" name="Picture 11" descr="C:\Users\Salima\Dropbox\My PC (DESKTOP-CRMR1FV)\Desktop\A envoyé\tof ecologie\1839fd7_122748546-pns-6092135.jpg"/>
            <p:cNvPicPr>
              <a:picLocks noChangeAspect="1" noChangeArrowheads="1"/>
            </p:cNvPicPr>
            <p:nvPr/>
          </p:nvPicPr>
          <p:blipFill>
            <a:blip r:embed="rId10" cstate="print"/>
            <a:srcRect/>
            <a:stretch>
              <a:fillRect/>
            </a:stretch>
          </p:blipFill>
          <p:spPr bwMode="auto">
            <a:xfrm>
              <a:off x="4602080" y="3496957"/>
              <a:ext cx="2926080" cy="1552812"/>
            </a:xfrm>
            <a:prstGeom prst="rect">
              <a:avLst/>
            </a:prstGeom>
            <a:noFill/>
          </p:spPr>
        </p:pic>
        <p:pic>
          <p:nvPicPr>
            <p:cNvPr id="1036" name="Picture 12"/>
            <p:cNvPicPr>
              <a:picLocks noChangeAspect="1" noChangeArrowheads="1"/>
            </p:cNvPicPr>
            <p:nvPr/>
          </p:nvPicPr>
          <p:blipFill>
            <a:blip r:embed="rId11" cstate="print"/>
            <a:srcRect/>
            <a:stretch>
              <a:fillRect/>
            </a:stretch>
          </p:blipFill>
          <p:spPr bwMode="auto">
            <a:xfrm>
              <a:off x="4606933" y="5067876"/>
              <a:ext cx="1486049" cy="1010195"/>
            </a:xfrm>
            <a:prstGeom prst="rect">
              <a:avLst/>
            </a:prstGeom>
            <a:noFill/>
            <a:ln w="9525">
              <a:noFill/>
              <a:miter lim="800000"/>
              <a:headEnd/>
              <a:tailEnd/>
            </a:ln>
            <a:effectLst/>
          </p:spPr>
        </p:pic>
      </p:grpSp>
      <p:pic>
        <p:nvPicPr>
          <p:cNvPr id="1038" name="Picture 14"/>
          <p:cNvPicPr>
            <a:picLocks noChangeAspect="1" noChangeArrowheads="1"/>
          </p:cNvPicPr>
          <p:nvPr/>
        </p:nvPicPr>
        <p:blipFill>
          <a:blip r:embed="rId12" cstate="print"/>
          <a:srcRect/>
          <a:stretch>
            <a:fillRect/>
          </a:stretch>
        </p:blipFill>
        <p:spPr bwMode="auto">
          <a:xfrm>
            <a:off x="40324" y="4750561"/>
            <a:ext cx="1069848" cy="724266"/>
          </a:xfrm>
          <a:prstGeom prst="hexagon">
            <a:avLst/>
          </a:prstGeom>
          <a:noFill/>
          <a:ln w="9525">
            <a:solidFill>
              <a:srgbClr val="3333FF"/>
            </a:solidFill>
            <a:miter lim="800000"/>
            <a:headEnd/>
            <a:tailEnd/>
          </a:ln>
          <a:effectLst/>
        </p:spPr>
      </p:pic>
      <p:pic>
        <p:nvPicPr>
          <p:cNvPr id="1041" name="Picture 17" descr="C:\Users\Salima\Dropbox\My PC (DESKTOP-CRMR1FV)\Desktop\A envoyé\tof ecologie\une_satellite_radar_teste_en_angleterre.jpg"/>
          <p:cNvPicPr>
            <a:picLocks noChangeAspect="1" noChangeArrowheads="1"/>
          </p:cNvPicPr>
          <p:nvPr/>
        </p:nvPicPr>
        <p:blipFill>
          <a:blip r:embed="rId13" cstate="print"/>
          <a:srcRect/>
          <a:stretch>
            <a:fillRect/>
          </a:stretch>
        </p:blipFill>
        <p:spPr bwMode="auto">
          <a:xfrm>
            <a:off x="986221" y="4357868"/>
            <a:ext cx="1155315" cy="668636"/>
          </a:xfrm>
          <a:prstGeom prst="hexagon">
            <a:avLst/>
          </a:prstGeom>
          <a:noFill/>
        </p:spPr>
      </p:pic>
      <p:sp>
        <p:nvSpPr>
          <p:cNvPr id="34" name="Rectangle à coins arrondis 13">
            <a:extLst>
              <a:ext uri="{FF2B5EF4-FFF2-40B4-BE49-F238E27FC236}">
                <a16:creationId xmlns:a16="http://schemas.microsoft.com/office/drawing/2014/main" xmlns="" id="{5A50579A-156F-4B7B-B760-158906DB832D}"/>
              </a:ext>
            </a:extLst>
          </p:cNvPr>
          <p:cNvSpPr>
            <a:spLocks noChangeArrowheads="1"/>
          </p:cNvSpPr>
          <p:nvPr/>
        </p:nvSpPr>
        <p:spPr bwMode="auto">
          <a:xfrm>
            <a:off x="10481481" y="1001592"/>
            <a:ext cx="1435199" cy="392033"/>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علم البيئة والمحيط</a:t>
            </a:r>
          </a:p>
        </p:txBody>
      </p:sp>
      <p:sp>
        <p:nvSpPr>
          <p:cNvPr id="41" name="Rectangle à coins arrondis 13">
            <a:extLst>
              <a:ext uri="{FF2B5EF4-FFF2-40B4-BE49-F238E27FC236}">
                <a16:creationId xmlns:a16="http://schemas.microsoft.com/office/drawing/2014/main" xmlns="" id="{84CD6D72-DD19-4649-9A70-158765B5F728}"/>
              </a:ext>
            </a:extLst>
          </p:cNvPr>
          <p:cNvSpPr>
            <a:spLocks noChangeArrowheads="1"/>
          </p:cNvSpPr>
          <p:nvPr/>
        </p:nvSpPr>
        <p:spPr bwMode="auto">
          <a:xfrm>
            <a:off x="10560970" y="3534939"/>
            <a:ext cx="1435475"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46" name="Rectangle à coins arrondis 13">
            <a:extLst>
              <a:ext uri="{FF2B5EF4-FFF2-40B4-BE49-F238E27FC236}">
                <a16:creationId xmlns:a16="http://schemas.microsoft.com/office/drawing/2014/main" xmlns="" id="{3739ADBD-F849-41A9-B0DE-49418E6B219B}"/>
              </a:ext>
            </a:extLst>
          </p:cNvPr>
          <p:cNvSpPr>
            <a:spLocks noChangeArrowheads="1"/>
          </p:cNvSpPr>
          <p:nvPr/>
        </p:nvSpPr>
        <p:spPr bwMode="auto">
          <a:xfrm>
            <a:off x="2789488" y="3682260"/>
            <a:ext cx="1317451" cy="36650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47" name="Rectangle à coins arrondis 13">
            <a:extLst>
              <a:ext uri="{FF2B5EF4-FFF2-40B4-BE49-F238E27FC236}">
                <a16:creationId xmlns:a16="http://schemas.microsoft.com/office/drawing/2014/main" xmlns="" id="{68F2D25E-3347-44D0-9527-470CF839CC70}"/>
              </a:ext>
            </a:extLst>
          </p:cNvPr>
          <p:cNvSpPr>
            <a:spLocks noChangeArrowheads="1"/>
          </p:cNvSpPr>
          <p:nvPr/>
        </p:nvSpPr>
        <p:spPr bwMode="auto">
          <a:xfrm>
            <a:off x="2675964" y="1007690"/>
            <a:ext cx="1446625" cy="40585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8" name="Picture 2">
            <a:extLst>
              <a:ext uri="{FF2B5EF4-FFF2-40B4-BE49-F238E27FC236}">
                <a16:creationId xmlns:a16="http://schemas.microsoft.com/office/drawing/2014/main" xmlns="" id="{22E2FB79-177E-4891-BC75-8B71B418A9D5}"/>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309780" y="62486"/>
            <a:ext cx="3360161" cy="217997"/>
          </a:xfrm>
          <a:prstGeom prst="rect">
            <a:avLst/>
          </a:prstGeom>
          <a:solidFill>
            <a:srgbClr val="C00000"/>
          </a:solidFill>
          <a:ln>
            <a:noFill/>
          </a:ln>
        </p:spPr>
      </p:pic>
      <p:pic>
        <p:nvPicPr>
          <p:cNvPr id="49" name="Picture 2">
            <a:extLst>
              <a:ext uri="{FF2B5EF4-FFF2-40B4-BE49-F238E27FC236}">
                <a16:creationId xmlns:a16="http://schemas.microsoft.com/office/drawing/2014/main" xmlns="" id="{3D41F801-8300-4F45-B88A-994F7DAA1B08}"/>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09782" y="6556375"/>
            <a:ext cx="3401504" cy="220679"/>
          </a:xfrm>
          <a:prstGeom prst="rect">
            <a:avLst/>
          </a:prstGeom>
          <a:solidFill>
            <a:srgbClr val="C00000"/>
          </a:solidFill>
          <a:ln>
            <a:noFill/>
          </a:ln>
        </p:spPr>
      </p:pic>
      <p:sp>
        <p:nvSpPr>
          <p:cNvPr id="50" name="Rectangle à coins arrondis 13">
            <a:extLst>
              <a:ext uri="{FF2B5EF4-FFF2-40B4-BE49-F238E27FC236}">
                <a16:creationId xmlns:a16="http://schemas.microsoft.com/office/drawing/2014/main" xmlns="" id="{DF18B456-7184-4BD0-BC7C-B3E926D9DFFC}"/>
              </a:ext>
            </a:extLst>
          </p:cNvPr>
          <p:cNvSpPr>
            <a:spLocks noChangeArrowheads="1"/>
          </p:cNvSpPr>
          <p:nvPr/>
        </p:nvSpPr>
        <p:spPr bwMode="auto">
          <a:xfrm>
            <a:off x="4893611" y="2872615"/>
            <a:ext cx="2338603"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pP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تخصص</a:t>
            </a:r>
            <a:r>
              <a:rPr lang="fr-FR"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6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بيئة ومحيط</a:t>
            </a:r>
          </a:p>
        </p:txBody>
      </p:sp>
      <p:sp>
        <p:nvSpPr>
          <p:cNvPr id="52" name="ZoneTexte 51">
            <a:extLst>
              <a:ext uri="{FF2B5EF4-FFF2-40B4-BE49-F238E27FC236}">
                <a16:creationId xmlns:a16="http://schemas.microsoft.com/office/drawing/2014/main" xmlns="" id="{51CD563A-29C2-46F9-8B59-14B2CE11D3B4}"/>
              </a:ext>
            </a:extLst>
          </p:cNvPr>
          <p:cNvSpPr txBox="1"/>
          <p:nvPr/>
        </p:nvSpPr>
        <p:spPr>
          <a:xfrm>
            <a:off x="4979270" y="2454733"/>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3" name="ZoneTexte 52">
            <a:extLst>
              <a:ext uri="{FF2B5EF4-FFF2-40B4-BE49-F238E27FC236}">
                <a16:creationId xmlns:a16="http://schemas.microsoft.com/office/drawing/2014/main" xmlns="" id="{6A7A2C68-4B41-491D-B35F-B1C28A3E20DB}"/>
              </a:ext>
            </a:extLst>
          </p:cNvPr>
          <p:cNvSpPr txBox="1"/>
          <p:nvPr/>
        </p:nvSpPr>
        <p:spPr>
          <a:xfrm>
            <a:off x="4229661" y="6015077"/>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مسؤولة التخصص </a:t>
            </a:r>
            <a:r>
              <a:rPr lang="ar-DZ" sz="1100" dirty="0">
                <a:latin typeface="Arabic Typesetting" panose="03020402040406030203" pitchFamily="66" charset="-78"/>
              </a:rPr>
              <a:t>: الأستاذة </a:t>
            </a:r>
            <a:r>
              <a:rPr lang="ar-DZ" sz="1100" dirty="0" err="1">
                <a:latin typeface="Arabic Typesetting" panose="03020402040406030203" pitchFamily="66" charset="-78"/>
              </a:rPr>
              <a:t>بلولة</a:t>
            </a:r>
            <a:r>
              <a:rPr lang="ar-DZ" sz="1100" dirty="0">
                <a:latin typeface="Arabic Typesetting" panose="03020402040406030203" pitchFamily="66" charset="-78"/>
              </a:rPr>
              <a:t> سليمة</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salima.beloula@univ-bba.dz </a:t>
            </a:r>
          </a:p>
        </p:txBody>
      </p:sp>
    </p:spTree>
    <p:extLst>
      <p:ext uri="{BB962C8B-B14F-4D97-AF65-F5344CB8AC3E}">
        <p14:creationId xmlns:p14="http://schemas.microsoft.com/office/powerpoint/2010/main" val="3675792403"/>
      </p:ext>
    </p:extLst>
  </p:cSld>
  <p:clrMapOvr>
    <a:masterClrMapping/>
  </p:clrMapOvr>
  <p:transition spd="slow" advTm="11805">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xmlns="" id="{D2C6426E-472B-46AD-AA92-4D94A49F537B}"/>
              </a:ext>
            </a:extLst>
          </p:cNvPr>
          <p:cNvSpPr>
            <a:spLocks noChangeArrowheads="1"/>
          </p:cNvSpPr>
          <p:nvPr/>
        </p:nvSpPr>
        <p:spPr bwMode="auto">
          <a:xfrm>
            <a:off x="3689030" y="2724044"/>
            <a:ext cx="4641550" cy="1300495"/>
          </a:xfrm>
          <a:prstGeom prst="roundRect">
            <a:avLst>
              <a:gd name="adj"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rtl="1" eaLnBrk="0" fontAlgn="base" hangingPunct="0">
              <a:spcBef>
                <a:spcPct val="0"/>
              </a:spcBef>
              <a:spcAft>
                <a:spcPct val="0"/>
              </a:spcAft>
            </a:pP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ماستر</a:t>
            </a:r>
            <a:r>
              <a:rPr lang="fr-FR"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5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التنوع البيولوجي والبيئة</a:t>
            </a:r>
          </a:p>
        </p:txBody>
      </p:sp>
    </p:spTree>
    <p:extLst>
      <p:ext uri="{BB962C8B-B14F-4D97-AF65-F5344CB8AC3E}">
        <p14:creationId xmlns:p14="http://schemas.microsoft.com/office/powerpoint/2010/main" val="2328074187"/>
      </p:ext>
    </p:extLst>
  </p:cSld>
  <p:clrMapOvr>
    <a:masterClrMapping/>
  </p:clrMapOvr>
  <p:transition spd="med" advTm="4677">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xmlns="" id="{5B95A126-F858-4D18-B55C-40F7BEF63494}"/>
              </a:ext>
            </a:extLst>
          </p:cNvPr>
          <p:cNvSpPr txBox="1"/>
          <p:nvPr/>
        </p:nvSpPr>
        <p:spPr>
          <a:xfrm>
            <a:off x="3984201" y="177354"/>
            <a:ext cx="3945835" cy="1200329"/>
          </a:xfrm>
          <a:prstGeom prst="rect">
            <a:avLst/>
          </a:prstGeom>
          <a:noFill/>
        </p:spPr>
        <p:txBody>
          <a:bodyPr wrap="square">
            <a:spAutoFit/>
          </a:bodyPr>
          <a:lstStyle/>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وزارة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العالي</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والبحث</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sz="18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الطبيعية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الحياة</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وعلوم</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الأرض</a:t>
            </a:r>
            <a:r>
              <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والكون</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قسم العلوم </a:t>
            </a:r>
            <a:r>
              <a:rPr lang="ar-DZ"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الفلاحية</a:t>
            </a:r>
            <a:endPar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8" name="Image 37">
            <a:extLst>
              <a:ext uri="{FF2B5EF4-FFF2-40B4-BE49-F238E27FC236}">
                <a16:creationId xmlns:a16="http://schemas.microsoft.com/office/drawing/2014/main" xmlns="" id="{FFE317CC-91C3-4D7E-8C15-7FEC3F8D71D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96680" y="58116"/>
            <a:ext cx="720000" cy="720000"/>
          </a:xfrm>
          <a:prstGeom prst="rect">
            <a:avLst/>
          </a:prstGeom>
        </p:spPr>
      </p:pic>
      <p:sp>
        <p:nvSpPr>
          <p:cNvPr id="39" name="ZoneTexte 38">
            <a:extLst>
              <a:ext uri="{FF2B5EF4-FFF2-40B4-BE49-F238E27FC236}">
                <a16:creationId xmlns:a16="http://schemas.microsoft.com/office/drawing/2014/main" xmlns="" id="{BCD77D7A-E85A-4C32-96A9-375987428A06}"/>
              </a:ext>
            </a:extLst>
          </p:cNvPr>
          <p:cNvSpPr txBox="1"/>
          <p:nvPr/>
        </p:nvSpPr>
        <p:spPr>
          <a:xfrm>
            <a:off x="8554028" y="137296"/>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0" name="Image 39">
            <a:extLst>
              <a:ext uri="{FF2B5EF4-FFF2-40B4-BE49-F238E27FC236}">
                <a16:creationId xmlns:a16="http://schemas.microsoft.com/office/drawing/2014/main" xmlns="" id="{A562D90D-E411-4D62-82EF-62CFAA19C11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7835695" y="39948"/>
            <a:ext cx="720000" cy="720000"/>
          </a:xfrm>
          <a:prstGeom prst="rect">
            <a:avLst/>
          </a:prstGeom>
        </p:spPr>
      </p:pic>
      <p:pic>
        <p:nvPicPr>
          <p:cNvPr id="43" name="Image 42">
            <a:extLst>
              <a:ext uri="{FF2B5EF4-FFF2-40B4-BE49-F238E27FC236}">
                <a16:creationId xmlns:a16="http://schemas.microsoft.com/office/drawing/2014/main" xmlns="" id="{226923BE-70D4-480B-B9AE-26C89F91A7E4}"/>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448214" y="90941"/>
            <a:ext cx="720000" cy="720000"/>
          </a:xfrm>
          <a:prstGeom prst="rect">
            <a:avLst/>
          </a:prstGeom>
        </p:spPr>
      </p:pic>
      <p:sp>
        <p:nvSpPr>
          <p:cNvPr id="44" name="ZoneTexte 43">
            <a:extLst>
              <a:ext uri="{FF2B5EF4-FFF2-40B4-BE49-F238E27FC236}">
                <a16:creationId xmlns:a16="http://schemas.microsoft.com/office/drawing/2014/main" xmlns="" id="{CDE8688A-DBBE-4B10-9FCC-8006BFF5E2AA}"/>
              </a:ext>
            </a:extLst>
          </p:cNvPr>
          <p:cNvSpPr txBox="1"/>
          <p:nvPr/>
        </p:nvSpPr>
        <p:spPr>
          <a:xfrm>
            <a:off x="805562" y="170121"/>
            <a:ext cx="2631146" cy="400110"/>
          </a:xfrm>
          <a:prstGeom prst="rect">
            <a:avLst/>
          </a:prstGeom>
          <a:noFill/>
        </p:spPr>
        <p:txBody>
          <a:bodyPr wrap="square" rtlCol="0">
            <a:spAutoFit/>
          </a:bodyPr>
          <a:lstStyle/>
          <a:p>
            <a:pPr algn="ctr"/>
            <a:r>
              <a:rPr lang="ar-DZ" sz="2000" b="1" i="0" dirty="0">
                <a:solidFill>
                  <a:srgbClr val="202124"/>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جامعة محمد البشير الابراهيمي برج بوعريريج</a:t>
            </a:r>
            <a:endParaRPr lang="fr-FR" sz="1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5" name="Image 44">
            <a:extLst>
              <a:ext uri="{FF2B5EF4-FFF2-40B4-BE49-F238E27FC236}">
                <a16:creationId xmlns:a16="http://schemas.microsoft.com/office/drawing/2014/main" xmlns="" id="{58282FF9-B61D-4E30-A737-5C199721A090}"/>
              </a:ext>
            </a:extLst>
          </p:cNvPr>
          <p:cNvPicPr preferRelativeResize="0">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7229" y="72773"/>
            <a:ext cx="720000" cy="720000"/>
          </a:xfrm>
          <a:prstGeom prst="rect">
            <a:avLst/>
          </a:prstGeom>
        </p:spPr>
      </p:pic>
      <p:pic>
        <p:nvPicPr>
          <p:cNvPr id="63" name="Image 62">
            <a:extLst>
              <a:ext uri="{FF2B5EF4-FFF2-40B4-BE49-F238E27FC236}">
                <a16:creationId xmlns:a16="http://schemas.microsoft.com/office/drawing/2014/main" xmlns="" id="{589D8F6B-8AAD-41EF-B108-0DD7598546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30826" y="1331760"/>
            <a:ext cx="1177382" cy="1113920"/>
          </a:xfrm>
          <a:prstGeom prst="rect">
            <a:avLst/>
          </a:prstGeom>
        </p:spPr>
      </p:pic>
      <p:sp>
        <p:nvSpPr>
          <p:cNvPr id="1029" name="AutoShape 5" descr="data:image/jpeg;base64,/9j/4AAQSkZJRgABAQAAAQABAAD/2wCEAAoHCBUWFRgSERIRGBgSGBIRERgSEhESERISGBgZGRgVGBgcIS4lHB4rHxgYJjgmKzAxNTU1GiQ7QDs0Py40NTEBDAwMEA8QHhISHjQkJCs0NDQ0NDE3MTUxNTQ0NDE0NDQ0NDQ0MTQ0NDQ0NDQ0NDQ0NDE0NDE0NDU0NDQ0NDQ0NP/AABEIAKcBLQMBIgACEQEDEQH/xAAbAAACAwEBAQAAAAAAAAAAAAADBAECBQAGB//EADoQAAIBAgQDBgMGBQUBAQAAAAECAAMRBBIhMQVBUQYTImFxkTKBoSNCUrHB0QcUM2KScoLS4fBzVP/EABkBAAMBAQEAAAAAAAAAAAAAAAECAwQABf/EACURAAMAAgIBBQEBAAMAAAAAAAABAgMRITESBBNBUWEikTKBwf/aAAwDAQACEQMRAD8AykjdKLUljlJZ54g3RjSRamIykRgGUhkECkMknQRmnGacWpxlDJtnDKQyGLqYZDFZwwkKsEhhFMAwUS6mDEsIwwZTLXggZcGDQdlwZcGDBlhCkEJOvKgybxji04yt5N4dnEypM4mVM444yJ0gmcA4mROM6DRxUiCaFMowitHAjKEy7CCYybQCGaDYyzGDYxWgA2g2Mu0A5gOKvBkQ9GiX20A3J2H7mNd8qeFQPMnmZqw+kvLz0gHzCjG6cUpCOUxNDFGqcYSLpGEiUcMpDJF0MMhkmcN04zTitMxukIjGDosKqyEhVis7RZIVZRZcRdhCrLCUWXWFMJcCTIEtHTDokSyykU4bxahXv/L4ijVy/F3boxX1AOkdLZxoCTeQJ0dSDZa86VnXitB2TeVJnEypeGYqulsDaRN5BM4Kb2sfpaS1NhyPy1heKl2mBPZE6VvOiDIkyCJN5ERhAvFnMbcROpvEYtFLyrGQTLLSJ1Og6n9J0xV1qVsUE2uglkw3Nz8h+pl3rog036neZeK4j0M9LD6OZ5vl/XwFJsfxOLAFhYAbW2ExK+N13iOJx1+czauJN5r8tcIooE6SxtICiI7TSYGyBdIdZCJCKsm2cWWGpwaiESTZw1Tj1IxGkI8giMZIYRoVTAIIRTFYRlTLiBQwoiMIRYVYNYVROQUXEm04STCmEq1MEFTswKnlodDPiK4SphalTC4NVp1KFRhUxVRVLhQwamtM7AFCCetzoJ9yUT5j2mYDiFVa+UZ0ojD3Fg1MKQbXsC2Yv7AX0sNMZHjhuSuCZq0q6PTdmO1aVkVcS6JXAcVQDlpnIVAqAnRQwcaE73Gtp6mk4YXGoOoIsVPoRpPkrcGNQPSw1Eu75VqsoXLSRr3YltM1g1l5mex7H8GxNCpVetkpUWSnToYZGDhAgADsRpmtcEj4r67CUxUrh0+Pr9Gz45itS9/+HqysC77qCLjU3Oig7Ezsbici35nRR59T5TyfF+JuymnQWwYqGZl1ZtM2jb72/wBrcpWIl/1T0jHda4XZrpjc75VOYDxHaxA11HK/TWM8LqW1dhdtwdT5CwnlUrPTdVep42BLDwimAQdAo3bUaW9Zqdn6zIgeq2Z38S6hsoI5H0tNuKlU/wArSM3lquT2CMCLi1uUsWExjxEblhvlHiFyfSDfig6x/Et7qNatbnFDvaINxG/P3lf5wHT84mT082uV/wBgWXk0iJW889xTEOnjVjl2bX4T+0Ww3Fm5t7zJXpJ629mid0to9Qxi1RCTp78otR4kttbfODxHFB1iz6Jb/p/4c02NHKup1P0HyiOKx/nEcTxAHmJlYiuTNUzMLUrQZgaxOMmZiKxMo7nnF6jxXRVTopUaALzneDSi7apTdh1VSR9Iux+hvDLNKkkQwc1aQmOmeeXRJcJCokYp0pCqGSFhSlkoGPpTh0pSNZdMopFKdKNKsOKUsEnLJsOgaS4E4pJEZvYCyw9MQKCM04ujkFRIdUkIJeNoYgLOky2WDRxAES4nwahiFy4ikj2+ElRnXb4W3G00AskLLQ2uUcBwuFSmqpTRURBlVVFgBCk8zy3lrRXiVULTYk7+H30lVywN6Wzz+PrGorvexIyJ8XhW+vztvPNcQxVemj2YqoCpRAUIS27va3Xa/XnNutVUfaGp4AtyBplJuSxtz0+k8xxnjRLEZbgZhry159JaKWTS+EzJSe9/Jn8GquHNSpckqQhOZmBJF/S+s1q2KdwQWK33IN2Ivf5X+e8zMJiS4Lbf+v8AtCNUm6a44IOXsa73KpVC9uQzW8+VrwFbiNY6owUtbMTfMAOeg39LXgVeUdxA6ZSZNOlxIqnjJbKPEbXJtztHKPES3wFSdxc2Vumo2nmu+kUaxQki5U6gKLlW6W6GUTG8T2LcXXN3NYKudbkhrixuL6gaXH5RCouVipOqm3/c81jmd3zMCNALk2yKRbU/W3nN+g2dUtmJyojEg3Z1GW49bCSyPa2a/TVqtfYVqzciY1hsNVq/06bt528N/U6Tb4V2cFg+I9Qn/I/pNqvVCrlUAAaAAWAHkJ0w3yy15ZXE8njm4FiBr3fs6E/nLpwHEc6fu6D9Y/j8eR8LGZTcfdTbMYWpQFVV0Mr2aqH43pr8yx9gLfWHTsxRH9Sq7f6AqD9Zjv2ie+pkPx/zi+UB8bPRUuHYSnqKSEjm5Ln2bSFbi6rotgOgsBPDYnjTHYxU8SPWD3Uujvab7HMMJrYczMw4mlQnkXZj2P0rRynE6Cx+kszVY6DIkYRJVFh0WR3tlERlnEQlpBWHkIB4O8O6wNpaaehC6HWNUomCBvD4bEqTluQTtcb+ksopry1wPKY8plxKKZcGA4uol5RZMZdBLSYO8sDGlnFpm8bNqd+jAm+2xjWJxSILubdOsx6/G6b/AGa8yLXPOaYw1ffCBUty2keN7VYgqlqasBUIuAdgt73H91h7Tx/EFZmfxEKzG5JtfW4nu+OcNVyWBym3S6k9SPaeQxqolNg6jOSRrY3YDKbHlzPtNWLC4WjMmm9guE1gC1PNc2Dj8v2jzvPO4XCOPtEJuDyB+p2mnQxhKnOoB/sIa9vIbe8uklwTrvY2HlHiLY/8K/5f9R+mpZQ3UA6bTmt9HJcCzgxnDAwtPDwvElyUgV3YhfQEX/SHkKFWqF7sNbMFUdQbAD1OW8+k9m+FBEWpUKMQAadvhW6i59b/AKzz/BOyOZFqVmZM5D1BYA2IbwJzHxb+03+J8VREFOnYKgCqByAFgJPST3RoiN9D2P4sqaXmLiOMA855rG44sb3me2JPWK8rNCwo28Ri8xmVjHg0rC2piWMxPnFqtoeZ0Br1jF+/PWCepeAepJaKbHDVkGrM41pHfTtB2e+w80aJmbRjtFp5lnlGph2j9MzKovNCg8z0OjTpQ4ilF4wGkumUTC3kwWacXlFydsiswG8Ud7DMRp+XqJV6md8o2Q6+bW/7gMfxA0mU93UZSPEQjFVI5k2sL/pPSwemnx8q7ZfFi8uy3GaqpSNnCuBmQnZz08wfLymfw7GVESmKrUwHswJuSLG4ANrEibFcJiaZV0ADAZdswJ1DDpE+JYRDTFBw2VApUopLjLzUDmdZsb44NE6laaJwPHwzul2LIzLZRmJ10NgPSejpMSAWFiQCR0MwcJiaVKmGp08ikgHMfGTyLHUn5nnNDC8RVyqgqS1zZeQAveZcsultJLRK52tpaRqAySYNTLXmYgTLoJQQojSjjzXH61At9oXYqLZVbKvz5xHB4Wg9nTCubEEMrVWAI872j3Eey/eOX75lDG9sgPyveZPFOJOjFLFFTwqtioCja09PHkn4+DRK8pUpmticLmW5BBG4IsZ5fH8PBuGQHzAAYeYO94/wnjozinUa4qaKTyPn5Tax2CNiyC5sSo6m2gmqKVHm+ow1jrR8qqlGLLmP2d7ZiSXINiBy8+W0thgoIDAW18Q3tboYzj+EZHXKTkqa5iD8W5Vh1B3noez+EpspoVqaBlN0YqpPitcbeLyv1jzjTW0R92VweWxmERXHMpoBnUEk6hiB5dPeE4Jmdmp2FlGb01tpbkf0nrsNwZCT3mHVshysxqFTYDQ21DaaDrl85q4bh+Hw96lNACQqAEHVhqWIOvMQtTPI0OsmpSMjAdnjbvK7imm4v8bDyXl85otjcNSt3dNWK6h3szXHMX2PpMTjeOdySXJ6dPSYD4kkbzPeVvo9KPSzK2+Wei4h2kZvvTFr40treYzvrvGKjsBop8ri15BtsspS6Du/UxWpWXmRF+6dzd2IHRdPrDJSRNlHqdTFZ3RD1dPy6zOr1pfGYiNdn+ztfGP9mMqKbPUcHIp6D8TeQ+dpzamd09CtmS9SNUuDYmp8GGrkHn3bqvuRafWuDdlMNhrMiZ3G9SoAz3/tGy/L3M1HMyv1Sb/lE3f0fJsJ2GxLC9Tu6Y/ubO/+K3H1E0qfYmmB4q1UnnlCqPax/OfQKo0mS+8R57f4Sd0efomO0zFaaRunJ1OzKhhGjdF4iph6ZJ2BPoJBw29Drk1KeIjK4iZiU26GFRGjr09V8Dqb+jRFec1SJqh6wncgjxag6EHa0tHpWu3orOGn3wU4HWzF35M7sPS+k3msRPOcOp92SnQ+HzXkfXrNpa1xPSTWtI0eLWiO6tqo2006DX95etUt4raAdLw9BNJFc5RY2sdvLyg1wHy29GGOFq5Y1GYpUYNkHhHI+JhrvrpaauGpIgtTpoo/tUC/r1mLxLj1Ok4S9xlQm3IknT6CaODxBZVOVrtcgEWYLfQt00mPLGT73+E7V622aaVIcGZ61QNW0tqb6WgmxbH4fCvX7xH6ScYrba0TmGzWUwoaeaTEv3qrSZ21+0uxKBf7idj05zdNYC1yBfa5Av6RnHi9b2Fzp6DlpSqVykta3O9iJAaZnaKqy0SVBI2a24gjTpJglbejPqcHw1Vi1KnlZb3amLKL+V8v0jOApVKIKVCHpj4CFbvEHSwvcfP0vtPN0ePju1p0zlK3zA6EtffznYbjzqdTeenLla1wWrG6TT6PVYrD03CnIjo2bORbQn7w6MPfQRanwSzZQEKa5Dl8a33FzuOsWwfaBL3ZQCd2XQn1M0afaJL7+9ponNpcHn5PR7Y8MF4SrAG2xK3NxtMHinD6zgqi2ym63IAtsANBNo8dS2jLMvHdpEGgIPtFqlp7KxiqaTntHlq3ZnEubZUXW2YuCPXS8lOxiIPtsSB5U1/Un9I3jO1LbKZg47i7udTIeUr9N2slf8mkaQXCYY/Z0s7/AI6lm18hsJh8QxBqMXe3kBsIvWxB6xV6t4rrfAVKXJapVtM7E4rkJXE1jqJsdkOyb4x+8fMlBDZ32aow3RP1bl6xKqZXlXQlMnsf2WfGv3lTMlBDZ32NQjdE8+p5es+u0cKlJFp00VEQZUVRYAf+5w+EoJTRadNFREAVFUWVVHKRiDPMz5Xlf59EqexdjAuIUmDaLKEFsQbAzKMdxtXkIgTG0TpmdSwj/gPzsPzjdHhrncgfUza7uSJt8ZNE+lldilHAIu4ufP8AaOLTEGxnLUjLS64NE45npBysi0Cawg2xIg8g+IyWi+Ir2ilTFRWpihzM5sZSHTEkm3XYnkZpYLEopys9zutzr5j5TyOM4gF0XUk2FtTflYS2DwDMwqVrg20QEj5t+0PmpW2JkuZXJ7t+LIumYXOwGrH5RVsR3p8WijZb7+pH5TGpIq/CoHWwAv6x7CPr6yGTPVcLgx1l2/54GO5pU71FpoCNiqKGJ5C9r7xyhXWmt3N3bxNzNzMjidYgoo6lz8tB+Z9pCAtqZo9MtT5PtlZW1tjT4lnPj+EElR562vB/zOdjTRgMtu8YWJQHkBzY/TnLI6pd2tsAb7W85wqqPEoWx10AC+svW3xsohum4AyoAiDp8RPUnrFMSCzgURd7g5j9z+5m6fnBqxqeJWCIfvCxZh/YPlv+cfplUW1NDbqTa56knUmZm/HjGtv7Fb1/xW2a1G4ABNzbU+cLnmNhMeDmzOAwNgq6+hJ944KpmXMqnTfyQpOX/RfF4GjU/qUqb+bIpYeh3ExMd2VpPc0mem3qaifME3+s2w8kNM6zXL4Zytro+X8U4dXw7laqnKfgdSSjjyPI+RigxRH3jPrboGBVgCDoQwBBHmDMLH9k8NUuQjITzptlH+JuPYTXHq11S/wqsv2eAfHt+KA/m77mekxPYFr+DErblnpnN9GtFB/D+sNq9I+ucfS0us+N/I/uz9mE+JHWKVcWNhPUp/D+qT4q9IdbLUb6G0aX+HY//Wb/APxH/OH3sf2c8s/Z4hq195DYlQOs9jW/hy/3MTTP+um6fkWjOA/hqLg4iuCvNaKkE+Wdtvad7+PvYPNHmeyXZl8a+d8yUKZ8bDQufwIevU8vW0+w0KCoi06aKqIAqKosqqOQEthMKlJFp0kCKgyqo2A/U+ckzBnzPI/wm3s4xfE1LWhyZn4p7mZ3WhWQ1YRaviuQlKjRWo8rG2TbBVWgby7mCMupJm21QSheZHfPzAP0lv5pvwn6TR4s9fSH6ri15nVcYBKNUc8vrM/EYGq3wlR63/aHxoZNIbqY/wA4rV4iOsz6nC8TyyH/AHEfpL4Xs+7f1GY9QvhHvuYfESrSKV+KEnKl2J2ABJPyEvRwVZ9aj5AeQsX/AGH1m7hODKgsihethqfU7mOpw31neNfHBCquuuDLwmARNVXXmzeJz8+Xyjlo6nDF6Q6cOUfdET2KfbJPDt8szFPT6Q1MPyAHrNRMKOkKtECPPp5+eQrFM/p5/ElxVV6gGR8qAgEZGubA+Rvv19ZouLC4+ccxFJWUqwFjM5zlOW+h2/aaJ1K0U19EVLMtm2O8pVq03XJoVXRhyNvunylgw2i1Vk+EC1+kDY0obfFKqgUwBbQBR9ABDL3jix8AP4tW/wAf3iXDuHFCX71iW08QBUDy5/WOVam47xRbU2Gv5yeT3XxOkha3vU/6MYXCImqjxHdjqx+fL0EbDxLDVbopPMe/nDq08y97ezJbbfL2NoYdYojRtDJqQovllWE4tIYzmggng7wxECbQJaYGQGllaCYzgZT4AhgVIVKw6xBzIDyFU0xkzSZpUxAVTyMo9U8yYvmNsZxOIA0HzmdVeVd4vUeNKdMSmQ7xd2nO0GTNkLRNkNKZpYmDJlUA1GpCV7gQoeTmmxI9PYJKHlCimJwqSTUA3hOLrSHSWSkBFXxQEWPERe14U0gOWzZW0sGEykxMKMRO8kL4mmrS+YTM/mh1lWxfnO8kHwZpmoIF64mVUxw6xGvxEdYjsZQbNbFCY+JxovcnY6RV3qP8Iyjq+n03jWDwqr4j4m/E3L0HKQvOp/RayxPHbLd45+BWPqMo9zJpYFibu4Hkg2+ZjgMuJmr1FV1wZqzU+uAQw4AsGf8AylEwaA3OZufia49towJxMn7tPjbE86+woeXWpFs0KhgEHqTaxtGiNBoyGh0OhjNIvBZ5IaIEuzRao8u7RSq85oDCK1zDXidJ4XPG+AImo0Wz6y7vBgSVI4IHlXaRIaRaGAVmizGHrRZpox9CMqxg2aSTKEzQmA5mgc0l2gS8dMU1BUkGvaROm09QquIlGxEmdOYwjicTMkVzmJvtOnTpAzSoY+6gjnLjGzp0Fdhnok42QKrt8K6dSQB+86dIZKc9CZKcrguMKx+Nvkv7mMUaSr8Kgee59zOnTC8tPtmDJlp9stmhEadOjCh1aEDyJ0RnF76QbPOnQScyt4ZGnTpRHIYovYxxWkzoy6HRa8kNpOnRQgXaLOdZ06chWTOLTp06glC0ss6dIUBHEzjOnTO+xhWrF3WdOmiBWBYQDmdOmiRWBZoImdOlJF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e 1">
            <a:extLst>
              <a:ext uri="{FF2B5EF4-FFF2-40B4-BE49-F238E27FC236}">
                <a16:creationId xmlns:a16="http://schemas.microsoft.com/office/drawing/2014/main" xmlns="" id="{A7F40950-865D-4F56-8CF4-011D49DA40E1}"/>
              </a:ext>
            </a:extLst>
          </p:cNvPr>
          <p:cNvGrpSpPr/>
          <p:nvPr/>
        </p:nvGrpSpPr>
        <p:grpSpPr>
          <a:xfrm>
            <a:off x="4547493" y="3372855"/>
            <a:ext cx="2926080" cy="2581114"/>
            <a:chOff x="4602080" y="3496957"/>
            <a:chExt cx="2926080" cy="2581114"/>
          </a:xfrm>
        </p:grpSpPr>
        <p:pic>
          <p:nvPicPr>
            <p:cNvPr id="3" name="Picture 11" descr="C:\Users\Salima\Dropbox\My PC (DESKTOP-CRMR1FV)\Desktop\A envoyé\tof ecologie\1839fd7_122748546-pns-6092135.jpg"/>
            <p:cNvPicPr>
              <a:picLocks noChangeAspect="1" noChangeArrowheads="1"/>
            </p:cNvPicPr>
            <p:nvPr/>
          </p:nvPicPr>
          <p:blipFill>
            <a:blip r:embed="rId6" cstate="print"/>
            <a:srcRect/>
            <a:stretch>
              <a:fillRect/>
            </a:stretch>
          </p:blipFill>
          <p:spPr bwMode="auto">
            <a:xfrm>
              <a:off x="4602080" y="3496957"/>
              <a:ext cx="2926080" cy="1552812"/>
            </a:xfrm>
            <a:prstGeom prst="rect">
              <a:avLst/>
            </a:prstGeom>
            <a:noFill/>
          </p:spPr>
        </p:pic>
        <p:pic>
          <p:nvPicPr>
            <p:cNvPr id="1036" name="Picture 12"/>
            <p:cNvPicPr>
              <a:picLocks noChangeAspect="1" noChangeArrowheads="1"/>
            </p:cNvPicPr>
            <p:nvPr/>
          </p:nvPicPr>
          <p:blipFill>
            <a:blip r:embed="rId7" cstate="print"/>
            <a:srcRect/>
            <a:stretch>
              <a:fillRect/>
            </a:stretch>
          </p:blipFill>
          <p:spPr bwMode="auto">
            <a:xfrm>
              <a:off x="4606933" y="5067876"/>
              <a:ext cx="1486049" cy="1010195"/>
            </a:xfrm>
            <a:prstGeom prst="rect">
              <a:avLst/>
            </a:prstGeom>
            <a:noFill/>
            <a:ln w="9525">
              <a:noFill/>
              <a:miter lim="800000"/>
              <a:headEnd/>
              <a:tailEnd/>
            </a:ln>
            <a:effectLst/>
          </p:spPr>
        </p:pic>
      </p:grpSp>
      <p:sp>
        <p:nvSpPr>
          <p:cNvPr id="34" name="Rectangle à coins arrondis 13">
            <a:extLst>
              <a:ext uri="{FF2B5EF4-FFF2-40B4-BE49-F238E27FC236}">
                <a16:creationId xmlns:a16="http://schemas.microsoft.com/office/drawing/2014/main" xmlns="" id="{5A50579A-156F-4B7B-B760-158906DB832D}"/>
              </a:ext>
            </a:extLst>
          </p:cNvPr>
          <p:cNvSpPr>
            <a:spLocks noChangeArrowheads="1"/>
          </p:cNvSpPr>
          <p:nvPr/>
        </p:nvSpPr>
        <p:spPr bwMode="auto">
          <a:xfrm>
            <a:off x="10233213" y="1001592"/>
            <a:ext cx="1683468" cy="392033"/>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التنوع البيولوجي والبيئة</a:t>
            </a:r>
          </a:p>
        </p:txBody>
      </p:sp>
      <p:sp>
        <p:nvSpPr>
          <p:cNvPr id="41" name="Rectangle à coins arrondis 13">
            <a:extLst>
              <a:ext uri="{FF2B5EF4-FFF2-40B4-BE49-F238E27FC236}">
                <a16:creationId xmlns:a16="http://schemas.microsoft.com/office/drawing/2014/main" xmlns="" id="{84CD6D72-DD19-4649-9A70-158765B5F728}"/>
              </a:ext>
            </a:extLst>
          </p:cNvPr>
          <p:cNvSpPr>
            <a:spLocks noChangeArrowheads="1"/>
          </p:cNvSpPr>
          <p:nvPr/>
        </p:nvSpPr>
        <p:spPr bwMode="auto">
          <a:xfrm>
            <a:off x="10560970" y="3534939"/>
            <a:ext cx="1435475"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برنامج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sp>
        <p:nvSpPr>
          <p:cNvPr id="46" name="Rectangle à coins arrondis 13">
            <a:extLst>
              <a:ext uri="{FF2B5EF4-FFF2-40B4-BE49-F238E27FC236}">
                <a16:creationId xmlns:a16="http://schemas.microsoft.com/office/drawing/2014/main" xmlns="" id="{3739ADBD-F849-41A9-B0DE-49418E6B219B}"/>
              </a:ext>
            </a:extLst>
          </p:cNvPr>
          <p:cNvSpPr>
            <a:spLocks noChangeArrowheads="1"/>
          </p:cNvSpPr>
          <p:nvPr/>
        </p:nvSpPr>
        <p:spPr bwMode="auto">
          <a:xfrm>
            <a:off x="2789488" y="3682260"/>
            <a:ext cx="1317451" cy="36650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فرص الشغل </a:t>
            </a:r>
          </a:p>
        </p:txBody>
      </p:sp>
      <p:sp>
        <p:nvSpPr>
          <p:cNvPr id="47" name="Rectangle à coins arrondis 13">
            <a:extLst>
              <a:ext uri="{FF2B5EF4-FFF2-40B4-BE49-F238E27FC236}">
                <a16:creationId xmlns:a16="http://schemas.microsoft.com/office/drawing/2014/main" xmlns="" id="{68F2D25E-3347-44D0-9527-470CF839CC70}"/>
              </a:ext>
            </a:extLst>
          </p:cNvPr>
          <p:cNvSpPr>
            <a:spLocks noChangeArrowheads="1"/>
          </p:cNvSpPr>
          <p:nvPr/>
        </p:nvSpPr>
        <p:spPr bwMode="auto">
          <a:xfrm>
            <a:off x="2675964" y="1007690"/>
            <a:ext cx="1446625" cy="405852"/>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spcAft>
                <a:spcPct val="0"/>
              </a:spcAft>
            </a:pPr>
            <a:r>
              <a:rPr lang="ar-DZ" altLang="fr-FR" sz="24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أهداف التكوين </a:t>
            </a:r>
            <a:endParaRPr lang="en-US" alt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48" name="Picture 2">
            <a:extLst>
              <a:ext uri="{FF2B5EF4-FFF2-40B4-BE49-F238E27FC236}">
                <a16:creationId xmlns:a16="http://schemas.microsoft.com/office/drawing/2014/main" xmlns="" id="{22E2FB79-177E-4891-BC75-8B71B418A9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a:off x="4309780" y="62486"/>
            <a:ext cx="3360161" cy="217997"/>
          </a:xfrm>
          <a:prstGeom prst="rect">
            <a:avLst/>
          </a:prstGeom>
          <a:solidFill>
            <a:srgbClr val="C00000"/>
          </a:solidFill>
          <a:ln>
            <a:noFill/>
          </a:ln>
        </p:spPr>
      </p:pic>
      <p:pic>
        <p:nvPicPr>
          <p:cNvPr id="49" name="Picture 2">
            <a:extLst>
              <a:ext uri="{FF2B5EF4-FFF2-40B4-BE49-F238E27FC236}">
                <a16:creationId xmlns:a16="http://schemas.microsoft.com/office/drawing/2014/main" xmlns="" id="{3D41F801-8300-4F45-B88A-994F7DAA1B0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3954"/>
          <a:stretch>
            <a:fillRect/>
          </a:stretch>
        </p:blipFill>
        <p:spPr bwMode="auto">
          <a:xfrm rot="10800000">
            <a:off x="4309782" y="6556375"/>
            <a:ext cx="3401504" cy="220679"/>
          </a:xfrm>
          <a:prstGeom prst="rect">
            <a:avLst/>
          </a:prstGeom>
          <a:solidFill>
            <a:srgbClr val="C00000"/>
          </a:solidFill>
          <a:ln>
            <a:noFill/>
          </a:ln>
        </p:spPr>
      </p:pic>
      <p:sp>
        <p:nvSpPr>
          <p:cNvPr id="50" name="Rectangle à coins arrondis 13">
            <a:extLst>
              <a:ext uri="{FF2B5EF4-FFF2-40B4-BE49-F238E27FC236}">
                <a16:creationId xmlns:a16="http://schemas.microsoft.com/office/drawing/2014/main" xmlns="" id="{DF18B456-7184-4BD0-BC7C-B3E926D9DFFC}"/>
              </a:ext>
            </a:extLst>
          </p:cNvPr>
          <p:cNvSpPr>
            <a:spLocks noChangeArrowheads="1"/>
          </p:cNvSpPr>
          <p:nvPr/>
        </p:nvSpPr>
        <p:spPr bwMode="auto">
          <a:xfrm>
            <a:off x="4598895" y="2872615"/>
            <a:ext cx="2817158" cy="425461"/>
          </a:xfrm>
          <a:prstGeom prst="roundRect">
            <a:avLst>
              <a:gd name="adj" fmla="val 16667"/>
            </a:avLst>
          </a:prstGeom>
          <a:gradFill flip="none" rotWithShape="1">
            <a:gsLst>
              <a:gs pos="0">
                <a:srgbClr val="00B050">
                  <a:shade val="30000"/>
                  <a:satMod val="115000"/>
                </a:srgbClr>
              </a:gs>
              <a:gs pos="48000">
                <a:srgbClr val="00B050">
                  <a:shade val="67500"/>
                  <a:satMod val="115000"/>
                </a:srgbClr>
              </a:gs>
              <a:gs pos="100000">
                <a:srgbClr val="00B050">
                  <a:shade val="100000"/>
                  <a:satMod val="115000"/>
                </a:srgbClr>
              </a:gs>
            </a:gsLst>
            <a:lin ang="5400000" scaled="1"/>
            <a:tileRect/>
          </a:gradFill>
          <a:ln w="12700">
            <a:noFill/>
            <a:round/>
            <a:headEnd/>
            <a:tailEnd/>
          </a:ln>
          <a:effectLst>
            <a:outerShdw dist="28398" dir="3806097" algn="ctr" rotWithShape="0">
              <a:srgbClr val="243F60">
                <a:alpha val="50000"/>
              </a:srgbClr>
            </a:outerShdw>
          </a:effectLst>
        </p:spPr>
        <p:txBody>
          <a:bodyPr vert="horz" wrap="square" lIns="82953" tIns="41477" rIns="82953" bIns="41477" numCol="1" anchor="ctr" anchorCtr="0" compatLnSpc="1">
            <a:prstTxWarp prst="textNoShape">
              <a:avLst/>
            </a:prstTxWarp>
          </a:bodyPr>
          <a:lstStyle/>
          <a:p>
            <a:pPr algn="ctr" defTabSz="829591" eaLnBrk="0" fontAlgn="base" hangingPunct="0">
              <a:spcBef>
                <a:spcPct val="0"/>
              </a:spcBef>
            </a:pPr>
            <a:r>
              <a:rPr lang="ar-DZ" altLang="fr-FR" sz="2800" b="1" dirty="0" err="1">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ماسترالتنوع</a:t>
            </a:r>
            <a:r>
              <a:rPr lang="ar-DZ" altLang="fr-FR" sz="2800" b="1" dirty="0">
                <a:solidFill>
                  <a:schemeClr val="bg1"/>
                </a:solidFill>
                <a:latin typeface="Arabic Typesetting" panose="03020402040406030203" pitchFamily="66" charset="-78"/>
                <a:ea typeface="Times New Roman" panose="02020603050405020304" pitchFamily="18" charset="0"/>
                <a:cs typeface="Arabic Typesetting" panose="03020402040406030203" pitchFamily="66" charset="-78"/>
              </a:rPr>
              <a:t> البيولوجي والبيئة</a:t>
            </a:r>
          </a:p>
        </p:txBody>
      </p:sp>
      <p:sp>
        <p:nvSpPr>
          <p:cNvPr id="52" name="ZoneTexte 51">
            <a:extLst>
              <a:ext uri="{FF2B5EF4-FFF2-40B4-BE49-F238E27FC236}">
                <a16:creationId xmlns:a16="http://schemas.microsoft.com/office/drawing/2014/main" xmlns="" id="{51CD563A-29C2-46F9-8B59-14B2CE11D3B4}"/>
              </a:ext>
            </a:extLst>
          </p:cNvPr>
          <p:cNvSpPr txBox="1"/>
          <p:nvPr/>
        </p:nvSpPr>
        <p:spPr>
          <a:xfrm>
            <a:off x="4979270" y="2454733"/>
            <a:ext cx="1955696" cy="523220"/>
          </a:xfrm>
          <a:prstGeom prst="rect">
            <a:avLst/>
          </a:prstGeom>
          <a:noFill/>
        </p:spPr>
        <p:txBody>
          <a:bodyPr wrap="square">
            <a:spAutoFit/>
          </a:bodyPr>
          <a:lstStyle/>
          <a:p>
            <a:pPr algn="ctr" rtl="1"/>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تكوين</a:t>
            </a:r>
            <a:r>
              <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 م. د</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2800" i="0" u="none" strike="noStrike" baseline="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3" name="ZoneTexte 52">
            <a:extLst>
              <a:ext uri="{FF2B5EF4-FFF2-40B4-BE49-F238E27FC236}">
                <a16:creationId xmlns:a16="http://schemas.microsoft.com/office/drawing/2014/main" xmlns="" id="{6A7A2C68-4B41-491D-B35F-B1C28A3E20DB}"/>
              </a:ext>
            </a:extLst>
          </p:cNvPr>
          <p:cNvSpPr txBox="1"/>
          <p:nvPr/>
        </p:nvSpPr>
        <p:spPr>
          <a:xfrm>
            <a:off x="4229661" y="6015077"/>
            <a:ext cx="3408217" cy="600164"/>
          </a:xfrm>
          <a:prstGeom prst="rect">
            <a:avLst/>
          </a:prstGeom>
          <a:noFill/>
        </p:spPr>
        <p:txBody>
          <a:bodyPr wrap="square" rtlCol="0">
            <a:spAutoFit/>
          </a:bodyPr>
          <a:lstStyle/>
          <a:p>
            <a:pPr algn="r" rtl="1"/>
            <a:r>
              <a:rPr lang="ar-DZ" sz="1100" b="1" u="sng" dirty="0">
                <a:latin typeface="Arabic Typesetting" panose="03020402040406030203" pitchFamily="66" charset="-78"/>
              </a:rPr>
              <a:t>الاتصال</a:t>
            </a:r>
          </a:p>
          <a:p>
            <a:pPr algn="r" rtl="1"/>
            <a:r>
              <a:rPr lang="ar-DZ" sz="1100" b="1" dirty="0">
                <a:latin typeface="Arabic Typesetting" panose="03020402040406030203" pitchFamily="66" charset="-78"/>
              </a:rPr>
              <a:t>مسؤولة التخصص </a:t>
            </a:r>
            <a:r>
              <a:rPr lang="ar-DZ" sz="1100" dirty="0">
                <a:latin typeface="Arabic Typesetting" panose="03020402040406030203" pitchFamily="66" charset="-78"/>
              </a:rPr>
              <a:t>: الأستاذة </a:t>
            </a:r>
            <a:r>
              <a:rPr lang="ar-DZ" sz="1100" dirty="0" err="1">
                <a:latin typeface="Arabic Typesetting" panose="03020402040406030203" pitchFamily="66" charset="-78"/>
              </a:rPr>
              <a:t>بلولة</a:t>
            </a:r>
            <a:r>
              <a:rPr lang="ar-DZ" sz="1100" dirty="0">
                <a:latin typeface="Arabic Typesetting" panose="03020402040406030203" pitchFamily="66" charset="-78"/>
              </a:rPr>
              <a:t> سليمة</a:t>
            </a:r>
          </a:p>
          <a:p>
            <a:pPr algn="r" rtl="1"/>
            <a:r>
              <a:rPr lang="ar-DZ" sz="1100" b="1" dirty="0">
                <a:latin typeface="Arabic Typesetting" panose="03020402040406030203" pitchFamily="66" charset="-78"/>
              </a:rPr>
              <a:t>الايميل</a:t>
            </a:r>
            <a:r>
              <a:rPr lang="ar-DZ" sz="1100" dirty="0">
                <a:latin typeface="Arabic Typesetting" panose="03020402040406030203" pitchFamily="66" charset="-78"/>
              </a:rPr>
              <a:t> : </a:t>
            </a:r>
            <a:r>
              <a:rPr lang="fr-FR" sz="1050" dirty="0">
                <a:latin typeface="Times New Roman" pitchFamily="18" charset="0"/>
                <a:cs typeface="Times New Roman" pitchFamily="18" charset="0"/>
              </a:rPr>
              <a:t>salima.beloula@univ-bba.dz </a:t>
            </a:r>
          </a:p>
        </p:txBody>
      </p:sp>
      <p:pic>
        <p:nvPicPr>
          <p:cNvPr id="33" name="Picture 5">
            <a:extLst>
              <a:ext uri="{FF2B5EF4-FFF2-40B4-BE49-F238E27FC236}">
                <a16:creationId xmlns:a16="http://schemas.microsoft.com/office/drawing/2014/main" xmlns="" id="{6A3525E8-0EF3-497E-A65A-F23E7C2BCC11}"/>
              </a:ext>
            </a:extLst>
          </p:cNvPr>
          <p:cNvPicPr>
            <a:picLocks noChangeAspect="1" noChangeArrowheads="1"/>
          </p:cNvPicPr>
          <p:nvPr/>
        </p:nvPicPr>
        <p:blipFill>
          <a:blip r:embed="rId10" cstate="print"/>
          <a:srcRect/>
          <a:stretch>
            <a:fillRect/>
          </a:stretch>
        </p:blipFill>
        <p:spPr bwMode="auto">
          <a:xfrm>
            <a:off x="6062912" y="4943775"/>
            <a:ext cx="1410661" cy="1012608"/>
          </a:xfrm>
          <a:prstGeom prst="rect">
            <a:avLst/>
          </a:prstGeom>
          <a:noFill/>
          <a:ln w="9525">
            <a:noFill/>
            <a:miter lim="800000"/>
            <a:headEnd/>
            <a:tailEnd/>
          </a:ln>
          <a:effectLst/>
        </p:spPr>
      </p:pic>
      <p:pic>
        <p:nvPicPr>
          <p:cNvPr id="35" name="Picture 8" descr="C:\Users\Salima\Dropbox\My PC (DESKTOP-CRMR1FV)\Desktop\A envoyé\tof ecologie\analyse-organique-laboratoire-agriculture-1568x1039.jpeg">
            <a:extLst>
              <a:ext uri="{FF2B5EF4-FFF2-40B4-BE49-F238E27FC236}">
                <a16:creationId xmlns:a16="http://schemas.microsoft.com/office/drawing/2014/main" xmlns="" id="{DC2BC1AD-6020-471E-831D-20AEACF2FEE9}"/>
              </a:ext>
            </a:extLst>
          </p:cNvPr>
          <p:cNvPicPr>
            <a:picLocks noChangeAspect="1" noChangeArrowheads="1"/>
          </p:cNvPicPr>
          <p:nvPr/>
        </p:nvPicPr>
        <p:blipFill>
          <a:blip r:embed="rId11" cstate="print"/>
          <a:srcRect/>
          <a:stretch>
            <a:fillRect/>
          </a:stretch>
        </p:blipFill>
        <p:spPr bwMode="auto">
          <a:xfrm>
            <a:off x="46299" y="5524084"/>
            <a:ext cx="1088136" cy="720968"/>
          </a:xfrm>
          <a:prstGeom prst="hexagon">
            <a:avLst/>
          </a:prstGeom>
          <a:noFill/>
          <a:ln>
            <a:solidFill>
              <a:srgbClr val="3333FF"/>
            </a:solidFill>
          </a:ln>
        </p:spPr>
      </p:pic>
      <p:pic>
        <p:nvPicPr>
          <p:cNvPr id="36" name="Picture 10" descr="C:\Users\Salima\Dropbox\My PC (DESKTOP-CRMR1FV)\Desktop\A envoyé\tof ecologie\17-8943.jpg">
            <a:extLst>
              <a:ext uri="{FF2B5EF4-FFF2-40B4-BE49-F238E27FC236}">
                <a16:creationId xmlns:a16="http://schemas.microsoft.com/office/drawing/2014/main" xmlns="" id="{DDD3D205-35B7-4E16-B8F3-B1A6EBDA8D47}"/>
              </a:ext>
            </a:extLst>
          </p:cNvPr>
          <p:cNvPicPr>
            <a:picLocks noChangeAspect="1" noChangeArrowheads="1"/>
          </p:cNvPicPr>
          <p:nvPr/>
        </p:nvPicPr>
        <p:blipFill>
          <a:blip r:embed="rId12" cstate="print"/>
          <a:srcRect/>
          <a:stretch>
            <a:fillRect/>
          </a:stretch>
        </p:blipFill>
        <p:spPr bwMode="auto">
          <a:xfrm>
            <a:off x="40510" y="3976625"/>
            <a:ext cx="1083565" cy="722376"/>
          </a:xfrm>
          <a:prstGeom prst="hexagon">
            <a:avLst/>
          </a:prstGeom>
          <a:noFill/>
          <a:ln>
            <a:solidFill>
              <a:srgbClr val="3333FF"/>
            </a:solidFill>
          </a:ln>
        </p:spPr>
      </p:pic>
      <p:pic>
        <p:nvPicPr>
          <p:cNvPr id="42" name="Picture 2">
            <a:extLst>
              <a:ext uri="{FF2B5EF4-FFF2-40B4-BE49-F238E27FC236}">
                <a16:creationId xmlns:a16="http://schemas.microsoft.com/office/drawing/2014/main" xmlns="" id="{9E3E346D-469F-4F33-9B54-FF89A78B88F5}"/>
              </a:ext>
            </a:extLst>
          </p:cNvPr>
          <p:cNvPicPr>
            <a:picLocks noChangeAspect="1" noChangeArrowheads="1"/>
          </p:cNvPicPr>
          <p:nvPr/>
        </p:nvPicPr>
        <p:blipFill>
          <a:blip r:embed="rId13" cstate="print"/>
          <a:srcRect/>
          <a:stretch>
            <a:fillRect/>
          </a:stretch>
        </p:blipFill>
        <p:spPr bwMode="auto">
          <a:xfrm>
            <a:off x="1" y="4725909"/>
            <a:ext cx="1119218" cy="747431"/>
          </a:xfrm>
          <a:prstGeom prst="hexagon">
            <a:avLst/>
          </a:prstGeom>
          <a:noFill/>
          <a:ln w="9525">
            <a:solidFill>
              <a:srgbClr val="0000FF"/>
            </a:solidFill>
            <a:miter lim="800000"/>
            <a:headEnd/>
            <a:tailEnd/>
          </a:ln>
          <a:effectLst/>
        </p:spPr>
      </p:pic>
      <p:pic>
        <p:nvPicPr>
          <p:cNvPr id="51" name="Picture 3">
            <a:extLst>
              <a:ext uri="{FF2B5EF4-FFF2-40B4-BE49-F238E27FC236}">
                <a16:creationId xmlns:a16="http://schemas.microsoft.com/office/drawing/2014/main" xmlns="" id="{7F384EA7-6693-4FF7-ACE8-71E19ADB97D3}"/>
              </a:ext>
            </a:extLst>
          </p:cNvPr>
          <p:cNvPicPr>
            <a:picLocks noChangeAspect="1" noChangeArrowheads="1"/>
          </p:cNvPicPr>
          <p:nvPr/>
        </p:nvPicPr>
        <p:blipFill>
          <a:blip r:embed="rId14" cstate="print"/>
          <a:srcRect/>
          <a:stretch>
            <a:fillRect/>
          </a:stretch>
        </p:blipFill>
        <p:spPr bwMode="auto">
          <a:xfrm>
            <a:off x="977774" y="4347828"/>
            <a:ext cx="1006553" cy="754914"/>
          </a:xfrm>
          <a:prstGeom prst="hexagon">
            <a:avLst/>
          </a:prstGeom>
          <a:noFill/>
          <a:ln w="9525">
            <a:solidFill>
              <a:srgbClr val="3333FF"/>
            </a:solidFill>
            <a:miter lim="800000"/>
            <a:headEnd/>
            <a:tailEnd/>
          </a:ln>
          <a:effectLst/>
        </p:spPr>
      </p:pic>
      <p:pic>
        <p:nvPicPr>
          <p:cNvPr id="54" name="Picture 4">
            <a:extLst>
              <a:ext uri="{FF2B5EF4-FFF2-40B4-BE49-F238E27FC236}">
                <a16:creationId xmlns:a16="http://schemas.microsoft.com/office/drawing/2014/main" xmlns="" id="{9D47D3AB-9F53-471A-9929-994E20115BE0}"/>
              </a:ext>
            </a:extLst>
          </p:cNvPr>
          <p:cNvPicPr>
            <a:picLocks noChangeAspect="1" noChangeArrowheads="1"/>
          </p:cNvPicPr>
          <p:nvPr/>
        </p:nvPicPr>
        <p:blipFill>
          <a:blip r:embed="rId15" cstate="print"/>
          <a:srcRect/>
          <a:stretch>
            <a:fillRect/>
          </a:stretch>
        </p:blipFill>
        <p:spPr bwMode="auto">
          <a:xfrm>
            <a:off x="1016982" y="5142367"/>
            <a:ext cx="1005840" cy="735126"/>
          </a:xfrm>
          <a:prstGeom prst="hexagon">
            <a:avLst/>
          </a:prstGeom>
          <a:noFill/>
          <a:ln w="9525">
            <a:solidFill>
              <a:srgbClr val="3333FF"/>
            </a:solidFill>
            <a:miter lim="800000"/>
            <a:headEnd/>
            <a:tailEnd/>
          </a:ln>
          <a:effectLst/>
        </p:spPr>
      </p:pic>
      <p:sp>
        <p:nvSpPr>
          <p:cNvPr id="55" name="ZoneTexte 54">
            <a:extLst>
              <a:ext uri="{FF2B5EF4-FFF2-40B4-BE49-F238E27FC236}">
                <a16:creationId xmlns:a16="http://schemas.microsoft.com/office/drawing/2014/main" xmlns="" id="{33586348-E0DA-408B-8FB9-69BF90682063}"/>
              </a:ext>
            </a:extLst>
          </p:cNvPr>
          <p:cNvSpPr txBox="1"/>
          <p:nvPr/>
        </p:nvSpPr>
        <p:spPr>
          <a:xfrm>
            <a:off x="7711286" y="1384070"/>
            <a:ext cx="4316630" cy="1938992"/>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يمثل التنوع البيولوجي اليوم قضية علمية، اجتماعية واقتصادية وسياسية </a:t>
            </a:r>
            <a:r>
              <a:rPr lang="ar-DZ" sz="2000" b="1" dirty="0" err="1">
                <a:latin typeface="Arabic Typesetting" pitchFamily="66" charset="-78"/>
                <a:cs typeface="Arabic Typesetting" pitchFamily="66" charset="-78"/>
              </a:rPr>
              <a:t>كبيرة.</a:t>
            </a:r>
            <a:r>
              <a:rPr lang="ar-DZ" sz="2000" b="1" dirty="0">
                <a:latin typeface="Arabic Typesetting" pitchFamily="66" charset="-78"/>
                <a:cs typeface="Arabic Typesetting" pitchFamily="66" charset="-78"/>
              </a:rPr>
              <a:t> يتطلب الحفاظ على التنوع البيولوجي وتعزيزه، بمقاييسه المختلفة، تنفيذ أدوات الإدارة </a:t>
            </a:r>
            <a:r>
              <a:rPr lang="ar-DZ" sz="2000" b="1" dirty="0" err="1">
                <a:latin typeface="Arabic Typesetting" pitchFamily="66" charset="-78"/>
                <a:cs typeface="Arabic Typesetting" pitchFamily="66" charset="-78"/>
              </a:rPr>
              <a:t>المناسبة.</a:t>
            </a:r>
            <a:r>
              <a:rPr lang="ar-DZ" sz="2000" b="1" dirty="0">
                <a:latin typeface="Arabic Typesetting" pitchFamily="66" charset="-78"/>
                <a:cs typeface="Arabic Typesetting" pitchFamily="66" charset="-78"/>
              </a:rPr>
              <a:t> تحتاج الهياكل </a:t>
            </a:r>
            <a:r>
              <a:rPr lang="ar-DZ" sz="2000" b="1" dirty="0" err="1">
                <a:latin typeface="Arabic Typesetting" pitchFamily="66" charset="-78"/>
                <a:cs typeface="Arabic Typesetting" pitchFamily="66" charset="-78"/>
              </a:rPr>
              <a:t>المسؤولة</a:t>
            </a:r>
            <a:r>
              <a:rPr lang="ar-DZ" sz="2000" b="1" dirty="0">
                <a:latin typeface="Arabic Typesetting" pitchFamily="66" charset="-78"/>
                <a:cs typeface="Arabic Typesetting" pitchFamily="66" charset="-78"/>
              </a:rPr>
              <a:t> عن البيئات الطبيعية وعلى نطاق أوسع عن التنوع البيولوجي إلى </a:t>
            </a:r>
            <a:r>
              <a:rPr lang="ar-DZ" sz="2000" b="1" u="sng" dirty="0">
                <a:latin typeface="Arabic Typesetting" pitchFamily="66" charset="-78"/>
                <a:cs typeface="Arabic Typesetting" pitchFamily="66" charset="-78"/>
              </a:rPr>
              <a:t>متخصصين</a:t>
            </a:r>
            <a:r>
              <a:rPr lang="ar-DZ" sz="2000" b="1" dirty="0">
                <a:latin typeface="Arabic Typesetting" pitchFamily="66" charset="-78"/>
                <a:cs typeface="Arabic Typesetting" pitchFamily="66" charset="-78"/>
              </a:rPr>
              <a:t> لديهم معرفة مفصلة بكل من أداء النظم البيئية وأدوات الإدارة والاستعادة والتجدد، وأيضًا قادرون على تحليل السياق المحلي وتولي مسؤولية إقامة مشروع الحفاظ.</a:t>
            </a:r>
          </a:p>
        </p:txBody>
      </p:sp>
      <p:sp>
        <p:nvSpPr>
          <p:cNvPr id="56" name="ZoneTexte 55">
            <a:extLst>
              <a:ext uri="{FF2B5EF4-FFF2-40B4-BE49-F238E27FC236}">
                <a16:creationId xmlns:a16="http://schemas.microsoft.com/office/drawing/2014/main" xmlns="" id="{70C98F7D-696F-40C9-B717-5810697A4446}"/>
              </a:ext>
            </a:extLst>
          </p:cNvPr>
          <p:cNvSpPr txBox="1"/>
          <p:nvPr/>
        </p:nvSpPr>
        <p:spPr>
          <a:xfrm>
            <a:off x="7770238" y="4013776"/>
            <a:ext cx="4261817" cy="2554545"/>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يوفر البرنامج للطلاب تدريبًا متعدد التخصصات على مستوى ملموس للغاية في هذا المجال، موجه بوضوح نحو عالم البحث؛ هدفها الرئيسي هو تزويد الطلاب بالمعرفة والمهارات </a:t>
            </a:r>
            <a:r>
              <a:rPr lang="ar-DZ" sz="2000" b="1" dirty="0" err="1">
                <a:latin typeface="Arabic Typesetting" pitchFamily="66" charset="-78"/>
                <a:cs typeface="Arabic Typesetting" pitchFamily="66" charset="-78"/>
              </a:rPr>
              <a:t>والانفتاحات</a:t>
            </a:r>
            <a:r>
              <a:rPr lang="ar-DZ" sz="2000" b="1" dirty="0">
                <a:latin typeface="Arabic Typesetting" pitchFamily="66" charset="-78"/>
                <a:cs typeface="Arabic Typesetting" pitchFamily="66" charset="-78"/>
              </a:rPr>
              <a:t> التأديبية ومستوى الاستقلالية التي تسمح لهم بمعالجة القضايا المتعلقة بالفرد والأنواع والسكان والنظم البيئية والمناظر الطبيعية تكوينا نظريًا في علم البيئة التطوري، مع التركيز على التنوع البيولوجي وديناميكيات المجتمع والعمليات التنظيمية جنبًا إلى جنب مع المعرفة المنهجية، بما في ذلك الإحصاء وإجراءات التقييم الخاصة بإدارة وحفظ النظم البيئية.</a:t>
            </a:r>
          </a:p>
        </p:txBody>
      </p:sp>
      <p:sp>
        <p:nvSpPr>
          <p:cNvPr id="57" name="ZoneTexte 56">
            <a:extLst>
              <a:ext uri="{FF2B5EF4-FFF2-40B4-BE49-F238E27FC236}">
                <a16:creationId xmlns:a16="http://schemas.microsoft.com/office/drawing/2014/main" xmlns="" id="{911E2C14-928E-4333-BE4B-6E6F01E5CA77}"/>
              </a:ext>
            </a:extLst>
          </p:cNvPr>
          <p:cNvSpPr txBox="1"/>
          <p:nvPr/>
        </p:nvSpPr>
        <p:spPr>
          <a:xfrm>
            <a:off x="118340" y="1429915"/>
            <a:ext cx="4040993" cy="2554545"/>
          </a:xfrm>
          <a:prstGeom prst="rect">
            <a:avLst/>
          </a:prstGeom>
          <a:noFill/>
        </p:spPr>
        <p:txBody>
          <a:bodyPr wrap="square">
            <a:spAutoFit/>
          </a:bodyPr>
          <a:lstStyle/>
          <a:p>
            <a:pPr algn="just" rtl="1"/>
            <a:r>
              <a:rPr lang="ar-DZ" sz="2000" b="1" dirty="0">
                <a:latin typeface="Arabic Typesetting" pitchFamily="66" charset="-78"/>
                <a:cs typeface="Arabic Typesetting" pitchFamily="66" charset="-78"/>
              </a:rPr>
              <a:t>من أجل مواجهة أزمة التنوع البيولوجي والتهديدات التي تتعرض لها النظم البيئية والخدمات التي تقدمها، يهدف تكويننا </a:t>
            </a:r>
            <a:r>
              <a:rPr lang="ar-DZ" sz="2000" b="1" u="sng" dirty="0">
                <a:solidFill>
                  <a:srgbClr val="0000FF"/>
                </a:solidFill>
                <a:latin typeface="Arabic Typesetting" pitchFamily="66" charset="-78"/>
                <a:cs typeface="Arabic Typesetting" pitchFamily="66" charset="-78"/>
              </a:rPr>
              <a:t>التنوع البيولوجي </a:t>
            </a:r>
            <a:r>
              <a:rPr lang="ar-DZ" sz="2000" b="1" dirty="0">
                <a:latin typeface="Arabic Typesetting" pitchFamily="66" charset="-78"/>
                <a:cs typeface="Arabic Typesetting" pitchFamily="66" charset="-78"/>
              </a:rPr>
              <a:t>و</a:t>
            </a:r>
            <a:r>
              <a:rPr lang="ar-DZ" sz="2000" b="1" u="sng" dirty="0">
                <a:solidFill>
                  <a:srgbClr val="3333FF"/>
                </a:solidFill>
                <a:latin typeface="Arabic Typesetting" pitchFamily="66" charset="-78"/>
                <a:cs typeface="Arabic Typesetting" pitchFamily="66" charset="-78"/>
              </a:rPr>
              <a:t>البيئة</a:t>
            </a:r>
          </a:p>
          <a:p>
            <a:pPr algn="just" rtl="1"/>
            <a:r>
              <a:rPr lang="ar-DZ" sz="2000" b="1" dirty="0">
                <a:latin typeface="Arabic Typesetting" pitchFamily="66" charset="-78"/>
                <a:cs typeface="Arabic Typesetting" pitchFamily="66" charset="-78"/>
              </a:rPr>
              <a:t>إلى ضمان الوظيفة الوقائية لأنظمتنا البيئية؛ لخلق ديناميكية </a:t>
            </a:r>
            <a:r>
              <a:rPr lang="ar-DZ" sz="2000" b="1" dirty="0" err="1">
                <a:latin typeface="Arabic Typesetting" pitchFamily="66" charset="-78"/>
                <a:cs typeface="Arabic Typesetting" pitchFamily="66" charset="-78"/>
              </a:rPr>
              <a:t>البحث؛</a:t>
            </a:r>
            <a:r>
              <a:rPr lang="ar-DZ" sz="2000" b="1" dirty="0">
                <a:latin typeface="Arabic Typesetting" pitchFamily="66" charset="-78"/>
                <a:cs typeface="Arabic Typesetting" pitchFamily="66" charset="-78"/>
              </a:rPr>
              <a:t> </a:t>
            </a:r>
            <a:endParaRPr lang="ar-DZ" sz="2000" b="1" u="sng" dirty="0">
              <a:solidFill>
                <a:srgbClr val="3333FF"/>
              </a:solidFill>
              <a:latin typeface="Arabic Typesetting" pitchFamily="66" charset="-78"/>
              <a:cs typeface="Arabic Typesetting" pitchFamily="66" charset="-78"/>
            </a:endParaRPr>
          </a:p>
          <a:p>
            <a:pPr algn="just" rtl="1"/>
            <a:r>
              <a:rPr lang="ar-DZ" sz="2000" b="1" dirty="0">
                <a:latin typeface="Arabic Typesetting" pitchFamily="66" charset="-78"/>
                <a:cs typeface="Arabic Typesetting" pitchFamily="66" charset="-78"/>
              </a:rPr>
              <a:t> إلى إنشاء جيل جديد من العلماء والخبراء والعاملين الميدانيين ذوي المعرفة الواسعة في مجال علم البيئة التطبيقي وعلم أحياء الحفظ وعلم البيئة </a:t>
            </a:r>
            <a:r>
              <a:rPr lang="ar-DZ" sz="2000" b="1" dirty="0" err="1">
                <a:latin typeface="Arabic Typesetting" pitchFamily="66" charset="-78"/>
                <a:cs typeface="Arabic Typesetting" pitchFamily="66" charset="-78"/>
              </a:rPr>
              <a:t>التطوري.</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ولاكتسابهم </a:t>
            </a:r>
            <a:r>
              <a:rPr lang="ar-DZ" sz="2000" b="1" dirty="0">
                <a:latin typeface="Arabic Typesetting" pitchFamily="66" charset="-78"/>
                <a:cs typeface="Arabic Typesetting" pitchFamily="66" charset="-78"/>
              </a:rPr>
              <a:t>،في المستقبل، المهارات اللازمة لفهم وتحليل تطور النظم البيئية الطبيعية وكذلك لتطوير استراتيجيات الإدارة بطريقة </a:t>
            </a:r>
            <a:r>
              <a:rPr lang="ar-DZ" sz="2000" b="1" dirty="0" err="1">
                <a:latin typeface="Arabic Typesetting" pitchFamily="66" charset="-78"/>
                <a:cs typeface="Arabic Typesetting" pitchFamily="66" charset="-78"/>
              </a:rPr>
              <a:t>مستدامة </a:t>
            </a:r>
            <a:r>
              <a:rPr lang="ar-DZ" sz="2000" b="1" dirty="0">
                <a:latin typeface="Arabic Typesetting" pitchFamily="66" charset="-78"/>
                <a:cs typeface="Arabic Typesetting" pitchFamily="66" charset="-78"/>
              </a:rPr>
              <a:t>(التثمين والحفظ</a:t>
            </a:r>
            <a:r>
              <a:rPr lang="ar-DZ" sz="2000" b="1" dirty="0" err="1">
                <a:latin typeface="Arabic Typesetting" pitchFamily="66" charset="-78"/>
                <a:cs typeface="Arabic Typesetting" pitchFamily="66" charset="-78"/>
              </a:rPr>
              <a:t>).</a:t>
            </a:r>
            <a:endParaRPr lang="en-US" altLang="fr-FR" sz="2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8" name="ZoneTexte 57">
            <a:extLst>
              <a:ext uri="{FF2B5EF4-FFF2-40B4-BE49-F238E27FC236}">
                <a16:creationId xmlns:a16="http://schemas.microsoft.com/office/drawing/2014/main" xmlns="" id="{213A5CFC-1767-4323-B820-E3B738D4876A}"/>
              </a:ext>
            </a:extLst>
          </p:cNvPr>
          <p:cNvSpPr txBox="1"/>
          <p:nvPr/>
        </p:nvSpPr>
        <p:spPr>
          <a:xfrm>
            <a:off x="47134" y="4167663"/>
            <a:ext cx="4160213" cy="2246769"/>
          </a:xfrm>
          <a:prstGeom prst="rect">
            <a:avLst/>
          </a:prstGeom>
          <a:noFill/>
        </p:spPr>
        <p:txBody>
          <a:bodyPr wrap="square">
            <a:spAutoFit/>
          </a:bodyPr>
          <a:lstStyle/>
          <a:p>
            <a:pPr algn="just" rtl="1">
              <a:buFont typeface="Wingdings" pitchFamily="2" charset="2"/>
              <a:buChar char="v"/>
            </a:pPr>
            <a:r>
              <a:rPr lang="ar-DZ" sz="2000" b="1" dirty="0">
                <a:latin typeface="Arabic Typesetting" pitchFamily="66" charset="-78"/>
                <a:cs typeface="Arabic Typesetting" pitchFamily="66" charset="-78"/>
              </a:rPr>
              <a:t>على المستوى </a:t>
            </a:r>
            <a:r>
              <a:rPr lang="ar-DZ" sz="2000" b="1" dirty="0" err="1">
                <a:latin typeface="Arabic Typesetting" pitchFamily="66" charset="-78"/>
                <a:cs typeface="Arabic Typesetting" pitchFamily="66" charset="-78"/>
              </a:rPr>
              <a:t>الإقليمي :</a:t>
            </a:r>
            <a:r>
              <a:rPr lang="ar-DZ" sz="2000" b="1" dirty="0">
                <a:latin typeface="Arabic Typesetting" pitchFamily="66" charset="-78"/>
                <a:cs typeface="Arabic Typesetting" pitchFamily="66" charset="-78"/>
              </a:rPr>
              <a:t> </a:t>
            </a:r>
          </a:p>
          <a:p>
            <a:pPr algn="just" rtl="1"/>
            <a:r>
              <a:rPr lang="ar-DZ" sz="2000" b="1" dirty="0">
                <a:latin typeface="Arabic Typesetting" pitchFamily="66" charset="-78"/>
                <a:cs typeface="Arabic Typesetting" pitchFamily="66" charset="-78"/>
              </a:rPr>
              <a:t>- محافظة </a:t>
            </a:r>
            <a:r>
              <a:rPr lang="ar-DZ" sz="2000" b="1" dirty="0" err="1">
                <a:latin typeface="Arabic Typesetting" pitchFamily="66" charset="-78"/>
                <a:cs typeface="Arabic Typesetting" pitchFamily="66" charset="-78"/>
              </a:rPr>
              <a:t>الغابات  </a:t>
            </a:r>
            <a:r>
              <a:rPr lang="ar-DZ" sz="2000" b="1" dirty="0">
                <a:latin typeface="Arabic Typesetting" pitchFamily="66" charset="-78"/>
                <a:cs typeface="Arabic Typesetting" pitchFamily="66" charset="-78"/>
              </a:rPr>
              <a:t>- مديرية البيئة</a:t>
            </a:r>
          </a:p>
          <a:p>
            <a:pPr algn="just" rtl="1"/>
            <a:r>
              <a:rPr lang="ar-DZ" sz="2000" b="1" dirty="0">
                <a:latin typeface="Arabic Typesetting" pitchFamily="66" charset="-78"/>
                <a:cs typeface="Arabic Typesetting" pitchFamily="66" charset="-78"/>
              </a:rPr>
              <a:t>- المكتب الوطني </a:t>
            </a:r>
            <a:r>
              <a:rPr lang="ar-DZ" sz="2000" b="1" dirty="0" err="1">
                <a:latin typeface="Arabic Typesetting" pitchFamily="66" charset="-78"/>
                <a:cs typeface="Arabic Typesetting" pitchFamily="66" charset="-78"/>
              </a:rPr>
              <a:t>للسدود </a:t>
            </a:r>
            <a:r>
              <a:rPr lang="ar-DZ" sz="2000" b="1" dirty="0">
                <a:latin typeface="Arabic Typesetting" pitchFamily="66" charset="-78"/>
                <a:cs typeface="Arabic Typesetting" pitchFamily="66" charset="-78"/>
              </a:rPr>
              <a:t>(سد عين زادة</a:t>
            </a:r>
            <a:r>
              <a:rPr lang="ar-DZ" sz="2000" b="1" dirty="0" err="1">
                <a:latin typeface="Arabic Typesetting" pitchFamily="66" charset="-78"/>
                <a:cs typeface="Arabic Typesetting" pitchFamily="66" charset="-78"/>
              </a:rPr>
              <a:t>)</a:t>
            </a:r>
            <a:endParaRPr lang="ar-DZ" sz="2000" b="1" dirty="0">
              <a:latin typeface="Arabic Typesetting" pitchFamily="66" charset="-78"/>
              <a:cs typeface="Arabic Typesetting" pitchFamily="66" charset="-78"/>
            </a:endParaRPr>
          </a:p>
          <a:p>
            <a:pPr algn="just" rtl="1"/>
            <a:r>
              <a:rPr lang="ar-DZ" sz="2000" b="1" dirty="0">
                <a:latin typeface="Arabic Typesetting" pitchFamily="66" charset="-78"/>
                <a:cs typeface="Arabic Typesetting" pitchFamily="66" charset="-78"/>
              </a:rPr>
              <a:t>- المجتمعات </a:t>
            </a:r>
            <a:r>
              <a:rPr lang="ar-DZ" sz="2000" b="1" dirty="0" err="1">
                <a:latin typeface="Arabic Typesetting" pitchFamily="66" charset="-78"/>
                <a:cs typeface="Arabic Typesetting" pitchFamily="66" charset="-78"/>
              </a:rPr>
              <a:t>المحلية </a:t>
            </a:r>
            <a:r>
              <a:rPr lang="ar-DZ" sz="2000" b="1" dirty="0">
                <a:latin typeface="Arabic Typesetting" pitchFamily="66" charset="-78"/>
                <a:cs typeface="Arabic Typesetting" pitchFamily="66" charset="-78"/>
              </a:rPr>
              <a:t>، </a:t>
            </a:r>
            <a:r>
              <a:rPr lang="ar-DZ" sz="2000" b="1" dirty="0" err="1">
                <a:latin typeface="Arabic Typesetting" pitchFamily="66" charset="-78"/>
                <a:cs typeface="Arabic Typesetting" pitchFamily="66" charset="-78"/>
              </a:rPr>
              <a:t>إلخ.</a:t>
            </a:r>
            <a:r>
              <a:rPr lang="ar-DZ" sz="2000" b="1" dirty="0">
                <a:latin typeface="Arabic Typesetting" pitchFamily="66" charset="-78"/>
                <a:cs typeface="Arabic Typesetting" pitchFamily="66" charset="-78"/>
              </a:rPr>
              <a:t> </a:t>
            </a:r>
            <a:endParaRPr lang="en-US" sz="2000" b="1" dirty="0">
              <a:latin typeface="Arabic Typesetting" pitchFamily="66" charset="-78"/>
              <a:cs typeface="Arabic Typesetting" pitchFamily="66" charset="-78"/>
            </a:endParaRPr>
          </a:p>
          <a:p>
            <a:pPr algn="just" rtl="1">
              <a:buFont typeface="Wingdings" pitchFamily="2" charset="2"/>
              <a:buChar char="v"/>
            </a:pPr>
            <a:r>
              <a:rPr lang="ar-DZ" sz="2000" b="1" dirty="0">
                <a:latin typeface="Arabic Typesetting" pitchFamily="66" charset="-78"/>
                <a:cs typeface="Arabic Typesetting" pitchFamily="66" charset="-78"/>
              </a:rPr>
              <a:t>على المستوى </a:t>
            </a:r>
            <a:r>
              <a:rPr lang="ar-DZ" sz="2000" b="1" dirty="0" err="1">
                <a:latin typeface="Arabic Typesetting" pitchFamily="66" charset="-78"/>
                <a:cs typeface="Arabic Typesetting" pitchFamily="66" charset="-78"/>
              </a:rPr>
              <a:t>الوطني :</a:t>
            </a:r>
            <a:endParaRPr lang="ar-DZ" sz="2000" b="1" dirty="0">
              <a:latin typeface="Arabic Typesetting" pitchFamily="66" charset="-78"/>
              <a:cs typeface="Arabic Typesetting" pitchFamily="66" charset="-78"/>
            </a:endParaRPr>
          </a:p>
          <a:p>
            <a:pPr algn="just" rtl="1"/>
            <a:r>
              <a:rPr lang="ar-DZ" sz="2000" b="1" dirty="0">
                <a:latin typeface="Arabic Typesetting" pitchFamily="66" charset="-78"/>
                <a:cs typeface="Arabic Typesetting" pitchFamily="66" charset="-78"/>
              </a:rPr>
              <a:t> - الجامعات ومراكز </a:t>
            </a:r>
            <a:r>
              <a:rPr lang="ar-DZ" sz="2000" b="1" dirty="0" err="1">
                <a:latin typeface="Arabic Typesetting" pitchFamily="66" charset="-78"/>
                <a:cs typeface="Arabic Typesetting" pitchFamily="66" charset="-78"/>
              </a:rPr>
              <a:t>البحث ،</a:t>
            </a:r>
            <a:r>
              <a:rPr lang="ar-DZ" sz="2000" b="1" dirty="0">
                <a:latin typeface="Arabic Typesetting" pitchFamily="66" charset="-78"/>
                <a:cs typeface="Arabic Typesetting" pitchFamily="66" charset="-78"/>
              </a:rPr>
              <a:t> </a:t>
            </a:r>
          </a:p>
          <a:p>
            <a:pPr algn="just" rtl="1"/>
            <a:r>
              <a:rPr lang="ar-DZ" sz="2000" b="1" dirty="0">
                <a:latin typeface="Arabic Typesetting" pitchFamily="66" charset="-78"/>
                <a:cs typeface="Arabic Typesetting" pitchFamily="66" charset="-78"/>
              </a:rPr>
              <a:t>- المركز الوطني لبحوث وتطوير التنوع البيولوجي.</a:t>
            </a:r>
            <a:endParaRPr lang="fr-FR" sz="20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188208527"/>
      </p:ext>
    </p:extLst>
  </p:cSld>
  <p:clrMapOvr>
    <a:masterClrMapping/>
  </p:clrMapOvr>
  <p:transition spd="slow" advTm="11805">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xmlns="" id="{3C9560C0-944C-4658-8FD3-0A96083AC287}"/>
              </a:ext>
            </a:extLst>
          </p:cNvPr>
          <p:cNvGrpSpPr/>
          <p:nvPr/>
        </p:nvGrpSpPr>
        <p:grpSpPr>
          <a:xfrm>
            <a:off x="2479431" y="2037862"/>
            <a:ext cx="7233138" cy="2782276"/>
            <a:chOff x="2676769" y="1727201"/>
            <a:chExt cx="7233138" cy="2782276"/>
          </a:xfrm>
        </p:grpSpPr>
        <p:sp>
          <p:nvSpPr>
            <p:cNvPr id="2" name="Ellipse 1">
              <a:extLst>
                <a:ext uri="{FF2B5EF4-FFF2-40B4-BE49-F238E27FC236}">
                  <a16:creationId xmlns:a16="http://schemas.microsoft.com/office/drawing/2014/main" xmlns="" id="{E9C1122C-ABDA-4300-B636-0481B82752DD}"/>
                </a:ext>
              </a:extLst>
            </p:cNvPr>
            <p:cNvSpPr/>
            <p:nvPr/>
          </p:nvSpPr>
          <p:spPr>
            <a:xfrm>
              <a:off x="2934676" y="1727201"/>
              <a:ext cx="6975231" cy="2782276"/>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bg1"/>
                </a:solidFill>
                <a:latin typeface="Arabic Typesetting" panose="03020402040406030203" pitchFamily="66" charset="-78"/>
                <a:cs typeface="Arabic Typesetting" panose="03020402040406030203" pitchFamily="66" charset="-78"/>
              </a:endParaRPr>
            </a:p>
          </p:txBody>
        </p:sp>
        <p:sp>
          <p:nvSpPr>
            <p:cNvPr id="6" name="ZoneTexte 5">
              <a:extLst>
                <a:ext uri="{FF2B5EF4-FFF2-40B4-BE49-F238E27FC236}">
                  <a16:creationId xmlns:a16="http://schemas.microsoft.com/office/drawing/2014/main" xmlns="" id="{EC4F9F18-6649-4E7D-B210-C235A797596A}"/>
                </a:ext>
              </a:extLst>
            </p:cNvPr>
            <p:cNvSpPr txBox="1"/>
            <p:nvPr/>
          </p:nvSpPr>
          <p:spPr>
            <a:xfrm>
              <a:off x="2676769" y="2518174"/>
              <a:ext cx="6709508"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r" rtl="1"/>
              <a:r>
                <a:rPr lang="ar-DZ" sz="7200" b="1" dirty="0">
                  <a:solidFill>
                    <a:schemeClr val="bg1"/>
                  </a:solidFill>
                  <a:latin typeface="Arabic Typesetting" panose="03020402040406030203" pitchFamily="66" charset="-78"/>
                  <a:cs typeface="Arabic Typesetting" panose="03020402040406030203" pitchFamily="66" charset="-78"/>
                </a:rPr>
                <a:t>معدل</a:t>
              </a:r>
              <a:r>
                <a:rPr lang="fr-FR" sz="7200" b="1" dirty="0">
                  <a:solidFill>
                    <a:schemeClr val="bg1"/>
                  </a:solidFill>
                  <a:latin typeface="Arabic Typesetting" panose="03020402040406030203" pitchFamily="66" charset="-78"/>
                  <a:cs typeface="Arabic Typesetting" panose="03020402040406030203" pitchFamily="66" charset="-78"/>
                </a:rPr>
                <a:t> </a:t>
              </a:r>
              <a:r>
                <a:rPr lang="ar-DZ" sz="7200" b="1" dirty="0">
                  <a:solidFill>
                    <a:schemeClr val="bg1"/>
                  </a:solidFill>
                  <a:latin typeface="Arabic Typesetting" panose="03020402040406030203" pitchFamily="66" charset="-78"/>
                  <a:cs typeface="Arabic Typesetting" panose="03020402040406030203" pitchFamily="66" charset="-78"/>
                </a:rPr>
                <a:t>القبول</a:t>
              </a:r>
              <a:r>
                <a:rPr lang="fr-FR" sz="7200" b="1" dirty="0">
                  <a:solidFill>
                    <a:schemeClr val="bg1"/>
                  </a:solidFill>
                  <a:latin typeface="Arabic Typesetting" panose="03020402040406030203" pitchFamily="66" charset="-78"/>
                  <a:cs typeface="Arabic Typesetting" panose="03020402040406030203" pitchFamily="66" charset="-78"/>
                </a:rPr>
                <a:t> </a:t>
              </a:r>
              <a:r>
                <a:rPr lang="ar-DZ" sz="7200" b="1" dirty="0">
                  <a:solidFill>
                    <a:schemeClr val="bg1"/>
                  </a:solidFill>
                  <a:latin typeface="Arabic Typesetting" panose="03020402040406030203" pitchFamily="66" charset="-78"/>
                  <a:cs typeface="Arabic Typesetting" panose="03020402040406030203" pitchFamily="66" charset="-78"/>
                </a:rPr>
                <a:t>و</a:t>
              </a:r>
              <a:r>
                <a:rPr lang="fr-FR" sz="7200" b="1" dirty="0">
                  <a:solidFill>
                    <a:schemeClr val="bg1"/>
                  </a:solidFill>
                  <a:latin typeface="Arabic Typesetting" panose="03020402040406030203" pitchFamily="66" charset="-78"/>
                  <a:cs typeface="Arabic Typesetting" panose="03020402040406030203" pitchFamily="66" charset="-78"/>
                </a:rPr>
                <a:t> </a:t>
              </a:r>
              <a:r>
                <a:rPr lang="ar-DZ" sz="7200" b="1" dirty="0">
                  <a:solidFill>
                    <a:schemeClr val="bg1"/>
                  </a:solidFill>
                  <a:latin typeface="Arabic Typesetting" panose="03020402040406030203" pitchFamily="66" charset="-78"/>
                  <a:cs typeface="Arabic Typesetting" panose="03020402040406030203" pitchFamily="66" charset="-78"/>
                </a:rPr>
                <a:t>المعدل الموزون</a:t>
              </a:r>
              <a:r>
                <a:rPr lang="fr-FR" sz="7200" b="1" dirty="0">
                  <a:solidFill>
                    <a:schemeClr val="bg1"/>
                  </a:solidFill>
                  <a:latin typeface="Arabic Typesetting" panose="03020402040406030203" pitchFamily="66" charset="-78"/>
                  <a:cs typeface="Arabic Typesetting" panose="03020402040406030203" pitchFamily="66" charset="-78"/>
                </a:rPr>
                <a:t> </a:t>
              </a:r>
              <a:endParaRPr lang="en-US" sz="7200" b="1" dirty="0">
                <a:solidFill>
                  <a:schemeClr val="bg1"/>
                </a:solidFill>
                <a:latin typeface="Arabic Typesetting" panose="03020402040406030203" pitchFamily="66" charset="-78"/>
                <a:cs typeface="Arabic Typesetting" panose="03020402040406030203" pitchFamily="66" charset="-78"/>
              </a:endParaRPr>
            </a:p>
          </p:txBody>
        </p:sp>
      </p:grpSp>
    </p:spTree>
    <p:extLst>
      <p:ext uri="{BB962C8B-B14F-4D97-AF65-F5344CB8AC3E}">
        <p14:creationId xmlns:p14="http://schemas.microsoft.com/office/powerpoint/2010/main" val="242409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8CFCA05-2B8C-4A31-AA4A-D2989ECF4B3D}"/>
              </a:ext>
            </a:extLst>
          </p:cNvPr>
          <p:cNvSpPr txBox="1"/>
          <p:nvPr/>
        </p:nvSpPr>
        <p:spPr>
          <a:xfrm>
            <a:off x="-257578" y="2649780"/>
            <a:ext cx="9124208" cy="1138773"/>
          </a:xfrm>
          <a:prstGeom prst="rect">
            <a:avLst/>
          </a:prstGeom>
          <a:noFill/>
        </p:spPr>
        <p:txBody>
          <a:bodyPr wrap="square" rtlCol="0">
            <a:spAutoFit/>
          </a:bodyPr>
          <a:lstStyle/>
          <a:p>
            <a:pPr algn="r" rtl="1"/>
            <a:r>
              <a:rPr lang="ar-DZ" sz="3400" b="1" dirty="0">
                <a:latin typeface="Arabic Typesetting" panose="03020402040406030203" pitchFamily="66" charset="-78"/>
                <a:cs typeface="Arabic Typesetting" panose="03020402040406030203" pitchFamily="66" charset="-78"/>
              </a:rPr>
              <a:t> هو المعدل ما بين المعدل العام المحصل عليه في شهادة البكالوريا و علامة المادة او المواد الأساسية</a:t>
            </a:r>
            <a:r>
              <a:rPr lang="fr-FR" sz="3400" b="1" dirty="0">
                <a:latin typeface="Arabic Typesetting" panose="03020402040406030203" pitchFamily="66" charset="-78"/>
                <a:cs typeface="Arabic Typesetting" panose="03020402040406030203" pitchFamily="66" charset="-78"/>
              </a:rPr>
              <a:t> </a:t>
            </a:r>
            <a:r>
              <a:rPr lang="ar-DZ" sz="3400" b="1" dirty="0">
                <a:latin typeface="Arabic Typesetting" panose="03020402040406030203" pitchFamily="66" charset="-78"/>
                <a:cs typeface="Arabic Typesetting" panose="03020402040406030203" pitchFamily="66" charset="-78"/>
              </a:rPr>
              <a:t>وهذا حسب الميادين أو شعب التكوين  </a:t>
            </a:r>
            <a:endParaRPr lang="en-US" sz="3400" b="1" dirty="0">
              <a:latin typeface="Arabic Typesetting" panose="03020402040406030203" pitchFamily="66" charset="-78"/>
              <a:cs typeface="Arabic Typesetting" panose="03020402040406030203" pitchFamily="66" charset="-78"/>
            </a:endParaRPr>
          </a:p>
        </p:txBody>
      </p:sp>
      <p:graphicFrame>
        <p:nvGraphicFramePr>
          <p:cNvPr id="4" name="Espace réservé du contenu 3">
            <a:extLst>
              <a:ext uri="{FF2B5EF4-FFF2-40B4-BE49-F238E27FC236}">
                <a16:creationId xmlns:a16="http://schemas.microsoft.com/office/drawing/2014/main" xmlns="" id="{DB9E43FB-8A11-4B7B-9AF2-431D0AE087E8}"/>
              </a:ext>
            </a:extLst>
          </p:cNvPr>
          <p:cNvGraphicFramePr>
            <a:graphicFrameLocks noGrp="1"/>
          </p:cNvGraphicFramePr>
          <p:nvPr>
            <p:ph idx="1"/>
            <p:extLst>
              <p:ext uri="{D42A27DB-BD31-4B8C-83A1-F6EECF244321}">
                <p14:modId xmlns:p14="http://schemas.microsoft.com/office/powerpoint/2010/main" val="4195499578"/>
              </p:ext>
            </p:extLst>
          </p:nvPr>
        </p:nvGraphicFramePr>
        <p:xfrm>
          <a:off x="1766287" y="4014028"/>
          <a:ext cx="8424937" cy="2556653"/>
        </p:xfrm>
        <a:graphic>
          <a:graphicData uri="http://schemas.openxmlformats.org/drawingml/2006/table">
            <a:tbl>
              <a:tblPr firstRow="1" firstCol="1" bandRow="1">
                <a:tableStyleId>{5C22544A-7EE6-4342-B048-85BDC9FD1C3A}</a:tableStyleId>
              </a:tblPr>
              <a:tblGrid>
                <a:gridCol w="3960440">
                  <a:extLst>
                    <a:ext uri="{9D8B030D-6E8A-4147-A177-3AD203B41FA5}">
                      <a16:colId xmlns:a16="http://schemas.microsoft.com/office/drawing/2014/main" xmlns="" val="3931220534"/>
                    </a:ext>
                  </a:extLst>
                </a:gridCol>
                <a:gridCol w="864096">
                  <a:extLst>
                    <a:ext uri="{9D8B030D-6E8A-4147-A177-3AD203B41FA5}">
                      <a16:colId xmlns:a16="http://schemas.microsoft.com/office/drawing/2014/main" xmlns="" val="3275196636"/>
                    </a:ext>
                  </a:extLst>
                </a:gridCol>
                <a:gridCol w="1512168">
                  <a:extLst>
                    <a:ext uri="{9D8B030D-6E8A-4147-A177-3AD203B41FA5}">
                      <a16:colId xmlns:a16="http://schemas.microsoft.com/office/drawing/2014/main" xmlns="" val="1300064202"/>
                    </a:ext>
                  </a:extLst>
                </a:gridCol>
                <a:gridCol w="2088233">
                  <a:extLst>
                    <a:ext uri="{9D8B030D-6E8A-4147-A177-3AD203B41FA5}">
                      <a16:colId xmlns:a16="http://schemas.microsoft.com/office/drawing/2014/main" xmlns="" val="1821005648"/>
                    </a:ext>
                  </a:extLst>
                </a:gridCol>
              </a:tblGrid>
              <a:tr h="1129837">
                <a:tc>
                  <a:txBody>
                    <a:bodyPr/>
                    <a:lstStyle/>
                    <a:p>
                      <a:pPr marL="0" marR="0" algn="ctr">
                        <a:lnSpc>
                          <a:spcPct val="115000"/>
                        </a:lnSpc>
                        <a:spcBef>
                          <a:spcPts val="0"/>
                        </a:spcBef>
                        <a:spcAft>
                          <a:spcPts val="1000"/>
                        </a:spcAft>
                      </a:pPr>
                      <a:r>
                        <a:rPr lang="ar-DZ" sz="2800" dirty="0">
                          <a:effectLst/>
                          <a:latin typeface="Arabic Typesetting" panose="03020402040406030203" pitchFamily="66" charset="-78"/>
                          <a:cs typeface="Arabic Typesetting" panose="03020402040406030203" pitchFamily="66" charset="-78"/>
                        </a:rPr>
                        <a:t>المعدلات الموزونة</a:t>
                      </a:r>
                      <a:endParaRPr lang="en-US" sz="2800" dirty="0">
                        <a:effectLst/>
                        <a:latin typeface="Arabic Typesetting" panose="03020402040406030203" pitchFamily="66" charset="-78"/>
                        <a:cs typeface="Arabic Typesetting" panose="03020402040406030203" pitchFamily="66" charset="-78"/>
                      </a:endParaRPr>
                    </a:p>
                  </a:txBody>
                  <a:tcPr marL="68580" marR="68580" marT="0" marB="0" anchor="ctr">
                    <a:solidFill>
                      <a:schemeClr val="accent2"/>
                    </a:solidFill>
                  </a:tcPr>
                </a:tc>
                <a:tc>
                  <a:txBody>
                    <a:bodyPr/>
                    <a:lstStyle/>
                    <a:p>
                      <a:pPr marL="0" marR="0" algn="ctr" rtl="1">
                        <a:lnSpc>
                          <a:spcPct val="115000"/>
                        </a:lnSpc>
                        <a:spcBef>
                          <a:spcPts val="0"/>
                        </a:spcBef>
                        <a:spcAft>
                          <a:spcPts val="0"/>
                        </a:spcAft>
                      </a:pPr>
                      <a:r>
                        <a:rPr lang="ar-DZ" sz="2800" dirty="0">
                          <a:effectLst/>
                          <a:latin typeface="Arabic Typesetting" panose="03020402040406030203" pitchFamily="66" charset="-78"/>
                          <a:cs typeface="Arabic Typesetting" panose="03020402040406030203" pitchFamily="66" charset="-78"/>
                        </a:rPr>
                        <a:t>الأولوية </a:t>
                      </a:r>
                      <a:endParaRPr lang="en-US" sz="28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solidFill>
                  </a:tcPr>
                </a:tc>
                <a:tc>
                  <a:txBody>
                    <a:bodyPr/>
                    <a:lstStyle/>
                    <a:p>
                      <a:pPr marL="0" marR="0" algn="ctr" rtl="1">
                        <a:lnSpc>
                          <a:spcPct val="115000"/>
                        </a:lnSpc>
                        <a:spcBef>
                          <a:spcPts val="0"/>
                        </a:spcBef>
                        <a:spcAft>
                          <a:spcPts val="0"/>
                        </a:spcAft>
                      </a:pPr>
                      <a:r>
                        <a:rPr lang="ar-DZ" sz="2800" dirty="0">
                          <a:effectLst/>
                          <a:latin typeface="Arabic Typesetting" panose="03020402040406030203" pitchFamily="66" charset="-78"/>
                          <a:cs typeface="Arabic Typesetting" panose="03020402040406030203" pitchFamily="66" charset="-78"/>
                        </a:rPr>
                        <a:t>شعب البكالوريا </a:t>
                      </a:r>
                      <a:endParaRPr lang="en-US" sz="28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solidFill>
                  </a:tcPr>
                </a:tc>
                <a:tc>
                  <a:txBody>
                    <a:bodyPr/>
                    <a:lstStyle/>
                    <a:p>
                      <a:pPr marL="0" marR="0" algn="ctr" rtl="1">
                        <a:lnSpc>
                          <a:spcPct val="115000"/>
                        </a:lnSpc>
                        <a:spcBef>
                          <a:spcPts val="0"/>
                        </a:spcBef>
                        <a:spcAft>
                          <a:spcPts val="0"/>
                        </a:spcAft>
                      </a:pPr>
                      <a:r>
                        <a:rPr lang="ar-DZ" sz="2800" dirty="0">
                          <a:effectLst/>
                          <a:latin typeface="Arabic Typesetting" panose="03020402040406030203" pitchFamily="66" charset="-78"/>
                          <a:cs typeface="Arabic Typesetting" panose="03020402040406030203" pitchFamily="66" charset="-78"/>
                        </a:rPr>
                        <a:t>الميادين أو الشعب </a:t>
                      </a:r>
                      <a:endParaRPr lang="en-US" sz="28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solidFill>
                  </a:tcPr>
                </a:tc>
                <a:extLst>
                  <a:ext uri="{0D108BD9-81ED-4DB2-BD59-A6C34878D82A}">
                    <a16:rowId xmlns:a16="http://schemas.microsoft.com/office/drawing/2014/main" xmlns="" val="250565689"/>
                  </a:ext>
                </a:extLst>
              </a:tr>
              <a:tr h="265455">
                <a:tc rowSpan="2">
                  <a:txBody>
                    <a:bodyPr/>
                    <a:lstStyle/>
                    <a:p>
                      <a:pPr marL="0" marR="0" algn="ctr" rtl="1">
                        <a:lnSpc>
                          <a:spcPct val="115000"/>
                        </a:lnSpc>
                        <a:spcBef>
                          <a:spcPts val="0"/>
                        </a:spcBef>
                        <a:spcAft>
                          <a:spcPts val="0"/>
                        </a:spcAft>
                      </a:pPr>
                      <a:r>
                        <a:rPr lang="fr-FR" sz="2400">
                          <a:effectLst/>
                          <a:latin typeface="Arabic Typesetting" panose="03020402040406030203" pitchFamily="66" charset="-78"/>
                          <a:cs typeface="Arabic Typesetting" panose="03020402040406030203" pitchFamily="66" charset="-78"/>
                        </a:rPr>
                        <a:t> </a:t>
                      </a:r>
                      <a:endParaRPr lang="en-US" sz="240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4">
                        <a:lumMod val="60000"/>
                        <a:lumOff val="40000"/>
                      </a:schemeClr>
                    </a:solidFill>
                  </a:tcPr>
                </a:tc>
                <a:tc>
                  <a:txBody>
                    <a:bodyPr/>
                    <a:lstStyle/>
                    <a:p>
                      <a:pPr marL="0" marR="0" algn="ctr" rtl="1">
                        <a:lnSpc>
                          <a:spcPct val="115000"/>
                        </a:lnSpc>
                        <a:spcBef>
                          <a:spcPts val="0"/>
                        </a:spcBef>
                        <a:spcAft>
                          <a:spcPts val="0"/>
                        </a:spcAft>
                      </a:pPr>
                      <a:r>
                        <a:rPr lang="ar-DZ" sz="2400" dirty="0">
                          <a:effectLst/>
                          <a:latin typeface="Arabic Typesetting" panose="03020402040406030203" pitchFamily="66" charset="-78"/>
                          <a:cs typeface="Arabic Typesetting" panose="03020402040406030203" pitchFamily="66" charset="-78"/>
                        </a:rPr>
                        <a:t>أ1</a:t>
                      </a:r>
                      <a:endParaRPr lang="en-US" sz="24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4">
                        <a:lumMod val="60000"/>
                        <a:lumOff val="40000"/>
                      </a:schemeClr>
                    </a:solidFill>
                  </a:tcPr>
                </a:tc>
                <a:tc>
                  <a:txBody>
                    <a:bodyPr/>
                    <a:lstStyle/>
                    <a:p>
                      <a:pPr marL="0" marR="0" algn="ctr" rtl="1">
                        <a:lnSpc>
                          <a:spcPct val="115000"/>
                        </a:lnSpc>
                        <a:spcBef>
                          <a:spcPts val="0"/>
                        </a:spcBef>
                        <a:spcAft>
                          <a:spcPts val="0"/>
                        </a:spcAft>
                      </a:pPr>
                      <a:r>
                        <a:rPr lang="ar-DZ" sz="2000" dirty="0">
                          <a:effectLst/>
                          <a:latin typeface="Arabic Typesetting" panose="03020402040406030203" pitchFamily="66" charset="-78"/>
                          <a:cs typeface="Arabic Typesetting" panose="03020402040406030203" pitchFamily="66" charset="-78"/>
                        </a:rPr>
                        <a:t>علوم تجريبية </a:t>
                      </a:r>
                      <a:endParaRPr lang="en-US" sz="20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4">
                        <a:lumMod val="60000"/>
                        <a:lumOff val="40000"/>
                      </a:schemeClr>
                    </a:solidFill>
                  </a:tcPr>
                </a:tc>
                <a:tc rowSpan="3">
                  <a:txBody>
                    <a:bodyPr/>
                    <a:lstStyle/>
                    <a:p>
                      <a:pPr marL="342900" marR="0" lvl="0" indent="-342900" algn="r" rtl="1">
                        <a:lnSpc>
                          <a:spcPct val="115000"/>
                        </a:lnSpc>
                        <a:spcBef>
                          <a:spcPts val="0"/>
                        </a:spcBef>
                        <a:spcAft>
                          <a:spcPts val="0"/>
                        </a:spcAft>
                        <a:buFont typeface="Arial" panose="020B0604020202020204" pitchFamily="34" charset="0"/>
                        <a:buChar char="-"/>
                      </a:pPr>
                      <a:r>
                        <a:rPr lang="ar-DZ" sz="2000" b="1" dirty="0">
                          <a:effectLst/>
                          <a:latin typeface="Arabic Typesetting" panose="03020402040406030203" pitchFamily="66" charset="-78"/>
                          <a:cs typeface="Arabic Typesetting" panose="03020402040406030203" pitchFamily="66" charset="-78"/>
                        </a:rPr>
                        <a:t>ميدان علوم الطبيعة والحياة </a:t>
                      </a:r>
                      <a:endParaRPr lang="en-US" sz="2000" b="1" dirty="0">
                        <a:effectLst/>
                        <a:latin typeface="Arabic Typesetting" panose="03020402040406030203" pitchFamily="66" charset="-78"/>
                        <a:cs typeface="Arabic Typesetting" panose="03020402040406030203" pitchFamily="66" charset="-78"/>
                      </a:endParaRPr>
                    </a:p>
                    <a:p>
                      <a:pPr marL="342900" marR="0" lvl="0" indent="-342900" algn="r" rtl="1">
                        <a:lnSpc>
                          <a:spcPct val="115000"/>
                        </a:lnSpc>
                        <a:spcBef>
                          <a:spcPts val="0"/>
                        </a:spcBef>
                        <a:spcAft>
                          <a:spcPts val="0"/>
                        </a:spcAft>
                        <a:buFont typeface="Arial" panose="020B0604020202020204" pitchFamily="34" charset="0"/>
                        <a:buChar char="-"/>
                      </a:pPr>
                      <a:r>
                        <a:rPr lang="ar-DZ" sz="2000" b="1" dirty="0">
                          <a:effectLst/>
                          <a:latin typeface="Arabic Typesetting" panose="03020402040406030203" pitchFamily="66" charset="-78"/>
                          <a:cs typeface="Arabic Typesetting" panose="03020402040406030203" pitchFamily="66" charset="-78"/>
                        </a:rPr>
                        <a:t>ميدان علوم الأرض والكون</a:t>
                      </a:r>
                      <a:endParaRPr lang="en-US" sz="2000" b="1" dirty="0">
                        <a:effectLst/>
                        <a:latin typeface="Arabic Typesetting" panose="03020402040406030203" pitchFamily="66" charset="-78"/>
                        <a:cs typeface="Arabic Typesetting" panose="03020402040406030203" pitchFamily="66" charset="-78"/>
                      </a:endParaRPr>
                    </a:p>
                    <a:p>
                      <a:pPr marL="342900" marR="0" lvl="0" indent="-342900" algn="r" rtl="1">
                        <a:lnSpc>
                          <a:spcPct val="115000"/>
                        </a:lnSpc>
                        <a:spcBef>
                          <a:spcPts val="0"/>
                        </a:spcBef>
                        <a:spcAft>
                          <a:spcPts val="0"/>
                        </a:spcAft>
                        <a:buFont typeface="Arial" panose="020B0604020202020204" pitchFamily="34" charset="0"/>
                        <a:buChar char="-"/>
                      </a:pPr>
                      <a:r>
                        <a:rPr lang="ar-DZ" sz="2000" b="1" dirty="0">
                          <a:effectLst/>
                          <a:latin typeface="Arabic Typesetting" panose="03020402040406030203" pitchFamily="66" charset="-78"/>
                          <a:cs typeface="Arabic Typesetting" panose="03020402040406030203" pitchFamily="66" charset="-78"/>
                        </a:rPr>
                        <a:t>ميدان علوم طبية</a:t>
                      </a:r>
                      <a:endParaRPr lang="en-US" sz="2000" b="1" dirty="0">
                        <a:effectLst/>
                        <a:latin typeface="Arabic Typesetting" panose="03020402040406030203" pitchFamily="66" charset="-78"/>
                        <a:cs typeface="Arabic Typesetting" panose="03020402040406030203" pitchFamily="66" charset="-78"/>
                      </a:endParaRPr>
                    </a:p>
                    <a:p>
                      <a:pPr marL="342900" marR="0" lvl="0" indent="-342900" algn="r" rtl="1">
                        <a:lnSpc>
                          <a:spcPct val="115000"/>
                        </a:lnSpc>
                        <a:spcBef>
                          <a:spcPts val="0"/>
                        </a:spcBef>
                        <a:spcAft>
                          <a:spcPts val="0"/>
                        </a:spcAft>
                        <a:buFont typeface="Arial" panose="020B0604020202020204" pitchFamily="34" charset="0"/>
                        <a:buChar char="-"/>
                      </a:pPr>
                      <a:r>
                        <a:rPr lang="ar-DZ" sz="2000" b="1" dirty="0">
                          <a:effectLst/>
                          <a:latin typeface="Arabic Typesetting" panose="03020402040406030203" pitchFamily="66" charset="-78"/>
                          <a:cs typeface="Arabic Typesetting" panose="03020402040406030203" pitchFamily="66" charset="-78"/>
                        </a:rPr>
                        <a:t>ميدان علوم البيطرة </a:t>
                      </a:r>
                      <a:endParaRPr lang="en-US" sz="2000" b="1"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622055186"/>
                  </a:ext>
                </a:extLst>
              </a:tr>
              <a:tr h="265455">
                <a:tc vMerge="1">
                  <a:txBody>
                    <a:bodyPr/>
                    <a:lstStyle/>
                    <a:p>
                      <a:endParaRPr lang="en-US"/>
                    </a:p>
                  </a:txBody>
                  <a:tcPr/>
                </a:tc>
                <a:tc>
                  <a:txBody>
                    <a:bodyPr/>
                    <a:lstStyle/>
                    <a:p>
                      <a:pPr marL="0" marR="0" algn="ctr" rtl="1">
                        <a:lnSpc>
                          <a:spcPct val="115000"/>
                        </a:lnSpc>
                        <a:spcBef>
                          <a:spcPts val="0"/>
                        </a:spcBef>
                        <a:spcAft>
                          <a:spcPts val="0"/>
                        </a:spcAft>
                      </a:pPr>
                      <a:r>
                        <a:rPr lang="ar-DZ" sz="2400" dirty="0">
                          <a:effectLst/>
                          <a:latin typeface="Arabic Typesetting" panose="03020402040406030203" pitchFamily="66" charset="-78"/>
                          <a:cs typeface="Arabic Typesetting" panose="03020402040406030203" pitchFamily="66" charset="-78"/>
                        </a:rPr>
                        <a:t>أ2</a:t>
                      </a:r>
                      <a:endParaRPr lang="en-US" sz="24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4">
                        <a:lumMod val="60000"/>
                        <a:lumOff val="40000"/>
                      </a:schemeClr>
                    </a:solidFill>
                  </a:tcPr>
                </a:tc>
                <a:tc>
                  <a:txBody>
                    <a:bodyPr/>
                    <a:lstStyle/>
                    <a:p>
                      <a:pPr marL="0" marR="0" algn="ctr" rtl="1">
                        <a:lnSpc>
                          <a:spcPct val="115000"/>
                        </a:lnSpc>
                        <a:spcBef>
                          <a:spcPts val="0"/>
                        </a:spcBef>
                        <a:spcAft>
                          <a:spcPts val="0"/>
                        </a:spcAft>
                      </a:pPr>
                      <a:r>
                        <a:rPr lang="ar-DZ" sz="2000" dirty="0">
                          <a:effectLst/>
                          <a:latin typeface="Arabic Typesetting" panose="03020402040406030203" pitchFamily="66" charset="-78"/>
                          <a:cs typeface="Arabic Typesetting" panose="03020402040406030203" pitchFamily="66" charset="-78"/>
                        </a:rPr>
                        <a:t>رياضيات</a:t>
                      </a:r>
                      <a:endParaRPr lang="en-US" sz="20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4">
                        <a:lumMod val="60000"/>
                        <a:lumOff val="40000"/>
                      </a:schemeClr>
                    </a:solidFill>
                  </a:tcPr>
                </a:tc>
                <a:tc vMerge="1">
                  <a:txBody>
                    <a:bodyPr/>
                    <a:lstStyle/>
                    <a:p>
                      <a:endParaRPr lang="en-US"/>
                    </a:p>
                  </a:txBody>
                  <a:tcPr/>
                </a:tc>
                <a:extLst>
                  <a:ext uri="{0D108BD9-81ED-4DB2-BD59-A6C34878D82A}">
                    <a16:rowId xmlns:a16="http://schemas.microsoft.com/office/drawing/2014/main" xmlns="" val="1343244264"/>
                  </a:ext>
                </a:extLst>
              </a:tr>
              <a:tr h="585568">
                <a:tc>
                  <a:txBody>
                    <a:bodyPr/>
                    <a:lstStyle/>
                    <a:p>
                      <a:pPr marL="0" marR="0" algn="r" rtl="1">
                        <a:lnSpc>
                          <a:spcPct val="115000"/>
                        </a:lnSpc>
                        <a:spcBef>
                          <a:spcPts val="0"/>
                        </a:spcBef>
                        <a:spcAft>
                          <a:spcPts val="0"/>
                        </a:spcAft>
                      </a:pPr>
                      <a:r>
                        <a:rPr lang="ar-DZ" sz="2400" dirty="0">
                          <a:solidFill>
                            <a:schemeClr val="tx1"/>
                          </a:solidFill>
                          <a:effectLst/>
                          <a:latin typeface="Arabic Typesetting" panose="03020402040406030203" pitchFamily="66" charset="-78"/>
                          <a:cs typeface="Arabic Typesetting" panose="03020402040406030203" pitchFamily="66" charset="-78"/>
                        </a:rPr>
                        <a:t>المعدل العام المحصل عليه في امتحان البكالوريا</a:t>
                      </a:r>
                      <a:endParaRPr lang="en-US" sz="3200"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lumMod val="40000"/>
                        <a:lumOff val="60000"/>
                      </a:schemeClr>
                    </a:solidFill>
                  </a:tcPr>
                </a:tc>
                <a:tc>
                  <a:txBody>
                    <a:bodyPr/>
                    <a:lstStyle/>
                    <a:p>
                      <a:pPr marL="0" marR="0" algn="ctr" rtl="1">
                        <a:lnSpc>
                          <a:spcPct val="115000"/>
                        </a:lnSpc>
                        <a:spcBef>
                          <a:spcPts val="0"/>
                        </a:spcBef>
                        <a:spcAft>
                          <a:spcPts val="0"/>
                        </a:spcAft>
                      </a:pPr>
                      <a:r>
                        <a:rPr lang="ar-DZ" sz="2800" dirty="0">
                          <a:effectLst/>
                          <a:latin typeface="Arabic Typesetting" panose="03020402040406030203" pitchFamily="66" charset="-78"/>
                          <a:cs typeface="Arabic Typesetting" panose="03020402040406030203" pitchFamily="66" charset="-78"/>
                        </a:rPr>
                        <a:t>أ3</a:t>
                      </a:r>
                      <a:endParaRPr lang="en-US" sz="28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lumMod val="40000"/>
                        <a:lumOff val="60000"/>
                      </a:schemeClr>
                    </a:solidFill>
                  </a:tcPr>
                </a:tc>
                <a:tc>
                  <a:txBody>
                    <a:bodyPr/>
                    <a:lstStyle/>
                    <a:p>
                      <a:pPr marL="0" marR="0" algn="ctr" rtl="1">
                        <a:lnSpc>
                          <a:spcPct val="115000"/>
                        </a:lnSpc>
                        <a:spcBef>
                          <a:spcPts val="0"/>
                        </a:spcBef>
                        <a:spcAft>
                          <a:spcPts val="0"/>
                        </a:spcAft>
                      </a:pPr>
                      <a:r>
                        <a:rPr lang="ar-DZ" sz="2000" dirty="0">
                          <a:effectLst/>
                          <a:latin typeface="Arabic Typesetting" panose="03020402040406030203" pitchFamily="66" charset="-78"/>
                          <a:cs typeface="Arabic Typesetting" panose="03020402040406030203" pitchFamily="66" charset="-78"/>
                        </a:rPr>
                        <a:t>تقني رياضي </a:t>
                      </a:r>
                      <a:endParaRPr lang="en-US" sz="2000" dirty="0">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nchor="ctr">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xmlns="" val="2101674104"/>
                  </a:ext>
                </a:extLst>
              </a:tr>
            </a:tbl>
          </a:graphicData>
        </a:graphic>
      </p:graphicFrame>
      <p:grpSp>
        <p:nvGrpSpPr>
          <p:cNvPr id="5" name="Groupe 4">
            <a:extLst>
              <a:ext uri="{FF2B5EF4-FFF2-40B4-BE49-F238E27FC236}">
                <a16:creationId xmlns:a16="http://schemas.microsoft.com/office/drawing/2014/main" xmlns="" id="{C1E7540F-A19D-41B8-A623-CB5A54D3D982}"/>
              </a:ext>
            </a:extLst>
          </p:cNvPr>
          <p:cNvGrpSpPr/>
          <p:nvPr/>
        </p:nvGrpSpPr>
        <p:grpSpPr>
          <a:xfrm>
            <a:off x="2941714" y="5174811"/>
            <a:ext cx="2448272" cy="468541"/>
            <a:chOff x="83539" y="-538626"/>
            <a:chExt cx="1744653" cy="325370"/>
          </a:xfrm>
        </p:grpSpPr>
        <p:sp>
          <p:nvSpPr>
            <p:cNvPr id="6" name="Zone de texte 2">
              <a:extLst>
                <a:ext uri="{FF2B5EF4-FFF2-40B4-BE49-F238E27FC236}">
                  <a16:creationId xmlns:a16="http://schemas.microsoft.com/office/drawing/2014/main" xmlns="" id="{B7FEC331-FECF-4EC9-A052-F7607EEC4FE9}"/>
                </a:ext>
              </a:extLst>
            </p:cNvPr>
            <p:cNvSpPr txBox="1"/>
            <p:nvPr/>
          </p:nvSpPr>
          <p:spPr>
            <a:xfrm>
              <a:off x="83539" y="-538626"/>
              <a:ext cx="1744653" cy="325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1">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ar-DZ" b="1" dirty="0">
                  <a:effectLst/>
                  <a:latin typeface="Arabic Typesetting" panose="03020402040406030203" pitchFamily="66" charset="-78"/>
                  <a:ea typeface="Calibri" panose="020F0502020204030204" pitchFamily="34" charset="0"/>
                  <a:cs typeface="Arabic Typesetting" panose="03020402040406030203" pitchFamily="66" charset="-78"/>
                </a:rPr>
                <a:t>(معدل البكالوريا *2)+علامة العلوم الطبيعية</a:t>
              </a:r>
              <a:endParaRPr lang="en-US"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pPr marL="0" marR="0" algn="ctr">
                <a:lnSpc>
                  <a:spcPct val="115000"/>
                </a:lnSpc>
                <a:spcBef>
                  <a:spcPts val="0"/>
                </a:spcBef>
                <a:spcAft>
                  <a:spcPts val="1000"/>
                </a:spcAft>
              </a:pPr>
              <a:r>
                <a:rPr lang="ar-DZ" b="1" dirty="0">
                  <a:effectLst/>
                  <a:latin typeface="Arabic Typesetting" panose="03020402040406030203" pitchFamily="66" charset="-78"/>
                  <a:ea typeface="Calibri" panose="020F0502020204030204" pitchFamily="34" charset="0"/>
                  <a:cs typeface="Arabic Typesetting" panose="03020402040406030203" pitchFamily="66" charset="-78"/>
                </a:rPr>
                <a:t>03</a:t>
              </a:r>
              <a:endParaRPr lang="en-US"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cxnSp>
          <p:nvCxnSpPr>
            <p:cNvPr id="7" name="Connecteur droit 6">
              <a:extLst>
                <a:ext uri="{FF2B5EF4-FFF2-40B4-BE49-F238E27FC236}">
                  <a16:creationId xmlns:a16="http://schemas.microsoft.com/office/drawing/2014/main" xmlns="" id="{B576563F-0529-4E11-A0A8-ACE87995059F}"/>
                </a:ext>
              </a:extLst>
            </p:cNvPr>
            <p:cNvCxnSpPr/>
            <p:nvPr/>
          </p:nvCxnSpPr>
          <p:spPr>
            <a:xfrm>
              <a:off x="137359" y="-288885"/>
              <a:ext cx="1492212" cy="0"/>
            </a:xfrm>
            <a:prstGeom prst="line">
              <a:avLst/>
            </a:prstGeom>
          </p:spPr>
          <p:style>
            <a:lnRef idx="3">
              <a:schemeClr val="dk1"/>
            </a:lnRef>
            <a:fillRef idx="0">
              <a:schemeClr val="dk1"/>
            </a:fillRef>
            <a:effectRef idx="2">
              <a:schemeClr val="dk1"/>
            </a:effectRef>
            <a:fontRef idx="minor">
              <a:schemeClr val="tx1"/>
            </a:fontRef>
          </p:style>
        </p:cxnSp>
      </p:grpSp>
      <p:sp>
        <p:nvSpPr>
          <p:cNvPr id="10" name="ZoneTexte 9">
            <a:extLst>
              <a:ext uri="{FF2B5EF4-FFF2-40B4-BE49-F238E27FC236}">
                <a16:creationId xmlns:a16="http://schemas.microsoft.com/office/drawing/2014/main" xmlns="" id="{48B68394-612B-4BCE-8710-FA4F971BA429}"/>
              </a:ext>
            </a:extLst>
          </p:cNvPr>
          <p:cNvSpPr txBox="1"/>
          <p:nvPr/>
        </p:nvSpPr>
        <p:spPr>
          <a:xfrm>
            <a:off x="3497717" y="70160"/>
            <a:ext cx="4614578" cy="769441"/>
          </a:xfrm>
          <a:prstGeom prst="rect">
            <a:avLst/>
          </a:prstGeom>
          <a:solidFill>
            <a:srgbClr val="3333FF"/>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rtl="1"/>
            <a:r>
              <a:rPr lang="ar-DZ" sz="4400" b="1" dirty="0">
                <a:solidFill>
                  <a:schemeClr val="bg1"/>
                </a:solidFill>
                <a:latin typeface="Arabic Typesetting" panose="03020402040406030203" pitchFamily="66" charset="-78"/>
                <a:cs typeface="Arabic Typesetting" panose="03020402040406030203" pitchFamily="66" charset="-78"/>
              </a:rPr>
              <a:t>معدل القبول</a:t>
            </a:r>
            <a:r>
              <a:rPr lang="fr-FR" sz="4400" b="1" dirty="0">
                <a:solidFill>
                  <a:schemeClr val="bg1"/>
                </a:solidFill>
                <a:latin typeface="Arabic Typesetting" panose="03020402040406030203" pitchFamily="66" charset="-78"/>
                <a:cs typeface="Arabic Typesetting" panose="03020402040406030203" pitchFamily="66" charset="-78"/>
              </a:rPr>
              <a:t> </a:t>
            </a:r>
            <a:r>
              <a:rPr lang="ar-DZ" sz="4400" b="1" dirty="0">
                <a:solidFill>
                  <a:schemeClr val="bg1"/>
                </a:solidFill>
                <a:latin typeface="Arabic Typesetting" panose="03020402040406030203" pitchFamily="66" charset="-78"/>
                <a:cs typeface="Arabic Typesetting" panose="03020402040406030203" pitchFamily="66" charset="-78"/>
              </a:rPr>
              <a:t>و</a:t>
            </a:r>
            <a:r>
              <a:rPr lang="fr-FR" sz="4400" b="1" dirty="0">
                <a:solidFill>
                  <a:schemeClr val="bg1"/>
                </a:solidFill>
                <a:latin typeface="Arabic Typesetting" panose="03020402040406030203" pitchFamily="66" charset="-78"/>
                <a:cs typeface="Arabic Typesetting" panose="03020402040406030203" pitchFamily="66" charset="-78"/>
              </a:rPr>
              <a:t> </a:t>
            </a:r>
            <a:r>
              <a:rPr lang="ar-DZ" sz="4400" b="1" dirty="0">
                <a:solidFill>
                  <a:schemeClr val="bg1"/>
                </a:solidFill>
                <a:latin typeface="Arabic Typesetting" panose="03020402040406030203" pitchFamily="66" charset="-78"/>
                <a:cs typeface="Arabic Typesetting" panose="03020402040406030203" pitchFamily="66" charset="-78"/>
              </a:rPr>
              <a:t>المعدل الموزون </a:t>
            </a:r>
            <a:endParaRPr lang="en-US" sz="4400" b="1" dirty="0">
              <a:solidFill>
                <a:schemeClr val="bg1"/>
              </a:solidFill>
              <a:latin typeface="Arabic Typesetting" panose="03020402040406030203" pitchFamily="66" charset="-78"/>
              <a:cs typeface="Arabic Typesetting" panose="03020402040406030203" pitchFamily="66" charset="-78"/>
            </a:endParaRPr>
          </a:p>
        </p:txBody>
      </p:sp>
      <p:sp>
        <p:nvSpPr>
          <p:cNvPr id="11" name="ZoneTexte 10">
            <a:extLst>
              <a:ext uri="{FF2B5EF4-FFF2-40B4-BE49-F238E27FC236}">
                <a16:creationId xmlns:a16="http://schemas.microsoft.com/office/drawing/2014/main" xmlns="" id="{9EAC251E-7E5E-49A1-AB05-B91BEAA2C204}"/>
              </a:ext>
            </a:extLst>
          </p:cNvPr>
          <p:cNvSpPr txBox="1"/>
          <p:nvPr/>
        </p:nvSpPr>
        <p:spPr>
          <a:xfrm>
            <a:off x="9667939" y="1091778"/>
            <a:ext cx="2398399"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r" rtl="1"/>
            <a:r>
              <a:rPr lang="ar-DZ" sz="5400" b="1" dirty="0">
                <a:solidFill>
                  <a:srgbClr val="3333FF"/>
                </a:solidFill>
                <a:latin typeface="Arabic Typesetting" panose="03020402040406030203" pitchFamily="66" charset="-78"/>
                <a:cs typeface="Arabic Typesetting" panose="03020402040406030203" pitchFamily="66" charset="-78"/>
              </a:rPr>
              <a:t>معدل القبول</a:t>
            </a:r>
            <a:r>
              <a:rPr lang="fr-FR" sz="5400" b="1" dirty="0">
                <a:solidFill>
                  <a:srgbClr val="3333FF"/>
                </a:solidFill>
                <a:latin typeface="Arabic Typesetting" panose="03020402040406030203" pitchFamily="66" charset="-78"/>
                <a:cs typeface="Arabic Typesetting" panose="03020402040406030203" pitchFamily="66" charset="-78"/>
              </a:rPr>
              <a:t>: </a:t>
            </a:r>
            <a:endParaRPr lang="en-US" sz="5400" b="1" dirty="0">
              <a:solidFill>
                <a:srgbClr val="3333FF"/>
              </a:solidFill>
              <a:latin typeface="Arabic Typesetting" panose="03020402040406030203" pitchFamily="66" charset="-78"/>
              <a:cs typeface="Arabic Typesetting" panose="03020402040406030203" pitchFamily="66" charset="-78"/>
            </a:endParaRPr>
          </a:p>
        </p:txBody>
      </p:sp>
      <p:sp>
        <p:nvSpPr>
          <p:cNvPr id="12" name="ZoneTexte 11">
            <a:extLst>
              <a:ext uri="{FF2B5EF4-FFF2-40B4-BE49-F238E27FC236}">
                <a16:creationId xmlns:a16="http://schemas.microsoft.com/office/drawing/2014/main" xmlns="" id="{B9AAB29E-323C-4F3F-8C4B-AEDD49E2ADDF}"/>
              </a:ext>
            </a:extLst>
          </p:cNvPr>
          <p:cNvSpPr txBox="1"/>
          <p:nvPr/>
        </p:nvSpPr>
        <p:spPr>
          <a:xfrm>
            <a:off x="4089042" y="1254139"/>
            <a:ext cx="5905286" cy="1138773"/>
          </a:xfrm>
          <a:prstGeom prst="rect">
            <a:avLst/>
          </a:prstGeom>
          <a:noFill/>
        </p:spPr>
        <p:txBody>
          <a:bodyPr wrap="square">
            <a:spAutoFit/>
          </a:bodyPr>
          <a:lstStyle/>
          <a:p>
            <a:pPr algn="just" rtl="1"/>
            <a:r>
              <a:rPr lang="ar-DZ" sz="3400" b="1" i="0" dirty="0">
                <a:solidFill>
                  <a:srgbClr val="000000"/>
                </a:solidFill>
                <a:effectLst/>
                <a:latin typeface="Arabic Typesetting" panose="03020402040406030203" pitchFamily="66" charset="-78"/>
                <a:cs typeface="Arabic Typesetting" panose="03020402040406030203" pitchFamily="66" charset="-78"/>
              </a:rPr>
              <a:t> المعدل متغير من سنة لأخرى و يختلف أيضا بين المؤسسات</a:t>
            </a:r>
            <a:endParaRPr lang="fr-FR" sz="3400" b="1" i="0" dirty="0">
              <a:solidFill>
                <a:srgbClr val="000000"/>
              </a:solidFill>
              <a:effectLst/>
              <a:latin typeface="Arabic Typesetting" panose="03020402040406030203" pitchFamily="66" charset="-78"/>
              <a:cs typeface="Arabic Typesetting" panose="03020402040406030203" pitchFamily="66" charset="-78"/>
            </a:endParaRPr>
          </a:p>
          <a:p>
            <a:pPr algn="just" rtl="1"/>
            <a:r>
              <a:rPr lang="fr-FR" sz="3400" b="1" i="0" dirty="0">
                <a:solidFill>
                  <a:srgbClr val="000000"/>
                </a:solidFill>
                <a:effectLst/>
                <a:latin typeface="Arabic Typesetting" panose="03020402040406030203" pitchFamily="66" charset="-78"/>
                <a:cs typeface="Arabic Typesetting" panose="03020402040406030203" pitchFamily="66" charset="-78"/>
              </a:rPr>
              <a:t> </a:t>
            </a:r>
            <a:r>
              <a:rPr lang="ar-DZ" sz="3400" b="1" i="0" dirty="0">
                <a:solidFill>
                  <a:srgbClr val="000000"/>
                </a:solidFill>
                <a:effectLst/>
                <a:latin typeface="Arabic Typesetting" panose="03020402040406030203" pitchFamily="66" charset="-78"/>
                <a:cs typeface="Arabic Typesetting" panose="03020402040406030203" pitchFamily="66" charset="-78"/>
              </a:rPr>
              <a:t>على العموم يتراوح معدل القبول بين 10 و 12</a:t>
            </a:r>
            <a:endParaRPr lang="fr-FR" sz="3400" b="1" dirty="0">
              <a:latin typeface="Arabic Typesetting" panose="03020402040406030203" pitchFamily="66" charset="-78"/>
              <a:cs typeface="Arabic Typesetting" panose="03020402040406030203" pitchFamily="66" charset="-78"/>
            </a:endParaRPr>
          </a:p>
        </p:txBody>
      </p:sp>
      <p:sp>
        <p:nvSpPr>
          <p:cNvPr id="13" name="ZoneTexte 12">
            <a:extLst>
              <a:ext uri="{FF2B5EF4-FFF2-40B4-BE49-F238E27FC236}">
                <a16:creationId xmlns:a16="http://schemas.microsoft.com/office/drawing/2014/main" xmlns="" id="{958F21F6-EAB7-4D98-8F9A-6F60B72DCA4A}"/>
              </a:ext>
            </a:extLst>
          </p:cNvPr>
          <p:cNvSpPr txBox="1"/>
          <p:nvPr/>
        </p:nvSpPr>
        <p:spPr>
          <a:xfrm>
            <a:off x="8311918" y="2501925"/>
            <a:ext cx="4157859"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rtl="1"/>
            <a:r>
              <a:rPr lang="ar-DZ" sz="4800" b="1" dirty="0">
                <a:solidFill>
                  <a:srgbClr val="3333FF"/>
                </a:solidFill>
                <a:latin typeface="Arabic Typesetting" panose="03020402040406030203" pitchFamily="66" charset="-78"/>
                <a:cs typeface="Arabic Typesetting" panose="03020402040406030203" pitchFamily="66" charset="-78"/>
              </a:rPr>
              <a:t>المعدل الموزون المحسوب</a:t>
            </a:r>
            <a:r>
              <a:rPr lang="fr-FR" sz="4800" b="1" dirty="0">
                <a:solidFill>
                  <a:srgbClr val="3333FF"/>
                </a:solidFill>
                <a:latin typeface="Arabic Typesetting" panose="03020402040406030203" pitchFamily="66" charset="-78"/>
                <a:cs typeface="Arabic Typesetting" panose="03020402040406030203" pitchFamily="66" charset="-78"/>
              </a:rPr>
              <a:t>: </a:t>
            </a:r>
            <a:endParaRPr lang="en-US" sz="4800" b="1" dirty="0">
              <a:solidFill>
                <a:srgbClr val="3333FF"/>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6265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B453E09C-6395-47F1-B2C1-861F46CA8210}"/>
              </a:ext>
            </a:extLst>
          </p:cNvPr>
          <p:cNvSpPr txBox="1"/>
          <p:nvPr/>
        </p:nvSpPr>
        <p:spPr>
          <a:xfrm>
            <a:off x="3047432" y="0"/>
            <a:ext cx="6097136" cy="1047979"/>
          </a:xfrm>
          <a:prstGeom prst="rect">
            <a:avLst/>
          </a:prstGeom>
          <a:noFill/>
        </p:spPr>
        <p:txBody>
          <a:bodyPr wrap="square">
            <a:spAutoFit/>
          </a:bodyPr>
          <a:lstStyle/>
          <a:p>
            <a:pPr marR="0" lvl="0" algn="ctr" rtl="1">
              <a:lnSpc>
                <a:spcPct val="115000"/>
              </a:lnSpc>
              <a:spcBef>
                <a:spcPts val="0"/>
              </a:spcBef>
              <a:spcAft>
                <a:spcPts val="0"/>
              </a:spcAft>
            </a:pPr>
            <a:r>
              <a:rPr lang="ar-DZ" sz="5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ميدان علوم الطبيعة والحياة </a:t>
            </a:r>
            <a:endParaRPr lang="en-US" sz="5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ZoneTexte 8">
            <a:extLst>
              <a:ext uri="{FF2B5EF4-FFF2-40B4-BE49-F238E27FC236}">
                <a16:creationId xmlns:a16="http://schemas.microsoft.com/office/drawing/2014/main" xmlns="" id="{4BF001A2-16FD-4354-8758-A0D4FE22F2C7}"/>
              </a:ext>
            </a:extLst>
          </p:cNvPr>
          <p:cNvSpPr txBox="1"/>
          <p:nvPr/>
        </p:nvSpPr>
        <p:spPr>
          <a:xfrm>
            <a:off x="10766051" y="999706"/>
            <a:ext cx="791695" cy="923330"/>
          </a:xfrm>
          <a:prstGeom prst="rect">
            <a:avLst/>
          </a:prstGeom>
          <a:noFill/>
        </p:spPr>
        <p:txBody>
          <a:bodyPr wrap="square">
            <a:spAutoFit/>
          </a:bodyPr>
          <a:lstStyle/>
          <a:p>
            <a:pPr algn="r" rtl="1"/>
            <a:r>
              <a:rPr lang="fr-FR" sz="5400" b="1" u="sng"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نبذة</a:t>
            </a:r>
            <a:endParaRPr lang="fr-FR" sz="5400" b="1" u="sng"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ZoneTexte 11">
            <a:extLst>
              <a:ext uri="{FF2B5EF4-FFF2-40B4-BE49-F238E27FC236}">
                <a16:creationId xmlns:a16="http://schemas.microsoft.com/office/drawing/2014/main" xmlns="" id="{E92A15AB-3C51-4E84-8007-1685E142B4AE}"/>
              </a:ext>
            </a:extLst>
          </p:cNvPr>
          <p:cNvSpPr txBox="1"/>
          <p:nvPr/>
        </p:nvSpPr>
        <p:spPr>
          <a:xfrm>
            <a:off x="272188" y="2971881"/>
            <a:ext cx="11556548" cy="1077218"/>
          </a:xfrm>
          <a:prstGeom prst="rect">
            <a:avLst/>
          </a:prstGeom>
          <a:noFill/>
        </p:spPr>
        <p:txBody>
          <a:bodyPr wrap="square">
            <a:spAutoFit/>
          </a:bodyPr>
          <a:lstStyle/>
          <a:p>
            <a:pPr algn="just" rtl="1"/>
            <a:r>
              <a:rPr lang="ar-DZ" sz="3200" b="1" dirty="0">
                <a:effectLst/>
                <a:latin typeface="Arabic Typesetting" panose="03020402040406030203" pitchFamily="66" charset="-78"/>
                <a:cs typeface="Arabic Typesetting" panose="03020402040406030203" pitchFamily="66" charset="-78"/>
              </a:rPr>
              <a:t>- </a:t>
            </a:r>
            <a:r>
              <a:rPr lang="ar-DZ" sz="3200" dirty="0">
                <a:effectLst/>
                <a:latin typeface="Arabic Typesetting" panose="03020402040406030203" pitchFamily="66" charset="-78"/>
                <a:cs typeface="Arabic Typesetting" panose="03020402040406030203" pitchFamily="66" charset="-78"/>
              </a:rPr>
              <a:t>يشمل</a:t>
            </a:r>
            <a:r>
              <a:rPr lang="fr-FR" sz="3200" dirty="0">
                <a:effectLst/>
                <a:latin typeface="Arabic Typesetting" panose="03020402040406030203" pitchFamily="66" charset="-78"/>
                <a:cs typeface="Arabic Typesetting" panose="03020402040406030203" pitchFamily="66" charset="-78"/>
              </a:rPr>
              <a:t> </a:t>
            </a:r>
            <a:r>
              <a:rPr lang="ar-DZ" sz="3200" dirty="0">
                <a:effectLst/>
                <a:latin typeface="Arabic Typesetting" panose="03020402040406030203" pitchFamily="66" charset="-78"/>
                <a:cs typeface="Arabic Typesetting" panose="03020402040406030203" pitchFamily="66" charset="-78"/>
              </a:rPr>
              <a:t>ميدان علوم الطبيعة والحياة</a:t>
            </a:r>
            <a:r>
              <a:rPr lang="ar-DZ" sz="3200" i="0" dirty="0">
                <a:effectLst/>
                <a:latin typeface="Arabic Typesetting" panose="03020402040406030203" pitchFamily="66" charset="-78"/>
                <a:cs typeface="Arabic Typesetting" panose="03020402040406030203" pitchFamily="66" charset="-78"/>
              </a:rPr>
              <a:t> </a:t>
            </a:r>
            <a:r>
              <a:rPr lang="ar-DZ" sz="3200" dirty="0">
                <a:latin typeface="Arabic Typesetting" panose="03020402040406030203" pitchFamily="66" charset="-78"/>
                <a:cs typeface="Arabic Typesetting" panose="03020402040406030203" pitchFamily="66" charset="-78"/>
              </a:rPr>
              <a:t>مجموعة واسعة من العلوم أهمها: علم الحيوان، علم النبات</a:t>
            </a:r>
            <a:r>
              <a:rPr lang="ar-DZ" sz="3200" i="0" dirty="0">
                <a:effectLst/>
                <a:latin typeface="Arabic Typesetting" panose="03020402040406030203" pitchFamily="66" charset="-78"/>
                <a:cs typeface="Arabic Typesetting" panose="03020402040406030203" pitchFamily="66" charset="-78"/>
              </a:rPr>
              <a:t>،</a:t>
            </a:r>
            <a:r>
              <a:rPr lang="ar-DZ" sz="3200" dirty="0">
                <a:latin typeface="Arabic Typesetting" panose="03020402040406030203" pitchFamily="66" charset="-78"/>
                <a:cs typeface="Arabic Typesetting" panose="03020402040406030203" pitchFamily="66" charset="-78"/>
              </a:rPr>
              <a:t> علم البيئة، علم الكائنات المجهرية وكذلك علم وظائف الأعضاء والكيمياء الحيوية</a:t>
            </a:r>
            <a:r>
              <a:rPr lang="fr-FR" sz="3200" dirty="0">
                <a:latin typeface="Arabic Typesetting" panose="03020402040406030203" pitchFamily="66" charset="-78"/>
                <a:cs typeface="Arabic Typesetting" panose="03020402040406030203" pitchFamily="66" charset="-78"/>
              </a:rPr>
              <a:t>.</a:t>
            </a:r>
          </a:p>
        </p:txBody>
      </p:sp>
      <p:sp>
        <p:nvSpPr>
          <p:cNvPr id="13" name="ZoneTexte 12">
            <a:extLst>
              <a:ext uri="{FF2B5EF4-FFF2-40B4-BE49-F238E27FC236}">
                <a16:creationId xmlns:a16="http://schemas.microsoft.com/office/drawing/2014/main" xmlns="" id="{E70B4F81-F92B-4D55-8AE6-FDD7C351FE24}"/>
              </a:ext>
            </a:extLst>
          </p:cNvPr>
          <p:cNvSpPr txBox="1"/>
          <p:nvPr/>
        </p:nvSpPr>
        <p:spPr>
          <a:xfrm>
            <a:off x="423190" y="1871188"/>
            <a:ext cx="11405546" cy="1077218"/>
          </a:xfrm>
          <a:prstGeom prst="rect">
            <a:avLst/>
          </a:prstGeom>
          <a:noFill/>
        </p:spPr>
        <p:txBody>
          <a:bodyPr wrap="square">
            <a:spAutoFit/>
          </a:bodyPr>
          <a:lstStyle/>
          <a:p>
            <a:pPr algn="just" rtl="1"/>
            <a:r>
              <a:rPr lang="ar-DZ" sz="3200" b="1" dirty="0">
                <a:effectLst/>
                <a:latin typeface="Arabic Typesetting" panose="03020402040406030203" pitchFamily="66" charset="-78"/>
                <a:cs typeface="Arabic Typesetting" panose="03020402040406030203" pitchFamily="66" charset="-78"/>
              </a:rPr>
              <a:t>-</a:t>
            </a:r>
            <a:r>
              <a:rPr lang="ar-DZ" sz="3200" dirty="0">
                <a:effectLst/>
                <a:latin typeface="Arabic Typesetting" panose="03020402040406030203" pitchFamily="66" charset="-78"/>
                <a:cs typeface="Arabic Typesetting" panose="03020402040406030203" pitchFamily="66" charset="-78"/>
              </a:rPr>
              <a:t> يعتبر</a:t>
            </a:r>
            <a:r>
              <a:rPr lang="fr-FR" sz="3200" dirty="0">
                <a:effectLst/>
                <a:latin typeface="Arabic Typesetting" panose="03020402040406030203" pitchFamily="66" charset="-78"/>
                <a:cs typeface="Arabic Typesetting" panose="03020402040406030203" pitchFamily="66" charset="-78"/>
              </a:rPr>
              <a:t> </a:t>
            </a:r>
            <a:r>
              <a:rPr lang="ar-DZ" sz="3200" dirty="0">
                <a:effectLst/>
                <a:latin typeface="Arabic Typesetting" panose="03020402040406030203" pitchFamily="66" charset="-78"/>
                <a:cs typeface="Arabic Typesetting" panose="03020402040406030203" pitchFamily="66" charset="-78"/>
              </a:rPr>
              <a:t>ميدان علوم الطبيعة والحياة</a:t>
            </a:r>
            <a:r>
              <a:rPr lang="ar-DZ" sz="3200" i="0" dirty="0">
                <a:effectLst/>
                <a:latin typeface="Arabic Typesetting" panose="03020402040406030203" pitchFamily="66" charset="-78"/>
                <a:cs typeface="Arabic Typesetting" panose="03020402040406030203" pitchFamily="66" charset="-78"/>
              </a:rPr>
              <a:t> فرع من العلوم التي تصِف، تتنبَّأ وتفهم الظواهر الطبيعية كافة، استنادًا على الحقائق</a:t>
            </a:r>
            <a:r>
              <a:rPr lang="fr-FR" sz="3200" i="0" dirty="0">
                <a:effectLst/>
                <a:latin typeface="Arabic Typesetting" panose="03020402040406030203" pitchFamily="66" charset="-78"/>
                <a:cs typeface="Arabic Typesetting" panose="03020402040406030203" pitchFamily="66" charset="-78"/>
              </a:rPr>
              <a:t> </a:t>
            </a:r>
            <a:r>
              <a:rPr lang="ar-DZ" sz="3200" i="0" dirty="0">
                <a:effectLst/>
                <a:latin typeface="Arabic Typesetting" panose="03020402040406030203" pitchFamily="66" charset="-78"/>
                <a:cs typeface="Arabic Typesetting" panose="03020402040406030203" pitchFamily="66" charset="-78"/>
              </a:rPr>
              <a:t>والأسس العلمية</a:t>
            </a:r>
            <a:r>
              <a:rPr lang="fr-FR" sz="3200" i="0" dirty="0">
                <a:effectLst/>
                <a:latin typeface="Arabic Typesetting" panose="03020402040406030203" pitchFamily="66" charset="-78"/>
                <a:cs typeface="Arabic Typesetting" panose="03020402040406030203" pitchFamily="66" charset="-78"/>
              </a:rPr>
              <a:t>.</a:t>
            </a:r>
            <a:endParaRPr lang="fr-FR" sz="3200" dirty="0">
              <a:latin typeface="Arabic Typesetting" panose="03020402040406030203" pitchFamily="66" charset="-78"/>
              <a:cs typeface="Arabic Typesetting" panose="03020402040406030203" pitchFamily="66" charset="-78"/>
            </a:endParaRPr>
          </a:p>
        </p:txBody>
      </p:sp>
      <p:sp>
        <p:nvSpPr>
          <p:cNvPr id="14" name="ZoneTexte 13">
            <a:extLst>
              <a:ext uri="{FF2B5EF4-FFF2-40B4-BE49-F238E27FC236}">
                <a16:creationId xmlns:a16="http://schemas.microsoft.com/office/drawing/2014/main" xmlns="" id="{0E3C037A-9CA1-4BBE-A917-F0B1280B3CD9}"/>
              </a:ext>
            </a:extLst>
          </p:cNvPr>
          <p:cNvSpPr txBox="1"/>
          <p:nvPr/>
        </p:nvSpPr>
        <p:spPr>
          <a:xfrm>
            <a:off x="207056" y="4306667"/>
            <a:ext cx="11556548" cy="2062103"/>
          </a:xfrm>
          <a:prstGeom prst="rect">
            <a:avLst/>
          </a:prstGeom>
          <a:noFill/>
        </p:spPr>
        <p:txBody>
          <a:bodyPr wrap="square">
            <a:spAutoFit/>
          </a:bodyPr>
          <a:lstStyle/>
          <a:p>
            <a:pPr algn="just" rtl="1"/>
            <a:r>
              <a:rPr lang="ar-DZ" sz="3200" b="1" dirty="0">
                <a:effectLst/>
                <a:latin typeface="Arabic Typesetting" panose="03020402040406030203" pitchFamily="66" charset="-78"/>
                <a:cs typeface="Arabic Typesetting" panose="03020402040406030203" pitchFamily="66" charset="-78"/>
              </a:rPr>
              <a:t>-</a:t>
            </a:r>
            <a:r>
              <a:rPr lang="ar-DZ" sz="3200" dirty="0">
                <a:effectLst/>
                <a:latin typeface="Arabic Typesetting" panose="03020402040406030203" pitchFamily="66" charset="-78"/>
                <a:cs typeface="Arabic Typesetting" panose="03020402040406030203" pitchFamily="66" charset="-78"/>
              </a:rPr>
              <a:t> ميدان</a:t>
            </a:r>
            <a:r>
              <a:rPr lang="fr-FR" sz="3200" dirty="0">
                <a:effectLst/>
                <a:latin typeface="Arabic Typesetting" panose="03020402040406030203" pitchFamily="66" charset="-78"/>
                <a:cs typeface="Arabic Typesetting" panose="03020402040406030203" pitchFamily="66" charset="-78"/>
              </a:rPr>
              <a:t> </a:t>
            </a:r>
            <a:r>
              <a:rPr lang="ar-DZ" sz="3200" dirty="0">
                <a:effectLst/>
                <a:latin typeface="Arabic Typesetting" panose="03020402040406030203" pitchFamily="66" charset="-78"/>
                <a:cs typeface="Arabic Typesetting" panose="03020402040406030203" pitchFamily="66" charset="-78"/>
              </a:rPr>
              <a:t>علوم الطبيعة والحياة</a:t>
            </a:r>
            <a:r>
              <a:rPr lang="ar-DZ" sz="3200" i="0" dirty="0">
                <a:effectLst/>
                <a:latin typeface="Arabic Typesetting" panose="03020402040406030203" pitchFamily="66" charset="-78"/>
                <a:cs typeface="Arabic Typesetting" panose="03020402040406030203" pitchFamily="66" charset="-78"/>
              </a:rPr>
              <a:t> </a:t>
            </a:r>
            <a:r>
              <a:rPr lang="ar-DZ" sz="3200" dirty="0">
                <a:effectLst/>
                <a:latin typeface="Arabic Typesetting" panose="03020402040406030203" pitchFamily="66" charset="-78"/>
                <a:cs typeface="Arabic Typesetting" panose="03020402040406030203" pitchFamily="66" charset="-78"/>
              </a:rPr>
              <a:t> </a:t>
            </a:r>
            <a:r>
              <a:rPr lang="ar-DZ" sz="3200" b="0" i="0" dirty="0">
                <a:effectLst/>
                <a:latin typeface="Arabic Typesetting" panose="03020402040406030203" pitchFamily="66" charset="-78"/>
                <a:cs typeface="Arabic Typesetting" panose="03020402040406030203" pitchFamily="66" charset="-78"/>
              </a:rPr>
              <a:t>تابع لنظام </a:t>
            </a:r>
            <a:r>
              <a:rPr lang="fr-FR" sz="3200" b="0" i="0" dirty="0">
                <a:effectLst/>
                <a:latin typeface="Arabic Typesetting" panose="03020402040406030203" pitchFamily="66" charset="-78"/>
                <a:cs typeface="Arabic Typesetting" panose="03020402040406030203" pitchFamily="66" charset="-78"/>
              </a:rPr>
              <a:t> Licence)  </a:t>
            </a:r>
            <a:r>
              <a:rPr lang="fr-FR" sz="3200" dirty="0">
                <a:latin typeface="Arabic Typesetting" panose="03020402040406030203" pitchFamily="66" charset="-78"/>
                <a:cs typeface="Arabic Typesetting" panose="03020402040406030203" pitchFamily="66" charset="-78"/>
              </a:rPr>
              <a:t>LMD</a:t>
            </a:r>
            <a:r>
              <a:rPr lang="ar-DZ" sz="3200" b="0" i="0" dirty="0">
                <a:effectLst/>
                <a:latin typeface="Arabic Typesetting" panose="03020402040406030203" pitchFamily="66" charset="-78"/>
                <a:cs typeface="Arabic Typesetting" panose="03020402040406030203" pitchFamily="66" charset="-78"/>
              </a:rPr>
              <a:t>ليسانس/ </a:t>
            </a:r>
            <a:r>
              <a:rPr lang="fr-FR" sz="3200" b="0" i="0" dirty="0">
                <a:effectLst/>
                <a:latin typeface="Arabic Typesetting" panose="03020402040406030203" pitchFamily="66" charset="-78"/>
                <a:cs typeface="Arabic Typesetting" panose="03020402040406030203" pitchFamily="66" charset="-78"/>
              </a:rPr>
              <a:t> Master </a:t>
            </a:r>
            <a:r>
              <a:rPr lang="ar-DZ" sz="3200" b="0" i="0" dirty="0">
                <a:effectLst/>
                <a:latin typeface="Arabic Typesetting" panose="03020402040406030203" pitchFamily="66" charset="-78"/>
                <a:cs typeface="Arabic Typesetting" panose="03020402040406030203" pitchFamily="66" charset="-78"/>
              </a:rPr>
              <a:t>ماستر/</a:t>
            </a:r>
            <a:r>
              <a:rPr lang="fr-FR" sz="3200" b="0" i="0" dirty="0">
                <a:effectLst/>
                <a:latin typeface="Arabic Typesetting" panose="03020402040406030203" pitchFamily="66" charset="-78"/>
                <a:cs typeface="Arabic Typesetting" panose="03020402040406030203" pitchFamily="66" charset="-78"/>
              </a:rPr>
              <a:t> </a:t>
            </a:r>
            <a:r>
              <a:rPr lang="ar-DZ" sz="3200" b="0" i="0" dirty="0">
                <a:effectLst/>
                <a:latin typeface="Arabic Typesetting" panose="03020402040406030203" pitchFamily="66" charset="-78"/>
                <a:cs typeface="Arabic Typesetting" panose="03020402040406030203" pitchFamily="66" charset="-78"/>
              </a:rPr>
              <a:t>دكتوراه</a:t>
            </a:r>
            <a:r>
              <a:rPr lang="fr-FR" sz="3200" b="0" i="0" dirty="0">
                <a:effectLst/>
                <a:latin typeface="Arabic Typesetting" panose="03020402040406030203" pitchFamily="66" charset="-78"/>
                <a:cs typeface="Arabic Typesetting" panose="03020402040406030203" pitchFamily="66" charset="-78"/>
              </a:rPr>
              <a:t> (</a:t>
            </a:r>
            <a:r>
              <a:rPr lang="fr-FR" sz="3200" dirty="0">
                <a:latin typeface="Arabic Typesetting" panose="03020402040406030203" pitchFamily="66" charset="-78"/>
                <a:cs typeface="Arabic Typesetting" panose="03020402040406030203" pitchFamily="66" charset="-78"/>
              </a:rPr>
              <a:t>Doctorat </a:t>
            </a:r>
            <a:r>
              <a:rPr lang="ar-DZ" sz="3200" b="0" i="0" dirty="0">
                <a:effectLst/>
                <a:latin typeface="Arabic Typesetting" panose="03020402040406030203" pitchFamily="66" charset="-78"/>
                <a:cs typeface="Arabic Typesetting" panose="03020402040406030203" pitchFamily="66" charset="-78"/>
              </a:rPr>
              <a:t>حيث يدرس الطالب ثلاث سنوات ليتحصل على شهادة الليسانس، و بإمكانه دراسة سنتين اضافيتين للحصول على شهادة الماستر، هذه الشهادة تسمح له </a:t>
            </a:r>
            <a:r>
              <a:rPr lang="ar-DZ" sz="3200" dirty="0">
                <a:latin typeface="Arabic Typesetting" panose="03020402040406030203" pitchFamily="66" charset="-78"/>
                <a:cs typeface="Arabic Typesetting" panose="03020402040406030203" pitchFamily="66" charset="-78"/>
              </a:rPr>
              <a:t>با</a:t>
            </a:r>
            <a:r>
              <a:rPr lang="ar-DZ" sz="3200" b="0" i="0" dirty="0">
                <a:effectLst/>
                <a:latin typeface="Arabic Typesetting" panose="03020402040406030203" pitchFamily="66" charset="-78"/>
                <a:cs typeface="Arabic Typesetting" panose="03020402040406030203" pitchFamily="66" charset="-78"/>
              </a:rPr>
              <a:t>لمشاركة في المسابقة الوطنية للدكتوراه، و في حال الفوز فيها فهو مطالب بالدراسة من ثلاث الى خمس سنوات أخرى </a:t>
            </a:r>
            <a:r>
              <a:rPr lang="ar-DZ" sz="3200" dirty="0">
                <a:latin typeface="Arabic Typesetting" panose="03020402040406030203" pitchFamily="66" charset="-78"/>
                <a:cs typeface="Arabic Typesetting" panose="03020402040406030203" pitchFamily="66" charset="-78"/>
              </a:rPr>
              <a:t>لل</a:t>
            </a:r>
            <a:r>
              <a:rPr lang="ar-DZ" sz="3200" b="0" i="0" dirty="0">
                <a:effectLst/>
                <a:latin typeface="Arabic Typesetting" panose="03020402040406030203" pitchFamily="66" charset="-78"/>
                <a:cs typeface="Arabic Typesetting" panose="03020402040406030203" pitchFamily="66" charset="-78"/>
              </a:rPr>
              <a:t>حصول على شهادة الدكتوراه.</a:t>
            </a:r>
            <a:endParaRPr lang="fr-FR"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0079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xmlns="" id="{09D0ADAE-157C-4AA1-9C17-0CF7938689F0}"/>
              </a:ext>
            </a:extLst>
          </p:cNvPr>
          <p:cNvSpPr txBox="1"/>
          <p:nvPr/>
        </p:nvSpPr>
        <p:spPr>
          <a:xfrm>
            <a:off x="2820787" y="57857"/>
            <a:ext cx="6097136" cy="1047979"/>
          </a:xfrm>
          <a:prstGeom prst="rect">
            <a:avLst/>
          </a:prstGeom>
          <a:noFill/>
        </p:spPr>
        <p:txBody>
          <a:bodyPr wrap="square">
            <a:spAutoFit/>
          </a:bodyPr>
          <a:lstStyle/>
          <a:p>
            <a:pPr marR="0" lvl="0" algn="ctr" rtl="1">
              <a:lnSpc>
                <a:spcPct val="115000"/>
              </a:lnSpc>
              <a:spcBef>
                <a:spcPts val="0"/>
              </a:spcBef>
              <a:spcAft>
                <a:spcPts val="0"/>
              </a:spcAft>
            </a:pPr>
            <a:r>
              <a:rPr lang="ar-DZ" sz="5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ميدان علوم الطبيعة والحياة </a:t>
            </a:r>
            <a:endParaRPr lang="en-US" sz="5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 name="ZoneTexte 23">
            <a:extLst>
              <a:ext uri="{FF2B5EF4-FFF2-40B4-BE49-F238E27FC236}">
                <a16:creationId xmlns:a16="http://schemas.microsoft.com/office/drawing/2014/main" xmlns="" id="{02C72107-A674-4537-88BF-54ED478FF003}"/>
              </a:ext>
            </a:extLst>
          </p:cNvPr>
          <p:cNvSpPr txBox="1"/>
          <p:nvPr/>
        </p:nvSpPr>
        <p:spPr>
          <a:xfrm>
            <a:off x="2408448" y="2234698"/>
            <a:ext cx="9528601" cy="553998"/>
          </a:xfrm>
          <a:prstGeom prst="rect">
            <a:avLst/>
          </a:prstGeom>
          <a:noFill/>
        </p:spPr>
        <p:txBody>
          <a:bodyPr wrap="square">
            <a:spAutoFit/>
          </a:bodyPr>
          <a:lstStyle/>
          <a:p>
            <a:pPr algn="r" rtl="1"/>
            <a:r>
              <a:rPr lang="ar-DZ" sz="3000" b="1" dirty="0">
                <a:latin typeface="Arabic Typesetting" panose="03020402040406030203" pitchFamily="66" charset="-78"/>
                <a:cs typeface="Arabic Typesetting" panose="03020402040406030203" pitchFamily="66" charset="-78"/>
              </a:rPr>
              <a:t>السنة الأولى</a:t>
            </a:r>
            <a:r>
              <a:rPr lang="fr-FR" sz="3000" b="1" dirty="0">
                <a:latin typeface="Arabic Typesetting" panose="03020402040406030203" pitchFamily="66" charset="-78"/>
                <a:cs typeface="Arabic Typesetting" panose="03020402040406030203" pitchFamily="66" charset="-78"/>
              </a:rPr>
              <a:t> </a:t>
            </a:r>
            <a:r>
              <a:rPr lang="fr-FR"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جذع مشترك </a:t>
            </a:r>
            <a:r>
              <a:rPr lang="ar-DZ" sz="3000" b="0" i="0" dirty="0">
                <a:effectLst/>
                <a:latin typeface="Arabic Typesetting" panose="03020402040406030203" pitchFamily="66" charset="-78"/>
                <a:cs typeface="Arabic Typesetting" panose="03020402040406030203" pitchFamily="66" charset="-78"/>
              </a:rPr>
              <a:t>و</a:t>
            </a:r>
            <a:r>
              <a:rPr lang="ar-DZ" sz="3000" dirty="0">
                <a:latin typeface="Arabic Typesetting" panose="03020402040406030203" pitchFamily="66" charset="-78"/>
                <a:cs typeface="Arabic Typesetting" panose="03020402040406030203" pitchFamily="66" charset="-78"/>
              </a:rPr>
              <a:t> مدة التكوين هي سداسيين دراسيين</a:t>
            </a:r>
            <a:endParaRPr lang="fr-FR" sz="3000" dirty="0">
              <a:latin typeface="Arabic Typesetting" panose="03020402040406030203" pitchFamily="66" charset="-78"/>
              <a:cs typeface="Arabic Typesetting" panose="03020402040406030203" pitchFamily="66" charset="-78"/>
            </a:endParaRPr>
          </a:p>
        </p:txBody>
      </p:sp>
      <p:sp>
        <p:nvSpPr>
          <p:cNvPr id="25" name="ZoneTexte 24">
            <a:extLst>
              <a:ext uri="{FF2B5EF4-FFF2-40B4-BE49-F238E27FC236}">
                <a16:creationId xmlns:a16="http://schemas.microsoft.com/office/drawing/2014/main" xmlns="" id="{363AFF20-2420-4FBD-B93A-1BB5621749C8}"/>
              </a:ext>
            </a:extLst>
          </p:cNvPr>
          <p:cNvSpPr txBox="1"/>
          <p:nvPr/>
        </p:nvSpPr>
        <p:spPr>
          <a:xfrm>
            <a:off x="101254" y="2797908"/>
            <a:ext cx="11835795" cy="1015663"/>
          </a:xfrm>
          <a:prstGeom prst="rect">
            <a:avLst/>
          </a:prstGeom>
          <a:noFill/>
        </p:spPr>
        <p:txBody>
          <a:bodyPr wrap="square">
            <a:spAutoFit/>
          </a:bodyPr>
          <a:lstStyle/>
          <a:p>
            <a:pPr algn="r" rtl="1"/>
            <a:r>
              <a:rPr lang="ar-DZ" sz="3000" b="1" dirty="0">
                <a:latin typeface="Arabic Typesetting" panose="03020402040406030203" pitchFamily="66" charset="-78"/>
                <a:cs typeface="Arabic Typesetting" panose="03020402040406030203" pitchFamily="66" charset="-78"/>
              </a:rPr>
              <a:t>السنة الثانية</a:t>
            </a:r>
            <a:r>
              <a:rPr lang="fr-FR" sz="3000" b="1" dirty="0">
                <a:latin typeface="Arabic Typesetting" panose="03020402040406030203" pitchFamily="66" charset="-78"/>
                <a:cs typeface="Arabic Typesetting" panose="03020402040406030203" pitchFamily="66" charset="-78"/>
              </a:rPr>
              <a:t> </a:t>
            </a:r>
            <a:r>
              <a:rPr lang="fr-FR"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 يتم توجيه الطالب إلى أحد الشعب الأربعة حسب معدل الترتيب السنوي المتحصل عليه في السنة الأولى</a:t>
            </a:r>
            <a:r>
              <a:rPr lang="fr-FR" sz="3000" dirty="0">
                <a:latin typeface="Arabic Typesetting" panose="03020402040406030203" pitchFamily="66" charset="-78"/>
                <a:cs typeface="Arabic Typesetting" panose="03020402040406030203" pitchFamily="66" charset="-78"/>
              </a:rPr>
              <a:t> </a:t>
            </a:r>
            <a:r>
              <a:rPr lang="ar-DZ" sz="3000" b="0" i="0" dirty="0">
                <a:effectLst/>
                <a:latin typeface="Arabic Typesetting" panose="03020402040406030203" pitchFamily="66" charset="-78"/>
                <a:cs typeface="Arabic Typesetting" panose="03020402040406030203" pitchFamily="66" charset="-78"/>
              </a:rPr>
              <a:t>وبطاقة الرغبات</a:t>
            </a:r>
          </a:p>
          <a:p>
            <a:pPr algn="r" rtl="1"/>
            <a:r>
              <a:rPr lang="ar-DZ" sz="3000" dirty="0">
                <a:latin typeface="Arabic Typesetting" panose="03020402040406030203" pitchFamily="66" charset="-78"/>
                <a:cs typeface="Arabic Typesetting" panose="03020402040406030203" pitchFamily="66" charset="-78"/>
              </a:rPr>
              <a:t>               - مدة التكوين هي سداسيين</a:t>
            </a:r>
            <a:endParaRPr lang="fr-FR" sz="3000" dirty="0">
              <a:latin typeface="Arabic Typesetting" panose="03020402040406030203" pitchFamily="66" charset="-78"/>
              <a:cs typeface="Arabic Typesetting" panose="03020402040406030203" pitchFamily="66" charset="-78"/>
            </a:endParaRPr>
          </a:p>
        </p:txBody>
      </p:sp>
      <p:sp>
        <p:nvSpPr>
          <p:cNvPr id="26" name="ZoneTexte 25">
            <a:extLst>
              <a:ext uri="{FF2B5EF4-FFF2-40B4-BE49-F238E27FC236}">
                <a16:creationId xmlns:a16="http://schemas.microsoft.com/office/drawing/2014/main" xmlns="" id="{EBD26AA1-2557-43A5-BEE4-1FD049909B22}"/>
              </a:ext>
            </a:extLst>
          </p:cNvPr>
          <p:cNvSpPr txBox="1"/>
          <p:nvPr/>
        </p:nvSpPr>
        <p:spPr>
          <a:xfrm>
            <a:off x="4623758" y="1710307"/>
            <a:ext cx="7457818" cy="584775"/>
          </a:xfrm>
          <a:prstGeom prst="rect">
            <a:avLst/>
          </a:prstGeom>
          <a:noFill/>
        </p:spPr>
        <p:txBody>
          <a:bodyPr wrap="square">
            <a:spAutoFit/>
          </a:bodyPr>
          <a:lstStyle/>
          <a:p>
            <a:pPr marL="457200" indent="-457200" algn="r" rtl="1">
              <a:buFont typeface="Wingdings" panose="05000000000000000000" pitchFamily="2" charset="2"/>
              <a:buChar char="v"/>
            </a:pPr>
            <a:r>
              <a:rPr lang="ar-DZ" sz="3200" b="1" i="0" dirty="0">
                <a:solidFill>
                  <a:srgbClr val="3333FF"/>
                </a:solidFill>
                <a:effectLst/>
                <a:latin typeface="Arabic Typesetting" panose="03020402040406030203" pitchFamily="66" charset="-78"/>
                <a:cs typeface="Arabic Typesetting" panose="03020402040406030203" pitchFamily="66" charset="-78"/>
              </a:rPr>
              <a:t>الليسانس</a:t>
            </a:r>
            <a:r>
              <a:rPr lang="ar-DZ" sz="3200" b="1" i="0" dirty="0">
                <a:effectLst/>
                <a:latin typeface="Arabic Typesetting" panose="03020402040406030203" pitchFamily="66" charset="-78"/>
                <a:cs typeface="Arabic Typesetting" panose="03020402040406030203" pitchFamily="66" charset="-78"/>
              </a:rPr>
              <a:t> </a:t>
            </a:r>
            <a:r>
              <a:rPr lang="fr-FR" sz="3200" b="1" dirty="0">
                <a:latin typeface="Arabic Typesetting" panose="03020402040406030203" pitchFamily="66" charset="-78"/>
                <a:cs typeface="Arabic Typesetting" panose="03020402040406030203" pitchFamily="66" charset="-78"/>
              </a:rPr>
              <a:t> :</a:t>
            </a:r>
            <a:r>
              <a:rPr lang="ar-DZ" sz="3200" b="1" i="0" dirty="0">
                <a:effectLst/>
                <a:latin typeface="Arabic Typesetting" panose="03020402040406030203" pitchFamily="66" charset="-78"/>
                <a:cs typeface="Arabic Typesetting" panose="03020402040406030203" pitchFamily="66" charset="-78"/>
              </a:rPr>
              <a:t> ثلاث</a:t>
            </a:r>
            <a:r>
              <a:rPr lang="ar-DZ" sz="3200" b="1" dirty="0">
                <a:latin typeface="Arabic Typesetting" panose="03020402040406030203" pitchFamily="66" charset="-78"/>
                <a:cs typeface="Arabic Typesetting" panose="03020402040406030203" pitchFamily="66" charset="-78"/>
              </a:rPr>
              <a:t> </a:t>
            </a:r>
            <a:r>
              <a:rPr lang="ar-DZ" sz="3200" b="1" i="0" dirty="0">
                <a:effectLst/>
                <a:latin typeface="Arabic Typesetting" panose="03020402040406030203" pitchFamily="66" charset="-78"/>
                <a:cs typeface="Arabic Typesetting" panose="03020402040406030203" pitchFamily="66" charset="-78"/>
              </a:rPr>
              <a:t>سنوات (</a:t>
            </a:r>
            <a:r>
              <a:rPr lang="fr-FR" sz="3200" b="1" dirty="0">
                <a:latin typeface="Arabic Typesetting" panose="03020402040406030203" pitchFamily="66" charset="-78"/>
                <a:cs typeface="Arabic Typesetting" panose="03020402040406030203" pitchFamily="66" charset="-78"/>
              </a:rPr>
              <a:t>3</a:t>
            </a:r>
            <a:r>
              <a:rPr lang="ar-DZ" sz="3200" b="1" i="0" dirty="0">
                <a:effectLst/>
                <a:latin typeface="Arabic Typesetting" panose="03020402040406030203" pitchFamily="66" charset="-78"/>
                <a:cs typeface="Arabic Typesetting" panose="03020402040406030203" pitchFamily="66" charset="-78"/>
              </a:rPr>
              <a:t>)</a:t>
            </a:r>
            <a:r>
              <a:rPr lang="ar-DZ" sz="3200" i="0" dirty="0">
                <a:effectLst/>
                <a:latin typeface="Arabic Typesetting" panose="03020402040406030203" pitchFamily="66" charset="-78"/>
                <a:cs typeface="Arabic Typesetting" panose="03020402040406030203" pitchFamily="66" charset="-78"/>
              </a:rPr>
              <a:t>،</a:t>
            </a:r>
            <a:r>
              <a:rPr lang="ar-DZ" sz="3200" b="1" i="0" dirty="0">
                <a:effectLst/>
                <a:latin typeface="Arabic Typesetting" panose="03020402040406030203" pitchFamily="66" charset="-78"/>
                <a:cs typeface="Arabic Typesetting" panose="03020402040406030203" pitchFamily="66" charset="-78"/>
              </a:rPr>
              <a:t> </a:t>
            </a:r>
            <a:r>
              <a:rPr lang="ar-DZ" sz="3200" i="0" dirty="0">
                <a:effectLst/>
                <a:latin typeface="Arabic Typesetting" panose="03020402040406030203" pitchFamily="66" charset="-78"/>
                <a:cs typeface="Arabic Typesetting" panose="03020402040406030203" pitchFamily="66" charset="-78"/>
              </a:rPr>
              <a:t>كل سنة </a:t>
            </a:r>
            <a:r>
              <a:rPr lang="ar-DZ" sz="3200" dirty="0">
                <a:latin typeface="Arabic Typesetting" panose="03020402040406030203" pitchFamily="66" charset="-78"/>
                <a:cs typeface="Arabic Typesetting" panose="03020402040406030203" pitchFamily="66" charset="-78"/>
              </a:rPr>
              <a:t>تحتوي على سداسيين دراسيين</a:t>
            </a:r>
            <a:endParaRPr lang="fr-FR" sz="3200" dirty="0">
              <a:latin typeface="Arabic Typesetting" panose="03020402040406030203" pitchFamily="66" charset="-78"/>
              <a:cs typeface="Arabic Typesetting" panose="03020402040406030203" pitchFamily="66" charset="-78"/>
            </a:endParaRPr>
          </a:p>
        </p:txBody>
      </p:sp>
      <p:sp>
        <p:nvSpPr>
          <p:cNvPr id="27" name="ZoneTexte 26">
            <a:extLst>
              <a:ext uri="{FF2B5EF4-FFF2-40B4-BE49-F238E27FC236}">
                <a16:creationId xmlns:a16="http://schemas.microsoft.com/office/drawing/2014/main" xmlns="" id="{FC3198E0-42D9-48A1-B589-4C8B720699AD}"/>
              </a:ext>
            </a:extLst>
          </p:cNvPr>
          <p:cNvSpPr txBox="1"/>
          <p:nvPr/>
        </p:nvSpPr>
        <p:spPr>
          <a:xfrm>
            <a:off x="10272308" y="959044"/>
            <a:ext cx="1664741" cy="70788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wrap="square">
            <a:spAutoFit/>
          </a:bodyPr>
          <a:lstStyle/>
          <a:p>
            <a:pPr algn="r" rtl="1"/>
            <a:r>
              <a:rPr lang="ar-DZ" sz="4000" b="1" i="0" dirty="0">
                <a:effectLst/>
                <a:latin typeface="Arabic Typesetting" panose="03020402040406030203" pitchFamily="66" charset="-78"/>
                <a:cs typeface="Arabic Typesetting" panose="03020402040406030203" pitchFamily="66" charset="-78"/>
              </a:rPr>
              <a:t>مدة التكوين</a:t>
            </a:r>
            <a:endParaRPr lang="fr-FR" sz="4000" dirty="0">
              <a:latin typeface="Arabic Typesetting" panose="03020402040406030203" pitchFamily="66" charset="-78"/>
              <a:cs typeface="Arabic Typesetting" panose="03020402040406030203" pitchFamily="66" charset="-78"/>
            </a:endParaRPr>
          </a:p>
        </p:txBody>
      </p:sp>
      <p:sp>
        <p:nvSpPr>
          <p:cNvPr id="28" name="ZoneTexte 27">
            <a:extLst>
              <a:ext uri="{FF2B5EF4-FFF2-40B4-BE49-F238E27FC236}">
                <a16:creationId xmlns:a16="http://schemas.microsoft.com/office/drawing/2014/main" xmlns="" id="{5A793135-CB1C-4D75-B33F-3B8993C13A9E}"/>
              </a:ext>
            </a:extLst>
          </p:cNvPr>
          <p:cNvSpPr txBox="1"/>
          <p:nvPr/>
        </p:nvSpPr>
        <p:spPr>
          <a:xfrm>
            <a:off x="101253" y="3801199"/>
            <a:ext cx="11835795" cy="1015663"/>
          </a:xfrm>
          <a:prstGeom prst="rect">
            <a:avLst/>
          </a:prstGeom>
          <a:noFill/>
        </p:spPr>
        <p:txBody>
          <a:bodyPr wrap="square">
            <a:spAutoFit/>
          </a:bodyPr>
          <a:lstStyle/>
          <a:p>
            <a:pPr algn="r" rtl="1"/>
            <a:r>
              <a:rPr lang="ar-DZ" sz="3000" b="1" dirty="0">
                <a:latin typeface="Arabic Typesetting" panose="03020402040406030203" pitchFamily="66" charset="-78"/>
                <a:cs typeface="Arabic Typesetting" panose="03020402040406030203" pitchFamily="66" charset="-78"/>
              </a:rPr>
              <a:t>السنة الثالثة</a:t>
            </a:r>
            <a:r>
              <a:rPr lang="fr-FR" sz="3000" b="1" dirty="0">
                <a:latin typeface="Arabic Typesetting" panose="03020402040406030203" pitchFamily="66" charset="-78"/>
                <a:cs typeface="Arabic Typesetting" panose="03020402040406030203" pitchFamily="66" charset="-78"/>
              </a:rPr>
              <a:t> </a:t>
            </a:r>
            <a:r>
              <a:rPr lang="fr-FR"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 يتم توجيه الطالب إلى أحد التخصصات التابعة للشعبة حسب معدل الترتيب السنوي المتحصل عليه </a:t>
            </a:r>
            <a:r>
              <a:rPr lang="ar-DZ" sz="3000" b="0" i="0" dirty="0">
                <a:effectLst/>
                <a:latin typeface="Arabic Typesetting" panose="03020402040406030203" pitchFamily="66" charset="-78"/>
                <a:cs typeface="Arabic Typesetting" panose="03020402040406030203" pitchFamily="66" charset="-78"/>
              </a:rPr>
              <a:t>وبطاقة الرغبات</a:t>
            </a:r>
          </a:p>
          <a:p>
            <a:pPr algn="r" rtl="1"/>
            <a:r>
              <a:rPr lang="ar-DZ" sz="3000" dirty="0">
                <a:latin typeface="Arabic Typesetting" panose="03020402040406030203" pitchFamily="66" charset="-78"/>
                <a:cs typeface="Arabic Typesetting" panose="03020402040406030203" pitchFamily="66" charset="-78"/>
              </a:rPr>
              <a:t>               - مدة التكوين هي سداسيين</a:t>
            </a:r>
            <a:endParaRPr lang="fr-FR" sz="3000" dirty="0">
              <a:latin typeface="Arabic Typesetting" panose="03020402040406030203" pitchFamily="66" charset="-78"/>
              <a:cs typeface="Arabic Typesetting" panose="03020402040406030203" pitchFamily="66" charset="-78"/>
            </a:endParaRPr>
          </a:p>
        </p:txBody>
      </p:sp>
      <p:sp>
        <p:nvSpPr>
          <p:cNvPr id="29" name="ZoneTexte 28">
            <a:extLst>
              <a:ext uri="{FF2B5EF4-FFF2-40B4-BE49-F238E27FC236}">
                <a16:creationId xmlns:a16="http://schemas.microsoft.com/office/drawing/2014/main" xmlns="" id="{EDEEB961-320E-4ABE-BAA3-1867825ED255}"/>
              </a:ext>
            </a:extLst>
          </p:cNvPr>
          <p:cNvSpPr txBox="1"/>
          <p:nvPr/>
        </p:nvSpPr>
        <p:spPr>
          <a:xfrm>
            <a:off x="5753819" y="4758971"/>
            <a:ext cx="6327757" cy="584775"/>
          </a:xfrm>
          <a:prstGeom prst="rect">
            <a:avLst/>
          </a:prstGeom>
          <a:noFill/>
        </p:spPr>
        <p:txBody>
          <a:bodyPr wrap="square">
            <a:spAutoFit/>
          </a:bodyPr>
          <a:lstStyle/>
          <a:p>
            <a:pPr marL="457200" indent="-457200" algn="r" rtl="1">
              <a:buFont typeface="Wingdings" panose="05000000000000000000" pitchFamily="2" charset="2"/>
              <a:buChar char="v"/>
            </a:pPr>
            <a:r>
              <a:rPr lang="ar-DZ" sz="3200" b="1" i="0" dirty="0">
                <a:solidFill>
                  <a:srgbClr val="3333FF"/>
                </a:solidFill>
                <a:effectLst/>
                <a:latin typeface="Arabic Typesetting" panose="03020402040406030203" pitchFamily="66" charset="-78"/>
                <a:cs typeface="Arabic Typesetting" panose="03020402040406030203" pitchFamily="66" charset="-78"/>
              </a:rPr>
              <a:t>الماستر</a:t>
            </a:r>
            <a:r>
              <a:rPr lang="fr-FR" sz="3200" b="1" dirty="0">
                <a:latin typeface="Arabic Typesetting" panose="03020402040406030203" pitchFamily="66" charset="-78"/>
                <a:cs typeface="Arabic Typesetting" panose="03020402040406030203" pitchFamily="66" charset="-78"/>
              </a:rPr>
              <a:t>  :</a:t>
            </a:r>
            <a:r>
              <a:rPr lang="ar-DZ" sz="3200" b="1" dirty="0">
                <a:latin typeface="Arabic Typesetting" panose="03020402040406030203" pitchFamily="66" charset="-78"/>
                <a:cs typeface="Arabic Typesetting" panose="03020402040406030203" pitchFamily="66" charset="-78"/>
              </a:rPr>
              <a:t> </a:t>
            </a:r>
            <a:r>
              <a:rPr lang="ar-DZ" sz="3200" b="1" i="0" dirty="0">
                <a:effectLst/>
                <a:latin typeface="Arabic Typesetting" panose="03020402040406030203" pitchFamily="66" charset="-78"/>
                <a:cs typeface="Arabic Typesetting" panose="03020402040406030203" pitchFamily="66" charset="-78"/>
              </a:rPr>
              <a:t>سنتين (</a:t>
            </a:r>
            <a:r>
              <a:rPr lang="ar-DZ" sz="3200" b="1" dirty="0">
                <a:latin typeface="Arabic Typesetting" panose="03020402040406030203" pitchFamily="66" charset="-78"/>
                <a:cs typeface="Arabic Typesetting" panose="03020402040406030203" pitchFamily="66" charset="-78"/>
              </a:rPr>
              <a:t>2</a:t>
            </a:r>
            <a:r>
              <a:rPr lang="ar-DZ" sz="3200" b="1" i="0" dirty="0">
                <a:effectLst/>
                <a:latin typeface="Arabic Typesetting" panose="03020402040406030203" pitchFamily="66" charset="-78"/>
                <a:cs typeface="Arabic Typesetting" panose="03020402040406030203" pitchFamily="66" charset="-78"/>
              </a:rPr>
              <a:t>)</a:t>
            </a:r>
            <a:r>
              <a:rPr lang="ar-DZ" sz="3200" i="0" dirty="0">
                <a:effectLst/>
                <a:latin typeface="Arabic Typesetting" panose="03020402040406030203" pitchFamily="66" charset="-78"/>
                <a:cs typeface="Arabic Typesetting" panose="03020402040406030203" pitchFamily="66" charset="-78"/>
              </a:rPr>
              <a:t>، كل سنة </a:t>
            </a:r>
            <a:r>
              <a:rPr lang="ar-DZ" sz="3200" dirty="0">
                <a:latin typeface="Arabic Typesetting" panose="03020402040406030203" pitchFamily="66" charset="-78"/>
                <a:cs typeface="Arabic Typesetting" panose="03020402040406030203" pitchFamily="66" charset="-78"/>
              </a:rPr>
              <a:t>تحتوي على سداسيين دراسيين</a:t>
            </a:r>
            <a:endParaRPr lang="fr-FR" sz="3200" dirty="0">
              <a:latin typeface="Arabic Typesetting" panose="03020402040406030203" pitchFamily="66" charset="-78"/>
              <a:cs typeface="Arabic Typesetting" panose="03020402040406030203" pitchFamily="66" charset="-78"/>
            </a:endParaRPr>
          </a:p>
        </p:txBody>
      </p:sp>
      <p:sp>
        <p:nvSpPr>
          <p:cNvPr id="30" name="ZoneTexte 29">
            <a:extLst>
              <a:ext uri="{FF2B5EF4-FFF2-40B4-BE49-F238E27FC236}">
                <a16:creationId xmlns:a16="http://schemas.microsoft.com/office/drawing/2014/main" xmlns="" id="{7E450283-0DE4-400E-B3F1-539A54009439}"/>
              </a:ext>
            </a:extLst>
          </p:cNvPr>
          <p:cNvSpPr txBox="1"/>
          <p:nvPr/>
        </p:nvSpPr>
        <p:spPr>
          <a:xfrm>
            <a:off x="245781" y="5391124"/>
            <a:ext cx="11835795" cy="553998"/>
          </a:xfrm>
          <a:prstGeom prst="rect">
            <a:avLst/>
          </a:prstGeom>
          <a:noFill/>
        </p:spPr>
        <p:txBody>
          <a:bodyPr wrap="square">
            <a:spAutoFit/>
          </a:bodyPr>
          <a:lstStyle/>
          <a:p>
            <a:pPr algn="r" rtl="1"/>
            <a:r>
              <a:rPr lang="ar-DZ" sz="3000" b="1" dirty="0">
                <a:latin typeface="Arabic Typesetting" panose="03020402040406030203" pitchFamily="66" charset="-78"/>
                <a:cs typeface="Arabic Typesetting" panose="03020402040406030203" pitchFamily="66" charset="-78"/>
              </a:rPr>
              <a:t>السنة الأولى</a:t>
            </a:r>
            <a:r>
              <a:rPr lang="fr-FR" sz="3000" b="1" dirty="0">
                <a:latin typeface="Arabic Typesetting" panose="03020402040406030203" pitchFamily="66" charset="-78"/>
                <a:cs typeface="Arabic Typesetting" panose="03020402040406030203" pitchFamily="66" charset="-78"/>
              </a:rPr>
              <a:t> </a:t>
            </a:r>
            <a:r>
              <a:rPr lang="fr-FR"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مدة التكوين هي سداسيين دراسيين حضوريين</a:t>
            </a:r>
            <a:endParaRPr lang="fr-FR" sz="3000" dirty="0">
              <a:latin typeface="Arabic Typesetting" panose="03020402040406030203" pitchFamily="66" charset="-78"/>
              <a:cs typeface="Arabic Typesetting" panose="03020402040406030203" pitchFamily="66" charset="-78"/>
            </a:endParaRPr>
          </a:p>
        </p:txBody>
      </p:sp>
      <p:sp>
        <p:nvSpPr>
          <p:cNvPr id="31" name="ZoneTexte 30">
            <a:extLst>
              <a:ext uri="{FF2B5EF4-FFF2-40B4-BE49-F238E27FC236}">
                <a16:creationId xmlns:a16="http://schemas.microsoft.com/office/drawing/2014/main" xmlns="" id="{9E4F3A1E-E351-443B-9B56-E1F3E0A450A0}"/>
              </a:ext>
            </a:extLst>
          </p:cNvPr>
          <p:cNvSpPr txBox="1"/>
          <p:nvPr/>
        </p:nvSpPr>
        <p:spPr>
          <a:xfrm>
            <a:off x="245780" y="5820153"/>
            <a:ext cx="11835795" cy="553998"/>
          </a:xfrm>
          <a:prstGeom prst="rect">
            <a:avLst/>
          </a:prstGeom>
          <a:noFill/>
        </p:spPr>
        <p:txBody>
          <a:bodyPr wrap="square">
            <a:spAutoFit/>
          </a:bodyPr>
          <a:lstStyle/>
          <a:p>
            <a:pPr algn="r" rtl="1"/>
            <a:r>
              <a:rPr lang="ar-DZ" sz="3000" b="1" dirty="0">
                <a:latin typeface="Arabic Typesetting" panose="03020402040406030203" pitchFamily="66" charset="-78"/>
                <a:cs typeface="Arabic Typesetting" panose="03020402040406030203" pitchFamily="66" charset="-78"/>
              </a:rPr>
              <a:t>السنة الثانية</a:t>
            </a:r>
            <a:r>
              <a:rPr lang="fr-FR" sz="3000" b="1" dirty="0">
                <a:latin typeface="Arabic Typesetting" panose="03020402040406030203" pitchFamily="66" charset="-78"/>
                <a:cs typeface="Arabic Typesetting" panose="03020402040406030203" pitchFamily="66" charset="-78"/>
              </a:rPr>
              <a:t> </a:t>
            </a:r>
            <a:r>
              <a:rPr lang="fr-FR"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مدة التكوين هي سداسيين الأول حضوري والثاني تطبيقي يختتم بإنجاز مذكرة تخرج</a:t>
            </a:r>
            <a:endParaRPr lang="fr-FR"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5515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xmlns="" id="{DA8CB003-A296-4B19-B1CC-B0FDDB1244CE}"/>
              </a:ext>
            </a:extLst>
          </p:cNvPr>
          <p:cNvSpPr/>
          <p:nvPr/>
        </p:nvSpPr>
        <p:spPr>
          <a:xfrm>
            <a:off x="7272502" y="1112232"/>
            <a:ext cx="1980000" cy="5543752"/>
          </a:xfrm>
          <a:prstGeom prst="roundRect">
            <a:avLst>
              <a:gd name="adj" fmla="val 7979"/>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200" b="1" dirty="0">
              <a:latin typeface="Arial" panose="020B0604020202020204" pitchFamily="34" charset="0"/>
              <a:cs typeface="SKR HEAD1" pitchFamily="2" charset="-78"/>
            </a:endParaRPr>
          </a:p>
        </p:txBody>
      </p:sp>
      <p:sp>
        <p:nvSpPr>
          <p:cNvPr id="7" name="Rectangle : coins arrondis 6">
            <a:extLst>
              <a:ext uri="{FF2B5EF4-FFF2-40B4-BE49-F238E27FC236}">
                <a16:creationId xmlns:a16="http://schemas.microsoft.com/office/drawing/2014/main" xmlns="" id="{B2FC2AC8-9883-4EDC-B320-40D7FD7E455E}"/>
              </a:ext>
            </a:extLst>
          </p:cNvPr>
          <p:cNvSpPr/>
          <p:nvPr/>
        </p:nvSpPr>
        <p:spPr>
          <a:xfrm>
            <a:off x="5093855" y="1130442"/>
            <a:ext cx="1980000" cy="5525542"/>
          </a:xfrm>
          <a:prstGeom prst="roundRect">
            <a:avLst>
              <a:gd name="adj" fmla="val 7979"/>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200" b="1" dirty="0">
              <a:latin typeface="Arial" panose="020B0604020202020204" pitchFamily="34" charset="0"/>
              <a:cs typeface="SKR HEAD1" pitchFamily="2" charset="-78"/>
            </a:endParaRPr>
          </a:p>
        </p:txBody>
      </p:sp>
      <p:sp>
        <p:nvSpPr>
          <p:cNvPr id="8" name="Rectangle : coins arrondis 7">
            <a:extLst>
              <a:ext uri="{FF2B5EF4-FFF2-40B4-BE49-F238E27FC236}">
                <a16:creationId xmlns:a16="http://schemas.microsoft.com/office/drawing/2014/main" xmlns="" id="{B29F8E29-323F-4272-A502-642337A55CF2}"/>
              </a:ext>
            </a:extLst>
          </p:cNvPr>
          <p:cNvSpPr/>
          <p:nvPr/>
        </p:nvSpPr>
        <p:spPr>
          <a:xfrm>
            <a:off x="2915208" y="1112231"/>
            <a:ext cx="1980000" cy="5543754"/>
          </a:xfrm>
          <a:prstGeom prst="roundRect">
            <a:avLst>
              <a:gd name="adj" fmla="val 8211"/>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200" b="1" dirty="0">
              <a:latin typeface="Arial" panose="020B0604020202020204" pitchFamily="34" charset="0"/>
              <a:cs typeface="SKR HEAD1" pitchFamily="2" charset="-78"/>
            </a:endParaRPr>
          </a:p>
        </p:txBody>
      </p:sp>
      <p:sp>
        <p:nvSpPr>
          <p:cNvPr id="9" name="Rectangle : coins arrondis 8">
            <a:extLst>
              <a:ext uri="{FF2B5EF4-FFF2-40B4-BE49-F238E27FC236}">
                <a16:creationId xmlns:a16="http://schemas.microsoft.com/office/drawing/2014/main" xmlns="" id="{2F086D63-086A-4CBA-BB0B-BA45AF37F205}"/>
              </a:ext>
            </a:extLst>
          </p:cNvPr>
          <p:cNvSpPr/>
          <p:nvPr/>
        </p:nvSpPr>
        <p:spPr>
          <a:xfrm>
            <a:off x="775351" y="1112231"/>
            <a:ext cx="1980000" cy="5543754"/>
          </a:xfrm>
          <a:prstGeom prst="roundRect">
            <a:avLst>
              <a:gd name="adj" fmla="val 8211"/>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600" b="1" dirty="0">
              <a:latin typeface="Arial" panose="020B0604020202020204" pitchFamily="34" charset="0"/>
              <a:cs typeface="SKR HEAD1" pitchFamily="2" charset="-78"/>
            </a:endParaRPr>
          </a:p>
        </p:txBody>
      </p:sp>
      <p:sp>
        <p:nvSpPr>
          <p:cNvPr id="10" name="Rectangle : coins arrondis 9">
            <a:extLst>
              <a:ext uri="{FF2B5EF4-FFF2-40B4-BE49-F238E27FC236}">
                <a16:creationId xmlns:a16="http://schemas.microsoft.com/office/drawing/2014/main" xmlns="" id="{289E23AB-DA37-4DB6-B510-575F7B602DED}"/>
              </a:ext>
            </a:extLst>
          </p:cNvPr>
          <p:cNvSpPr/>
          <p:nvPr/>
        </p:nvSpPr>
        <p:spPr>
          <a:xfrm>
            <a:off x="859496" y="1918402"/>
            <a:ext cx="1800000" cy="2999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latin typeface="Arial" panose="020B0604020202020204" pitchFamily="34" charset="0"/>
                <a:cs typeface="SKR HEAD1" pitchFamily="2" charset="-78"/>
              </a:rPr>
              <a:t>كيمياء حيوية (</a:t>
            </a:r>
            <a:r>
              <a:rPr lang="ar-DZ" sz="1600" dirty="0" err="1">
                <a:latin typeface="Arial" panose="020B0604020202020204" pitchFamily="34" charset="0"/>
                <a:cs typeface="SKR HEAD1" pitchFamily="2" charset="-78"/>
              </a:rPr>
              <a:t>بيوكيمياء</a:t>
            </a:r>
            <a:r>
              <a:rPr lang="ar-DZ" sz="1600" dirty="0">
                <a:latin typeface="Arial" panose="020B0604020202020204" pitchFamily="34" charset="0"/>
                <a:cs typeface="SKR HEAD1" pitchFamily="2" charset="-78"/>
              </a:rPr>
              <a:t>)</a:t>
            </a:r>
            <a:endParaRPr lang="fr-FR" sz="1600" dirty="0">
              <a:latin typeface="Arial" panose="020B0604020202020204" pitchFamily="34" charset="0"/>
              <a:cs typeface="SKR HEAD1" pitchFamily="2" charset="-78"/>
            </a:endParaRPr>
          </a:p>
        </p:txBody>
      </p:sp>
      <p:sp>
        <p:nvSpPr>
          <p:cNvPr id="14" name="Rectangle : coins arrondis 13">
            <a:extLst>
              <a:ext uri="{FF2B5EF4-FFF2-40B4-BE49-F238E27FC236}">
                <a16:creationId xmlns:a16="http://schemas.microsoft.com/office/drawing/2014/main" xmlns="" id="{39FD1945-71C8-4FE6-A783-992B172319BA}"/>
              </a:ext>
            </a:extLst>
          </p:cNvPr>
          <p:cNvSpPr/>
          <p:nvPr/>
        </p:nvSpPr>
        <p:spPr>
          <a:xfrm>
            <a:off x="5187735" y="1881435"/>
            <a:ext cx="1800000" cy="413648"/>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latin typeface="Arial" panose="020B0604020202020204" pitchFamily="34" charset="0"/>
                <a:cs typeface="SKR HEAD1" pitchFamily="2" charset="-78"/>
              </a:rPr>
              <a:t>كيمياء حيوية (بيوكيمياء)</a:t>
            </a:r>
            <a:endParaRPr lang="fr-FR" sz="1600" dirty="0">
              <a:latin typeface="Arial" panose="020B0604020202020204" pitchFamily="34" charset="0"/>
              <a:cs typeface="SKR HEAD1" pitchFamily="2" charset="-78"/>
            </a:endParaRPr>
          </a:p>
        </p:txBody>
      </p:sp>
      <p:sp>
        <p:nvSpPr>
          <p:cNvPr id="18" name="Rectangle : coins arrondis 17">
            <a:extLst>
              <a:ext uri="{FF2B5EF4-FFF2-40B4-BE49-F238E27FC236}">
                <a16:creationId xmlns:a16="http://schemas.microsoft.com/office/drawing/2014/main" xmlns="" id="{AF678E3F-96F2-4FA1-B7A2-C3FBF23775CF}"/>
              </a:ext>
            </a:extLst>
          </p:cNvPr>
          <p:cNvSpPr/>
          <p:nvPr/>
        </p:nvSpPr>
        <p:spPr>
          <a:xfrm>
            <a:off x="5183245" y="2390552"/>
            <a:ext cx="1800000" cy="347525"/>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ميكروبيولوجيا</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20" name="Rectangle : coins arrondis 19">
            <a:extLst>
              <a:ext uri="{FF2B5EF4-FFF2-40B4-BE49-F238E27FC236}">
                <a16:creationId xmlns:a16="http://schemas.microsoft.com/office/drawing/2014/main" xmlns="" id="{E36062BE-EA5F-4989-B59B-4E53E60A8127}"/>
              </a:ext>
            </a:extLst>
          </p:cNvPr>
          <p:cNvSpPr/>
          <p:nvPr/>
        </p:nvSpPr>
        <p:spPr>
          <a:xfrm>
            <a:off x="7362502" y="2453976"/>
            <a:ext cx="1800000" cy="540000"/>
          </a:xfrm>
          <a:prstGeom prst="round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dirty="0">
                <a:latin typeface="Arial" panose="020B0604020202020204" pitchFamily="34" charset="0"/>
                <a:cs typeface="SKR HEAD1" pitchFamily="2" charset="-78"/>
              </a:rPr>
              <a:t>علوم بيولوجية</a:t>
            </a:r>
            <a:endParaRPr lang="fr-FR" dirty="0">
              <a:latin typeface="Arial" panose="020B0604020202020204" pitchFamily="34" charset="0"/>
              <a:cs typeface="SKR HEAD1" pitchFamily="2" charset="-78"/>
            </a:endParaRPr>
          </a:p>
        </p:txBody>
      </p:sp>
      <p:sp>
        <p:nvSpPr>
          <p:cNvPr id="22" name="Rectangle : coins arrondis 21">
            <a:extLst>
              <a:ext uri="{FF2B5EF4-FFF2-40B4-BE49-F238E27FC236}">
                <a16:creationId xmlns:a16="http://schemas.microsoft.com/office/drawing/2014/main" xmlns="" id="{33345506-87A3-4D9B-AF2C-226AF6126687}"/>
              </a:ext>
            </a:extLst>
          </p:cNvPr>
          <p:cNvSpPr/>
          <p:nvPr/>
        </p:nvSpPr>
        <p:spPr>
          <a:xfrm>
            <a:off x="5183245" y="2863248"/>
            <a:ext cx="1800000" cy="369992"/>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علم السموم</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28" name="Rectangle : coins arrondis 27">
            <a:extLst>
              <a:ext uri="{FF2B5EF4-FFF2-40B4-BE49-F238E27FC236}">
                <a16:creationId xmlns:a16="http://schemas.microsoft.com/office/drawing/2014/main" xmlns="" id="{C161103C-0B27-407F-8A10-05F7CCFC1D7A}"/>
              </a:ext>
            </a:extLst>
          </p:cNvPr>
          <p:cNvSpPr/>
          <p:nvPr/>
        </p:nvSpPr>
        <p:spPr>
          <a:xfrm>
            <a:off x="5162837" y="3479610"/>
            <a:ext cx="1800000" cy="330728"/>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انتاج نباتي</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32" name="Rectangle : coins arrondis 31">
            <a:extLst>
              <a:ext uri="{FF2B5EF4-FFF2-40B4-BE49-F238E27FC236}">
                <a16:creationId xmlns:a16="http://schemas.microsoft.com/office/drawing/2014/main" xmlns="" id="{D4414EA0-EDA9-4743-9285-C9D6B899C05F}"/>
              </a:ext>
            </a:extLst>
          </p:cNvPr>
          <p:cNvSpPr/>
          <p:nvPr/>
        </p:nvSpPr>
        <p:spPr>
          <a:xfrm>
            <a:off x="5147340" y="3920380"/>
            <a:ext cx="1800000" cy="299601"/>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حماية النباتات </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34" name="Rectangle : coins arrondis 33">
            <a:extLst>
              <a:ext uri="{FF2B5EF4-FFF2-40B4-BE49-F238E27FC236}">
                <a16:creationId xmlns:a16="http://schemas.microsoft.com/office/drawing/2014/main" xmlns="" id="{88CF1D19-A7F2-40B7-8CA3-DFC77A58DBB0}"/>
              </a:ext>
            </a:extLst>
          </p:cNvPr>
          <p:cNvSpPr/>
          <p:nvPr/>
        </p:nvSpPr>
        <p:spPr>
          <a:xfrm>
            <a:off x="7362502" y="4235549"/>
            <a:ext cx="1800000" cy="540000"/>
          </a:xfrm>
          <a:prstGeom prst="round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rPr>
              <a:t>علوم فلاحية</a:t>
            </a: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endParaRPr>
          </a:p>
        </p:txBody>
      </p:sp>
      <p:sp>
        <p:nvSpPr>
          <p:cNvPr id="36" name="Rectangle : coins arrondis 35">
            <a:extLst>
              <a:ext uri="{FF2B5EF4-FFF2-40B4-BE49-F238E27FC236}">
                <a16:creationId xmlns:a16="http://schemas.microsoft.com/office/drawing/2014/main" xmlns="" id="{1D1BFC21-6D37-47B6-B596-ECF69FB4D1F8}"/>
              </a:ext>
            </a:extLst>
          </p:cNvPr>
          <p:cNvSpPr/>
          <p:nvPr/>
        </p:nvSpPr>
        <p:spPr>
          <a:xfrm>
            <a:off x="5125605" y="4367427"/>
            <a:ext cx="1800000" cy="295220"/>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تربة وماء</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42" name="Rectangle : coins arrondis 41">
            <a:extLst>
              <a:ext uri="{FF2B5EF4-FFF2-40B4-BE49-F238E27FC236}">
                <a16:creationId xmlns:a16="http://schemas.microsoft.com/office/drawing/2014/main" xmlns="" id="{C58400D1-65F6-43A2-9F83-01B1C0B68BA7}"/>
              </a:ext>
            </a:extLst>
          </p:cNvPr>
          <p:cNvSpPr/>
          <p:nvPr/>
        </p:nvSpPr>
        <p:spPr>
          <a:xfrm>
            <a:off x="5161201" y="5355439"/>
            <a:ext cx="1800000" cy="540000"/>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غداء، تغذية وعلم الأمراض</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44" name="Rectangle : coins arrondis 43">
            <a:extLst>
              <a:ext uri="{FF2B5EF4-FFF2-40B4-BE49-F238E27FC236}">
                <a16:creationId xmlns:a16="http://schemas.microsoft.com/office/drawing/2014/main" xmlns="" id="{6BDC37BD-4F37-477E-B0EC-AD78AA5D0F01}"/>
              </a:ext>
            </a:extLst>
          </p:cNvPr>
          <p:cNvSpPr/>
          <p:nvPr/>
        </p:nvSpPr>
        <p:spPr>
          <a:xfrm>
            <a:off x="7377999" y="5351126"/>
            <a:ext cx="1800000" cy="540000"/>
          </a:xfrm>
          <a:prstGeom prst="round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rPr>
              <a:t>علوم </a:t>
            </a:r>
            <a:r>
              <a:rPr lang="ar-DZ" dirty="0">
                <a:solidFill>
                  <a:prstClr val="white"/>
                </a:solidFill>
                <a:latin typeface="Arial" panose="020B0604020202020204" pitchFamily="34" charset="0"/>
                <a:cs typeface="SKR HEAD1" pitchFamily="2" charset="-78"/>
              </a:rPr>
              <a:t>غذائية</a:t>
            </a: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endParaRPr>
          </a:p>
        </p:txBody>
      </p:sp>
      <p:sp>
        <p:nvSpPr>
          <p:cNvPr id="48" name="Rectangle : coins arrondis 47">
            <a:extLst>
              <a:ext uri="{FF2B5EF4-FFF2-40B4-BE49-F238E27FC236}">
                <a16:creationId xmlns:a16="http://schemas.microsoft.com/office/drawing/2014/main" xmlns="" id="{F112739B-D17A-4E1C-BB36-6421F0471F3D}"/>
              </a:ext>
            </a:extLst>
          </p:cNvPr>
          <p:cNvSpPr/>
          <p:nvPr/>
        </p:nvSpPr>
        <p:spPr>
          <a:xfrm>
            <a:off x="5183855" y="6034930"/>
            <a:ext cx="1800000" cy="540000"/>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علم البيئة والمحيط</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0" name="Rectangle : coins arrondis 49">
            <a:extLst>
              <a:ext uri="{FF2B5EF4-FFF2-40B4-BE49-F238E27FC236}">
                <a16:creationId xmlns:a16="http://schemas.microsoft.com/office/drawing/2014/main" xmlns="" id="{20212D96-A38B-49F0-B33C-C485370FDA49}"/>
              </a:ext>
            </a:extLst>
          </p:cNvPr>
          <p:cNvSpPr/>
          <p:nvPr/>
        </p:nvSpPr>
        <p:spPr>
          <a:xfrm>
            <a:off x="7377999" y="6034930"/>
            <a:ext cx="1800000" cy="540000"/>
          </a:xfrm>
          <a:prstGeom prst="round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rPr>
              <a:t>علم البيئة والمحيط</a:t>
            </a: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cs typeface="SKR HEAD1" pitchFamily="2" charset="-78"/>
            </a:endParaRPr>
          </a:p>
        </p:txBody>
      </p:sp>
      <p:sp>
        <p:nvSpPr>
          <p:cNvPr id="52" name="ZoneTexte 51">
            <a:extLst>
              <a:ext uri="{FF2B5EF4-FFF2-40B4-BE49-F238E27FC236}">
                <a16:creationId xmlns:a16="http://schemas.microsoft.com/office/drawing/2014/main" xmlns="" id="{BC371E0F-E8A9-472A-A17A-5D7EFF4A449B}"/>
              </a:ext>
            </a:extLst>
          </p:cNvPr>
          <p:cNvSpPr txBox="1"/>
          <p:nvPr/>
        </p:nvSpPr>
        <p:spPr>
          <a:xfrm>
            <a:off x="769497" y="1135082"/>
            <a:ext cx="1979999" cy="695127"/>
          </a:xfrm>
          <a:prstGeom prst="rect">
            <a:avLst/>
          </a:prstGeom>
          <a:noFill/>
        </p:spPr>
        <p:txBody>
          <a:bodyPr wrap="square">
            <a:spAutoFit/>
          </a:bodyPr>
          <a:lstStyle/>
          <a:p>
            <a:pPr algn="ctr" rtl="1">
              <a:lnSpc>
                <a:spcPct val="90000"/>
              </a:lnSpc>
              <a:spcBef>
                <a:spcPct val="0"/>
              </a:spcBef>
              <a:spcAft>
                <a:spcPct val="35000"/>
              </a:spcAft>
            </a:pPr>
            <a:r>
              <a:rPr lang="ar-DZ" sz="1801" dirty="0">
                <a:latin typeface="Arial" panose="020B0604020202020204" pitchFamily="34" charset="0"/>
                <a:ea typeface="Malgun Gothic" panose="020B0503020000020004" pitchFamily="34" charset="-127"/>
                <a:cs typeface="SKR HEAD1" pitchFamily="2" charset="-78"/>
              </a:rPr>
              <a:t>ما بعد التدرج</a:t>
            </a:r>
          </a:p>
          <a:p>
            <a:pPr algn="ctr" rtl="1">
              <a:lnSpc>
                <a:spcPct val="90000"/>
              </a:lnSpc>
              <a:spcBef>
                <a:spcPct val="0"/>
              </a:spcBef>
              <a:spcAft>
                <a:spcPct val="35000"/>
              </a:spcAft>
            </a:pPr>
            <a:r>
              <a:rPr lang="ar-DZ" sz="1801" dirty="0">
                <a:latin typeface="Arial" panose="020B0604020202020204" pitchFamily="34" charset="0"/>
                <a:ea typeface="Malgun Gothic" panose="020B0503020000020004" pitchFamily="34" charset="-127"/>
                <a:cs typeface="SKR HEAD1" pitchFamily="2" charset="-78"/>
              </a:rPr>
              <a:t>(دكتــــــــوراه)</a:t>
            </a:r>
            <a:endParaRPr lang="fr-FR" sz="1801" dirty="0">
              <a:latin typeface="Arial" panose="020B0604020202020204" pitchFamily="34" charset="0"/>
              <a:ea typeface="Malgun Gothic" panose="020B0503020000020004" pitchFamily="34" charset="-127"/>
              <a:cs typeface="SKR HEAD1" pitchFamily="2" charset="-78"/>
            </a:endParaRPr>
          </a:p>
        </p:txBody>
      </p:sp>
      <p:sp>
        <p:nvSpPr>
          <p:cNvPr id="56" name="ZoneTexte 55">
            <a:extLst>
              <a:ext uri="{FF2B5EF4-FFF2-40B4-BE49-F238E27FC236}">
                <a16:creationId xmlns:a16="http://schemas.microsoft.com/office/drawing/2014/main" xmlns="" id="{3B7460AD-8531-49E5-B547-443A045B7AB2}"/>
              </a:ext>
            </a:extLst>
          </p:cNvPr>
          <p:cNvSpPr txBox="1"/>
          <p:nvPr/>
        </p:nvSpPr>
        <p:spPr>
          <a:xfrm>
            <a:off x="2918715" y="1134873"/>
            <a:ext cx="1976492" cy="646587"/>
          </a:xfrm>
          <a:prstGeom prst="rect">
            <a:avLst/>
          </a:prstGeom>
          <a:noFill/>
        </p:spPr>
        <p:txBody>
          <a:bodyPr wrap="square">
            <a:spAutoFit/>
          </a:bodyPr>
          <a:lstStyle/>
          <a:p>
            <a:pPr algn="ctr" rtl="1"/>
            <a:r>
              <a:rPr lang="ar-DZ" sz="1801" dirty="0">
                <a:latin typeface="Arial" panose="020B0604020202020204" pitchFamily="34" charset="0"/>
                <a:ea typeface="Malgun Gothic" panose="020B0503020000020004" pitchFamily="34" charset="-127"/>
                <a:cs typeface="SKR HEAD1" pitchFamily="2" charset="-78"/>
              </a:rPr>
              <a:t> التدرج في ماستر</a:t>
            </a:r>
          </a:p>
          <a:p>
            <a:pPr algn="ctr" rtl="1"/>
            <a:r>
              <a:rPr lang="ar-DZ" sz="1801" dirty="0">
                <a:latin typeface="Arial" panose="020B0604020202020204" pitchFamily="34" charset="0"/>
                <a:ea typeface="Malgun Gothic" panose="020B0503020000020004" pitchFamily="34" charset="-127"/>
                <a:cs typeface="SKR HEAD1" pitchFamily="2" charset="-78"/>
              </a:rPr>
              <a:t>(التخصصات)</a:t>
            </a:r>
            <a:endParaRPr lang="fr-FR" sz="1801" dirty="0">
              <a:latin typeface="Arial" panose="020B0604020202020204" pitchFamily="34" charset="0"/>
              <a:ea typeface="Malgun Gothic" panose="020B0503020000020004" pitchFamily="34" charset="-127"/>
              <a:cs typeface="SKR HEAD1" pitchFamily="2" charset="-78"/>
            </a:endParaRPr>
          </a:p>
        </p:txBody>
      </p:sp>
      <p:sp>
        <p:nvSpPr>
          <p:cNvPr id="58" name="ZoneTexte 57">
            <a:extLst>
              <a:ext uri="{FF2B5EF4-FFF2-40B4-BE49-F238E27FC236}">
                <a16:creationId xmlns:a16="http://schemas.microsoft.com/office/drawing/2014/main" xmlns="" id="{FC5FF9B5-5F00-4BC8-8A80-6B4A1CBF7B95}"/>
              </a:ext>
            </a:extLst>
          </p:cNvPr>
          <p:cNvSpPr txBox="1"/>
          <p:nvPr/>
        </p:nvSpPr>
        <p:spPr>
          <a:xfrm>
            <a:off x="5093854" y="1130444"/>
            <a:ext cx="1980000" cy="646587"/>
          </a:xfrm>
          <a:prstGeom prst="rect">
            <a:avLst/>
          </a:prstGeom>
          <a:noFill/>
        </p:spPr>
        <p:txBody>
          <a:bodyPr wrap="square">
            <a:spAutoFit/>
          </a:bodyPr>
          <a:lstStyle/>
          <a:p>
            <a:pPr algn="ctr" rtl="1"/>
            <a:r>
              <a:rPr lang="ar-DZ" sz="1801" dirty="0">
                <a:latin typeface="Arial" panose="020B0604020202020204" pitchFamily="34" charset="0"/>
                <a:ea typeface="Malgun Gothic" panose="020B0503020000020004" pitchFamily="34" charset="-127"/>
                <a:cs typeface="SKR HEAD1" pitchFamily="2" charset="-78"/>
              </a:rPr>
              <a:t>السنة ثالثة ليسانس</a:t>
            </a:r>
          </a:p>
          <a:p>
            <a:pPr algn="ctr" rtl="1"/>
            <a:r>
              <a:rPr lang="ar-DZ" sz="1801" dirty="0">
                <a:latin typeface="Arial" panose="020B0604020202020204" pitchFamily="34" charset="0"/>
                <a:ea typeface="Malgun Gothic" panose="020B0503020000020004" pitchFamily="34" charset="-127"/>
                <a:cs typeface="SKR HEAD1" pitchFamily="2" charset="-78"/>
              </a:rPr>
              <a:t>(التخصصات)</a:t>
            </a:r>
            <a:endParaRPr lang="fr-FR" sz="1801" dirty="0">
              <a:latin typeface="Arial" panose="020B0604020202020204" pitchFamily="34" charset="0"/>
              <a:ea typeface="Malgun Gothic" panose="020B0503020000020004" pitchFamily="34" charset="-127"/>
              <a:cs typeface="SKR HEAD1" pitchFamily="2" charset="-78"/>
            </a:endParaRPr>
          </a:p>
        </p:txBody>
      </p:sp>
      <p:sp>
        <p:nvSpPr>
          <p:cNvPr id="60" name="ZoneTexte 59">
            <a:extLst>
              <a:ext uri="{FF2B5EF4-FFF2-40B4-BE49-F238E27FC236}">
                <a16:creationId xmlns:a16="http://schemas.microsoft.com/office/drawing/2014/main" xmlns="" id="{A07EE8C4-39BC-4922-A14A-DB332C97A187}"/>
              </a:ext>
            </a:extLst>
          </p:cNvPr>
          <p:cNvSpPr txBox="1"/>
          <p:nvPr/>
        </p:nvSpPr>
        <p:spPr>
          <a:xfrm>
            <a:off x="7272502" y="1145268"/>
            <a:ext cx="1980000" cy="646587"/>
          </a:xfrm>
          <a:prstGeom prst="rect">
            <a:avLst/>
          </a:prstGeom>
          <a:noFill/>
        </p:spPr>
        <p:txBody>
          <a:bodyPr wrap="square">
            <a:spAutoFit/>
          </a:bodyPr>
          <a:lstStyle/>
          <a:p>
            <a:pPr algn="ctr"/>
            <a:r>
              <a:rPr lang="ar-DZ" sz="1801" dirty="0">
                <a:latin typeface="Arial" panose="020B0604020202020204" pitchFamily="34" charset="0"/>
                <a:ea typeface="Malgun Gothic" panose="020B0503020000020004" pitchFamily="34" charset="-127"/>
                <a:cs typeface="SKR HEAD1" pitchFamily="2" charset="-78"/>
              </a:rPr>
              <a:t>السنة ثانية ليسانس</a:t>
            </a:r>
          </a:p>
          <a:p>
            <a:pPr algn="ctr"/>
            <a:r>
              <a:rPr lang="ar-DZ" sz="1801" dirty="0">
                <a:latin typeface="Arial" panose="020B0604020202020204" pitchFamily="34" charset="0"/>
                <a:ea typeface="Malgun Gothic" panose="020B0503020000020004" pitchFamily="34" charset="-127"/>
                <a:cs typeface="SKR HEAD1" pitchFamily="2" charset="-78"/>
              </a:rPr>
              <a:t>(الشعب)</a:t>
            </a:r>
            <a:endParaRPr lang="fr-FR" sz="1801" dirty="0">
              <a:latin typeface="Arial" panose="020B0604020202020204" pitchFamily="34" charset="0"/>
              <a:ea typeface="Malgun Gothic" panose="020B0503020000020004" pitchFamily="34" charset="-127"/>
              <a:cs typeface="SKR HEAD1" pitchFamily="2" charset="-78"/>
            </a:endParaRPr>
          </a:p>
        </p:txBody>
      </p:sp>
      <p:cxnSp>
        <p:nvCxnSpPr>
          <p:cNvPr id="76" name="Connecteur droit 75">
            <a:extLst>
              <a:ext uri="{FF2B5EF4-FFF2-40B4-BE49-F238E27FC236}">
                <a16:creationId xmlns:a16="http://schemas.microsoft.com/office/drawing/2014/main" xmlns="" id="{C1837D62-70D7-4EB3-9506-9227342881BD}"/>
              </a:ext>
            </a:extLst>
          </p:cNvPr>
          <p:cNvCxnSpPr>
            <a:cxnSpLocks/>
            <a:stCxn id="14" idx="3"/>
            <a:endCxn id="20" idx="1"/>
          </p:cNvCxnSpPr>
          <p:nvPr/>
        </p:nvCxnSpPr>
        <p:spPr>
          <a:xfrm>
            <a:off x="6987735" y="2088259"/>
            <a:ext cx="374767" cy="635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xmlns="" id="{94663E56-6FED-4317-B082-C7AF1CBB8AD2}"/>
              </a:ext>
            </a:extLst>
          </p:cNvPr>
          <p:cNvCxnSpPr>
            <a:cxnSpLocks/>
            <a:endCxn id="18" idx="1"/>
          </p:cNvCxnSpPr>
          <p:nvPr/>
        </p:nvCxnSpPr>
        <p:spPr>
          <a:xfrm flipV="1">
            <a:off x="4811480" y="2564315"/>
            <a:ext cx="371765" cy="6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xmlns="" id="{D3C63B99-2A85-4EB1-964C-FB3212F7A0D2}"/>
              </a:ext>
            </a:extLst>
          </p:cNvPr>
          <p:cNvCxnSpPr>
            <a:cxnSpLocks/>
            <a:stCxn id="20" idx="1"/>
            <a:endCxn id="22" idx="3"/>
          </p:cNvCxnSpPr>
          <p:nvPr/>
        </p:nvCxnSpPr>
        <p:spPr>
          <a:xfrm flipH="1">
            <a:off x="6983245" y="2723976"/>
            <a:ext cx="379257" cy="324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xmlns="" id="{0F7CE228-B193-438B-8962-2601C97B5083}"/>
              </a:ext>
            </a:extLst>
          </p:cNvPr>
          <p:cNvCxnSpPr>
            <a:cxnSpLocks/>
            <a:endCxn id="32" idx="1"/>
          </p:cNvCxnSpPr>
          <p:nvPr/>
        </p:nvCxnSpPr>
        <p:spPr>
          <a:xfrm flipV="1">
            <a:off x="4801894" y="4070181"/>
            <a:ext cx="345446" cy="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xmlns="" id="{F48EB687-950C-4092-A580-2DB8009E895A}"/>
              </a:ext>
            </a:extLst>
          </p:cNvPr>
          <p:cNvCxnSpPr>
            <a:cxnSpLocks/>
            <a:endCxn id="36" idx="3"/>
          </p:cNvCxnSpPr>
          <p:nvPr/>
        </p:nvCxnSpPr>
        <p:spPr>
          <a:xfrm flipH="1" flipV="1">
            <a:off x="6925605" y="4515037"/>
            <a:ext cx="401301" cy="28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xmlns="" id="{349B3274-DC97-41B3-B552-EC6F29760CE5}"/>
              </a:ext>
            </a:extLst>
          </p:cNvPr>
          <p:cNvCxnSpPr>
            <a:cxnSpLocks/>
            <a:endCxn id="28" idx="3"/>
          </p:cNvCxnSpPr>
          <p:nvPr/>
        </p:nvCxnSpPr>
        <p:spPr>
          <a:xfrm flipH="1" flipV="1">
            <a:off x="6962837" y="3644974"/>
            <a:ext cx="364069" cy="898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xmlns="" id="{CB322897-9161-4786-AB10-E2F668D330B8}"/>
              </a:ext>
            </a:extLst>
          </p:cNvPr>
          <p:cNvCxnSpPr>
            <a:cxnSpLocks/>
            <a:stCxn id="42" idx="1"/>
          </p:cNvCxnSpPr>
          <p:nvPr/>
        </p:nvCxnSpPr>
        <p:spPr>
          <a:xfrm flipH="1" flipV="1">
            <a:off x="4751156" y="5621126"/>
            <a:ext cx="410046" cy="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xmlns="" id="{6833D4FC-01CC-4FCF-B366-FD874C93453B}"/>
              </a:ext>
            </a:extLst>
          </p:cNvPr>
          <p:cNvCxnSpPr>
            <a:cxnSpLocks/>
            <a:stCxn id="48" idx="1"/>
          </p:cNvCxnSpPr>
          <p:nvPr/>
        </p:nvCxnSpPr>
        <p:spPr>
          <a:xfrm flipH="1">
            <a:off x="4811676" y="6304932"/>
            <a:ext cx="372177" cy="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xmlns="" id="{2C53179F-D8F5-4D72-8FB1-26B514D85C3C}"/>
              </a:ext>
            </a:extLst>
          </p:cNvPr>
          <p:cNvCxnSpPr>
            <a:cxnSpLocks/>
            <a:stCxn id="20" idx="1"/>
            <a:endCxn id="18" idx="3"/>
          </p:cNvCxnSpPr>
          <p:nvPr/>
        </p:nvCxnSpPr>
        <p:spPr>
          <a:xfrm flipH="1" flipV="1">
            <a:off x="6983245" y="2564315"/>
            <a:ext cx="379257" cy="159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xmlns="" id="{4928C45C-339B-4234-BE2E-B16D44BB8A2A}"/>
              </a:ext>
            </a:extLst>
          </p:cNvPr>
          <p:cNvCxnSpPr>
            <a:cxnSpLocks/>
            <a:endCxn id="32" idx="3"/>
          </p:cNvCxnSpPr>
          <p:nvPr/>
        </p:nvCxnSpPr>
        <p:spPr>
          <a:xfrm flipH="1" flipV="1">
            <a:off x="6947340" y="4070181"/>
            <a:ext cx="379566" cy="472962"/>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xmlns="" id="{2F78F2DD-97FC-452C-BBCB-4D2BD41C548B}"/>
              </a:ext>
            </a:extLst>
          </p:cNvPr>
          <p:cNvGrpSpPr/>
          <p:nvPr/>
        </p:nvGrpSpPr>
        <p:grpSpPr>
          <a:xfrm>
            <a:off x="1413959" y="104511"/>
            <a:ext cx="9339790" cy="881179"/>
            <a:chOff x="935665" y="41145"/>
            <a:chExt cx="9339790" cy="881179"/>
          </a:xfrm>
        </p:grpSpPr>
        <p:sp>
          <p:nvSpPr>
            <p:cNvPr id="145" name="Zone de texte 2">
              <a:extLst>
                <a:ext uri="{FF2B5EF4-FFF2-40B4-BE49-F238E27FC236}">
                  <a16:creationId xmlns:a16="http://schemas.microsoft.com/office/drawing/2014/main" xmlns="" id="{75142048-493D-4A9B-90A6-6213F9AEB3A9}"/>
                </a:ext>
              </a:extLst>
            </p:cNvPr>
            <p:cNvSpPr txBox="1">
              <a:spLocks noChangeArrowheads="1"/>
            </p:cNvSpPr>
            <p:nvPr/>
          </p:nvSpPr>
          <p:spPr bwMode="auto">
            <a:xfrm>
              <a:off x="1815053" y="219699"/>
              <a:ext cx="7581014" cy="597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52" rtl="1" eaLnBrk="0" fontAlgn="base" hangingPunct="0">
                <a:spcBef>
                  <a:spcPct val="0"/>
                </a:spcBef>
                <a:spcAft>
                  <a:spcPct val="0"/>
                </a:spcAft>
              </a:pPr>
              <a:r>
                <a:rPr lang="ar-DZ" altLang="fr-FR" sz="3200" b="1" dirty="0">
                  <a:latin typeface="Arabic Typesetting" panose="03020402040406030203" pitchFamily="66" charset="-78"/>
                  <a:cs typeface="Arabic Typesetting" panose="03020402040406030203" pitchFamily="66" charset="-78"/>
                </a:rPr>
                <a:t>هيكل تنظيمي يوضح مختلف المسارات التكوينية الموجودة على مستوى </a:t>
              </a:r>
              <a:r>
                <a:rPr lang="ar-DZ" altLang="fr-FR" sz="3200" b="1" dirty="0">
                  <a:solidFill>
                    <a:srgbClr val="000000"/>
                  </a:solidFill>
                  <a:latin typeface="Arabic Typesetting" panose="03020402040406030203" pitchFamily="66" charset="-78"/>
                  <a:cs typeface="Arabic Typesetting" panose="03020402040406030203" pitchFamily="66" charset="-78"/>
                </a:rPr>
                <a:t>كلية علوم الطبيعة والحياة وعلوم الأرض والكون</a:t>
              </a:r>
              <a:endParaRPr lang="en-US" altLang="fr-FR" sz="3200" b="1" dirty="0">
                <a:latin typeface="Arabic Typesetting" panose="03020402040406030203" pitchFamily="66" charset="-78"/>
                <a:ea typeface="Times New Roman" panose="02020603050405020304" pitchFamily="18" charset="0"/>
                <a:cs typeface="Arabic Typesetting" panose="03020402040406030203" pitchFamily="66" charset="-78"/>
              </a:endParaRPr>
            </a:p>
          </p:txBody>
        </p:sp>
        <p:pic>
          <p:nvPicPr>
            <p:cNvPr id="163" name="Image 162">
              <a:extLst>
                <a:ext uri="{FF2B5EF4-FFF2-40B4-BE49-F238E27FC236}">
                  <a16:creationId xmlns:a16="http://schemas.microsoft.com/office/drawing/2014/main" xmlns="" id="{E60F5D2A-E6C0-4EDF-A3E2-F549122B6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067" y="41145"/>
              <a:ext cx="879388" cy="879388"/>
            </a:xfrm>
            <a:prstGeom prst="rect">
              <a:avLst/>
            </a:prstGeom>
          </p:spPr>
        </p:pic>
        <p:pic>
          <p:nvPicPr>
            <p:cNvPr id="165" name="Image 164">
              <a:extLst>
                <a:ext uri="{FF2B5EF4-FFF2-40B4-BE49-F238E27FC236}">
                  <a16:creationId xmlns:a16="http://schemas.microsoft.com/office/drawing/2014/main" xmlns="" id="{0B0225ED-244A-47B8-B650-5B0D21C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65" y="42936"/>
              <a:ext cx="879388" cy="879388"/>
            </a:xfrm>
            <a:prstGeom prst="rect">
              <a:avLst/>
            </a:prstGeom>
          </p:spPr>
        </p:pic>
      </p:grpSp>
      <p:cxnSp>
        <p:nvCxnSpPr>
          <p:cNvPr id="172" name="Connecteur droit 171">
            <a:extLst>
              <a:ext uri="{FF2B5EF4-FFF2-40B4-BE49-F238E27FC236}">
                <a16:creationId xmlns:a16="http://schemas.microsoft.com/office/drawing/2014/main" xmlns="" id="{A54B3348-F317-4F95-A1A0-7761691FE8DD}"/>
              </a:ext>
            </a:extLst>
          </p:cNvPr>
          <p:cNvCxnSpPr>
            <a:cxnSpLocks/>
            <a:stCxn id="44" idx="1"/>
            <a:endCxn id="42" idx="3"/>
          </p:cNvCxnSpPr>
          <p:nvPr/>
        </p:nvCxnSpPr>
        <p:spPr>
          <a:xfrm flipH="1">
            <a:off x="6961201" y="5621126"/>
            <a:ext cx="416798" cy="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Connecteur droit 178">
            <a:extLst>
              <a:ext uri="{FF2B5EF4-FFF2-40B4-BE49-F238E27FC236}">
                <a16:creationId xmlns:a16="http://schemas.microsoft.com/office/drawing/2014/main" xmlns="" id="{28EB57E2-BDF3-4269-A8F9-9688BD921903}"/>
              </a:ext>
            </a:extLst>
          </p:cNvPr>
          <p:cNvCxnSpPr>
            <a:cxnSpLocks/>
            <a:stCxn id="50" idx="1"/>
            <a:endCxn id="48" idx="3"/>
          </p:cNvCxnSpPr>
          <p:nvPr/>
        </p:nvCxnSpPr>
        <p:spPr>
          <a:xfrm flipH="1">
            <a:off x="6983855" y="6304930"/>
            <a:ext cx="394146" cy="0"/>
          </a:xfrm>
          <a:prstGeom prst="line">
            <a:avLst/>
          </a:prstGeom>
        </p:spPr>
        <p:style>
          <a:lnRef idx="1">
            <a:schemeClr val="accent1"/>
          </a:lnRef>
          <a:fillRef idx="0">
            <a:schemeClr val="accent1"/>
          </a:fillRef>
          <a:effectRef idx="0">
            <a:schemeClr val="accent1"/>
          </a:effectRef>
          <a:fontRef idx="minor">
            <a:schemeClr val="tx1"/>
          </a:fontRef>
        </p:style>
      </p:cxnSp>
      <p:sp>
        <p:nvSpPr>
          <p:cNvPr id="183" name="Rectangle : coins arrondis 182">
            <a:extLst>
              <a:ext uri="{FF2B5EF4-FFF2-40B4-BE49-F238E27FC236}">
                <a16:creationId xmlns:a16="http://schemas.microsoft.com/office/drawing/2014/main" xmlns="" id="{91F5636C-2E9C-4A52-8A8C-023414DAC522}"/>
              </a:ext>
            </a:extLst>
          </p:cNvPr>
          <p:cNvSpPr/>
          <p:nvPr/>
        </p:nvSpPr>
        <p:spPr>
          <a:xfrm>
            <a:off x="9431671" y="1112232"/>
            <a:ext cx="1980000" cy="5543752"/>
          </a:xfrm>
          <a:prstGeom prst="roundRect">
            <a:avLst>
              <a:gd name="adj" fmla="val 7979"/>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200" b="1" dirty="0">
              <a:latin typeface="Arial" panose="020B0604020202020204" pitchFamily="34" charset="0"/>
              <a:cs typeface="SKR HEAD1" pitchFamily="2" charset="-78"/>
            </a:endParaRPr>
          </a:p>
        </p:txBody>
      </p:sp>
      <p:sp>
        <p:nvSpPr>
          <p:cNvPr id="185" name="ZoneTexte 184">
            <a:extLst>
              <a:ext uri="{FF2B5EF4-FFF2-40B4-BE49-F238E27FC236}">
                <a16:creationId xmlns:a16="http://schemas.microsoft.com/office/drawing/2014/main" xmlns="" id="{FC3F3FB5-FEE1-4D31-946E-C76A9743552D}"/>
              </a:ext>
            </a:extLst>
          </p:cNvPr>
          <p:cNvSpPr txBox="1"/>
          <p:nvPr/>
        </p:nvSpPr>
        <p:spPr>
          <a:xfrm>
            <a:off x="9451149" y="1145268"/>
            <a:ext cx="1960521" cy="646587"/>
          </a:xfrm>
          <a:prstGeom prst="rect">
            <a:avLst/>
          </a:prstGeom>
          <a:noFill/>
        </p:spPr>
        <p:txBody>
          <a:bodyPr wrap="square">
            <a:spAutoFit/>
          </a:bodyPr>
          <a:lstStyle/>
          <a:p>
            <a:pPr algn="ctr"/>
            <a:r>
              <a:rPr lang="ar-DZ" sz="1801" dirty="0">
                <a:latin typeface="Arial" panose="020B0604020202020204" pitchFamily="34" charset="0"/>
                <a:ea typeface="Malgun Gothic" panose="020B0503020000020004" pitchFamily="34" charset="-127"/>
                <a:cs typeface="SKR HEAD1" pitchFamily="2" charset="-78"/>
              </a:rPr>
              <a:t>السنة أولى ليسانس</a:t>
            </a:r>
          </a:p>
          <a:p>
            <a:pPr algn="ctr"/>
            <a:r>
              <a:rPr lang="ar-DZ" sz="1801" dirty="0">
                <a:latin typeface="Arial" panose="020B0604020202020204" pitchFamily="34" charset="0"/>
                <a:ea typeface="Malgun Gothic" panose="020B0503020000020004" pitchFamily="34" charset="-127"/>
                <a:cs typeface="SKR HEAD1" pitchFamily="2" charset="-78"/>
              </a:rPr>
              <a:t>(جذع مشترك)</a:t>
            </a:r>
            <a:endParaRPr lang="fr-FR" sz="1801" dirty="0">
              <a:latin typeface="Arial" panose="020B0604020202020204" pitchFamily="34" charset="0"/>
              <a:ea typeface="Malgun Gothic" panose="020B0503020000020004" pitchFamily="34" charset="-127"/>
              <a:cs typeface="SKR HEAD1" pitchFamily="2" charset="-78"/>
            </a:endParaRPr>
          </a:p>
        </p:txBody>
      </p:sp>
      <p:sp>
        <p:nvSpPr>
          <p:cNvPr id="2" name="Rectangle : coins arrondis 1">
            <a:extLst>
              <a:ext uri="{FF2B5EF4-FFF2-40B4-BE49-F238E27FC236}">
                <a16:creationId xmlns:a16="http://schemas.microsoft.com/office/drawing/2014/main" xmlns="" id="{4FD6B95F-1D55-4757-BC5D-0F7A795903F7}"/>
              </a:ext>
            </a:extLst>
          </p:cNvPr>
          <p:cNvSpPr/>
          <p:nvPr/>
        </p:nvSpPr>
        <p:spPr>
          <a:xfrm>
            <a:off x="9521671" y="3642387"/>
            <a:ext cx="1800000" cy="540000"/>
          </a:xfrm>
          <a:prstGeom prst="roundRect">
            <a:avLst/>
          </a:prstGeom>
          <a:solidFill>
            <a:schemeClr val="bg2">
              <a:lumMod val="2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a:lnSpc>
                <a:spcPct val="90000"/>
              </a:lnSpc>
              <a:spcBef>
                <a:spcPct val="0"/>
              </a:spcBef>
              <a:spcAft>
                <a:spcPct val="35000"/>
              </a:spcAft>
            </a:pPr>
            <a:r>
              <a:rPr lang="ar-DZ" sz="1600" dirty="0">
                <a:latin typeface="Arial" panose="020B0604020202020204" pitchFamily="34" charset="0"/>
                <a:cs typeface="SKR HEAD1" pitchFamily="2" charset="-78"/>
              </a:rPr>
              <a:t>ميدان علوم الطبيعة والحياة</a:t>
            </a:r>
            <a:endParaRPr lang="fr-FR" sz="1600" dirty="0">
              <a:latin typeface="Arial" panose="020B0604020202020204" pitchFamily="34" charset="0"/>
              <a:cs typeface="SKR HEAD1" pitchFamily="2" charset="-78"/>
            </a:endParaRPr>
          </a:p>
        </p:txBody>
      </p:sp>
      <p:cxnSp>
        <p:nvCxnSpPr>
          <p:cNvPr id="59" name="Connecteur droit 58">
            <a:extLst>
              <a:ext uri="{FF2B5EF4-FFF2-40B4-BE49-F238E27FC236}">
                <a16:creationId xmlns:a16="http://schemas.microsoft.com/office/drawing/2014/main" xmlns="" id="{055A6939-EE9A-4363-A7DA-B6AF1716C140}"/>
              </a:ext>
            </a:extLst>
          </p:cNvPr>
          <p:cNvCxnSpPr>
            <a:cxnSpLocks/>
            <a:stCxn id="2" idx="1"/>
            <a:endCxn id="44" idx="3"/>
          </p:cNvCxnSpPr>
          <p:nvPr/>
        </p:nvCxnSpPr>
        <p:spPr>
          <a:xfrm flipH="1">
            <a:off x="9177999" y="3912387"/>
            <a:ext cx="343672" cy="170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xmlns="" id="{7E3FFD68-D868-481E-9F2E-AC387228354F}"/>
              </a:ext>
            </a:extLst>
          </p:cNvPr>
          <p:cNvCxnSpPr>
            <a:cxnSpLocks/>
            <a:stCxn id="20" idx="3"/>
            <a:endCxn id="2" idx="1"/>
          </p:cNvCxnSpPr>
          <p:nvPr/>
        </p:nvCxnSpPr>
        <p:spPr>
          <a:xfrm>
            <a:off x="9162502" y="2723976"/>
            <a:ext cx="359169" cy="1188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xmlns="" id="{E4148F36-50FA-4700-888B-D6F90C240FAA}"/>
              </a:ext>
            </a:extLst>
          </p:cNvPr>
          <p:cNvCxnSpPr>
            <a:cxnSpLocks/>
            <a:stCxn id="34" idx="3"/>
            <a:endCxn id="2" idx="1"/>
          </p:cNvCxnSpPr>
          <p:nvPr/>
        </p:nvCxnSpPr>
        <p:spPr>
          <a:xfrm flipV="1">
            <a:off x="9162502" y="3912387"/>
            <a:ext cx="359169" cy="593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xmlns="" id="{D85CB21A-7D4B-4C94-8209-93797836F16C}"/>
              </a:ext>
            </a:extLst>
          </p:cNvPr>
          <p:cNvCxnSpPr>
            <a:cxnSpLocks/>
            <a:stCxn id="2" idx="1"/>
            <a:endCxn id="50" idx="3"/>
          </p:cNvCxnSpPr>
          <p:nvPr/>
        </p:nvCxnSpPr>
        <p:spPr>
          <a:xfrm flipH="1">
            <a:off x="9177999" y="3912387"/>
            <a:ext cx="343672" cy="2392543"/>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 coins arrondis 46">
            <a:extLst>
              <a:ext uri="{FF2B5EF4-FFF2-40B4-BE49-F238E27FC236}">
                <a16:creationId xmlns:a16="http://schemas.microsoft.com/office/drawing/2014/main" xmlns="" id="{EB260F5C-71AD-4193-901C-176514A9A0A3}"/>
              </a:ext>
            </a:extLst>
          </p:cNvPr>
          <p:cNvSpPr/>
          <p:nvPr/>
        </p:nvSpPr>
        <p:spPr>
          <a:xfrm>
            <a:off x="3011480" y="1881435"/>
            <a:ext cx="1800000" cy="375030"/>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latin typeface="Arial" panose="020B0604020202020204" pitchFamily="34" charset="0"/>
                <a:cs typeface="SKR HEAD1" pitchFamily="2" charset="-78"/>
              </a:rPr>
              <a:t>كيمياء حيوية (بيوكيمياء)</a:t>
            </a:r>
            <a:endParaRPr lang="fr-FR" sz="1600" dirty="0">
              <a:latin typeface="Arial" panose="020B0604020202020204" pitchFamily="34" charset="0"/>
              <a:cs typeface="SKR HEAD1" pitchFamily="2" charset="-78"/>
            </a:endParaRPr>
          </a:p>
        </p:txBody>
      </p:sp>
      <p:sp>
        <p:nvSpPr>
          <p:cNvPr id="49" name="Rectangle : coins arrondis 48">
            <a:extLst>
              <a:ext uri="{FF2B5EF4-FFF2-40B4-BE49-F238E27FC236}">
                <a16:creationId xmlns:a16="http://schemas.microsoft.com/office/drawing/2014/main" xmlns="" id="{73B6EA93-A278-40C7-8248-691E865DB9DD}"/>
              </a:ext>
            </a:extLst>
          </p:cNvPr>
          <p:cNvSpPr/>
          <p:nvPr/>
        </p:nvSpPr>
        <p:spPr>
          <a:xfrm>
            <a:off x="3005208" y="2388749"/>
            <a:ext cx="1800000" cy="32036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ميكروبيولوجيا تطبيقية</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1" name="Rectangle : coins arrondis 50">
            <a:extLst>
              <a:ext uri="{FF2B5EF4-FFF2-40B4-BE49-F238E27FC236}">
                <a16:creationId xmlns:a16="http://schemas.microsoft.com/office/drawing/2014/main" xmlns="" id="{154542CD-E250-4569-BE96-8DE13203C2CF}"/>
              </a:ext>
            </a:extLst>
          </p:cNvPr>
          <p:cNvSpPr/>
          <p:nvPr/>
        </p:nvSpPr>
        <p:spPr>
          <a:xfrm>
            <a:off x="3022178" y="2892382"/>
            <a:ext cx="1800000" cy="311723"/>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علم السموم</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3" name="Rectangle : coins arrondis 52">
            <a:extLst>
              <a:ext uri="{FF2B5EF4-FFF2-40B4-BE49-F238E27FC236}">
                <a16:creationId xmlns:a16="http://schemas.microsoft.com/office/drawing/2014/main" xmlns="" id="{B038D210-8A71-483B-B944-0566915F320F}"/>
              </a:ext>
            </a:extLst>
          </p:cNvPr>
          <p:cNvSpPr/>
          <p:nvPr/>
        </p:nvSpPr>
        <p:spPr>
          <a:xfrm>
            <a:off x="2986582" y="3494978"/>
            <a:ext cx="1800000" cy="299993"/>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تحسين النباتات</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4" name="Rectangle : coins arrondis 53">
            <a:extLst>
              <a:ext uri="{FF2B5EF4-FFF2-40B4-BE49-F238E27FC236}">
                <a16:creationId xmlns:a16="http://schemas.microsoft.com/office/drawing/2014/main" xmlns="" id="{DA2AACF4-F575-4DA7-A7EF-E0026CAF3D40}"/>
              </a:ext>
            </a:extLst>
          </p:cNvPr>
          <p:cNvSpPr/>
          <p:nvPr/>
        </p:nvSpPr>
        <p:spPr>
          <a:xfrm>
            <a:off x="2996290" y="3928583"/>
            <a:ext cx="1800000" cy="29586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حماية النباتات </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5" name="Rectangle : coins arrondis 54">
            <a:extLst>
              <a:ext uri="{FF2B5EF4-FFF2-40B4-BE49-F238E27FC236}">
                <a16:creationId xmlns:a16="http://schemas.microsoft.com/office/drawing/2014/main" xmlns="" id="{D69B220A-E4CD-43A7-98B6-9037C3601E3A}"/>
              </a:ext>
            </a:extLst>
          </p:cNvPr>
          <p:cNvSpPr/>
          <p:nvPr/>
        </p:nvSpPr>
        <p:spPr>
          <a:xfrm>
            <a:off x="3008402" y="4375361"/>
            <a:ext cx="1800000" cy="279351"/>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التهيئة المائية الفلاحية</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57" name="Rectangle : coins arrondis 56">
            <a:extLst>
              <a:ext uri="{FF2B5EF4-FFF2-40B4-BE49-F238E27FC236}">
                <a16:creationId xmlns:a16="http://schemas.microsoft.com/office/drawing/2014/main" xmlns="" id="{B19A007C-926D-4D54-8A6E-65977706377D}"/>
              </a:ext>
            </a:extLst>
          </p:cNvPr>
          <p:cNvSpPr/>
          <p:nvPr/>
        </p:nvSpPr>
        <p:spPr>
          <a:xfrm>
            <a:off x="3005208" y="5359929"/>
            <a:ext cx="1800000" cy="540000"/>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نوعية المنتجات و الأمن الغذائي</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61" name="Rectangle : coins arrondis 60">
            <a:extLst>
              <a:ext uri="{FF2B5EF4-FFF2-40B4-BE49-F238E27FC236}">
                <a16:creationId xmlns:a16="http://schemas.microsoft.com/office/drawing/2014/main" xmlns="" id="{2BDA6EE8-CFC5-4CB3-9D40-DCE41A1FA247}"/>
              </a:ext>
            </a:extLst>
          </p:cNvPr>
          <p:cNvSpPr/>
          <p:nvPr/>
        </p:nvSpPr>
        <p:spPr>
          <a:xfrm>
            <a:off x="3007600" y="6034930"/>
            <a:ext cx="1800000" cy="540000"/>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تنوع بيئي والمحيط</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cxnSp>
        <p:nvCxnSpPr>
          <p:cNvPr id="99" name="Connecteur droit 98">
            <a:extLst>
              <a:ext uri="{FF2B5EF4-FFF2-40B4-BE49-F238E27FC236}">
                <a16:creationId xmlns:a16="http://schemas.microsoft.com/office/drawing/2014/main" xmlns="" id="{ED57F055-B662-4D77-9113-4F3184B33FAF}"/>
              </a:ext>
            </a:extLst>
          </p:cNvPr>
          <p:cNvCxnSpPr>
            <a:cxnSpLocks/>
            <a:endCxn id="14" idx="1"/>
          </p:cNvCxnSpPr>
          <p:nvPr/>
        </p:nvCxnSpPr>
        <p:spPr>
          <a:xfrm flipV="1">
            <a:off x="4822178" y="2088259"/>
            <a:ext cx="365557" cy="9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xmlns="" id="{AE02DB7C-F6B3-466E-AF29-FCC3396A4A1F}"/>
              </a:ext>
            </a:extLst>
          </p:cNvPr>
          <p:cNvCxnSpPr>
            <a:cxnSpLocks/>
            <a:stCxn id="51" idx="3"/>
            <a:endCxn id="22" idx="1"/>
          </p:cNvCxnSpPr>
          <p:nvPr/>
        </p:nvCxnSpPr>
        <p:spPr>
          <a:xfrm>
            <a:off x="4822178" y="3048244"/>
            <a:ext cx="361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xmlns="" id="{DA8F6166-0B02-4C27-97E7-C87ECAD1941B}"/>
              </a:ext>
            </a:extLst>
          </p:cNvPr>
          <p:cNvCxnSpPr>
            <a:cxnSpLocks/>
            <a:stCxn id="36" idx="1"/>
          </p:cNvCxnSpPr>
          <p:nvPr/>
        </p:nvCxnSpPr>
        <p:spPr>
          <a:xfrm flipH="1">
            <a:off x="4784173" y="4515037"/>
            <a:ext cx="341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xmlns="" id="{D33CBB50-058F-42D0-9215-929269E86780}"/>
              </a:ext>
            </a:extLst>
          </p:cNvPr>
          <p:cNvCxnSpPr>
            <a:cxnSpLocks/>
            <a:stCxn id="28" idx="1"/>
            <a:endCxn id="53" idx="3"/>
          </p:cNvCxnSpPr>
          <p:nvPr/>
        </p:nvCxnSpPr>
        <p:spPr>
          <a:xfrm flipH="1">
            <a:off x="4786582" y="3644974"/>
            <a:ext cx="3762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xmlns="" id="{707DBA69-27E9-4147-9729-72726CC46C99}"/>
              </a:ext>
            </a:extLst>
          </p:cNvPr>
          <p:cNvCxnSpPr>
            <a:cxnSpLocks/>
            <a:stCxn id="47" idx="1"/>
            <a:endCxn id="10" idx="3"/>
          </p:cNvCxnSpPr>
          <p:nvPr/>
        </p:nvCxnSpPr>
        <p:spPr>
          <a:xfrm flipH="1" flipV="1">
            <a:off x="2659496" y="2068396"/>
            <a:ext cx="351984" cy="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xmlns="" id="{F610B272-5266-4170-8C38-25AB4DD1AD03}"/>
              </a:ext>
            </a:extLst>
          </p:cNvPr>
          <p:cNvCxnSpPr>
            <a:cxnSpLocks/>
          </p:cNvCxnSpPr>
          <p:nvPr/>
        </p:nvCxnSpPr>
        <p:spPr>
          <a:xfrm flipV="1">
            <a:off x="4740245" y="4948384"/>
            <a:ext cx="345446" cy="5754"/>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 coins arrondis 93">
            <a:extLst>
              <a:ext uri="{FF2B5EF4-FFF2-40B4-BE49-F238E27FC236}">
                <a16:creationId xmlns:a16="http://schemas.microsoft.com/office/drawing/2014/main" xmlns="" id="{B0C1CAAD-8792-480D-BAAD-9EB22F12C818}"/>
              </a:ext>
            </a:extLst>
          </p:cNvPr>
          <p:cNvSpPr/>
          <p:nvPr/>
        </p:nvSpPr>
        <p:spPr>
          <a:xfrm>
            <a:off x="2996290" y="4782650"/>
            <a:ext cx="1800000" cy="29586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إنتاج حيواني</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96" name="Rectangle : coins arrondis 95">
            <a:extLst>
              <a:ext uri="{FF2B5EF4-FFF2-40B4-BE49-F238E27FC236}">
                <a16:creationId xmlns:a16="http://schemas.microsoft.com/office/drawing/2014/main" xmlns="" id="{42D2381C-5859-4774-AE1F-730D6B08ECFD}"/>
              </a:ext>
            </a:extLst>
          </p:cNvPr>
          <p:cNvSpPr/>
          <p:nvPr/>
        </p:nvSpPr>
        <p:spPr>
          <a:xfrm>
            <a:off x="5147340" y="4806693"/>
            <a:ext cx="1800000" cy="330728"/>
          </a:xfrm>
          <a:prstGeom prst="roundRect">
            <a:avLst/>
          </a:pr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انتاج حيواني</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cxnSp>
        <p:nvCxnSpPr>
          <p:cNvPr id="105" name="Connecteur droit 104">
            <a:extLst>
              <a:ext uri="{FF2B5EF4-FFF2-40B4-BE49-F238E27FC236}">
                <a16:creationId xmlns:a16="http://schemas.microsoft.com/office/drawing/2014/main" xmlns="" id="{751CAB75-1369-4AAD-B2A8-2DD96D55D5CA}"/>
              </a:ext>
            </a:extLst>
          </p:cNvPr>
          <p:cNvCxnSpPr>
            <a:cxnSpLocks/>
            <a:endCxn id="96" idx="3"/>
          </p:cNvCxnSpPr>
          <p:nvPr/>
        </p:nvCxnSpPr>
        <p:spPr>
          <a:xfrm flipH="1">
            <a:off x="6947340" y="4540569"/>
            <a:ext cx="373814" cy="431488"/>
          </a:xfrm>
          <a:prstGeom prst="line">
            <a:avLst/>
          </a:prstGeom>
        </p:spPr>
        <p:style>
          <a:lnRef idx="1">
            <a:schemeClr val="accent1"/>
          </a:lnRef>
          <a:fillRef idx="0">
            <a:schemeClr val="accent1"/>
          </a:fillRef>
          <a:effectRef idx="0">
            <a:schemeClr val="accent1"/>
          </a:effectRef>
          <a:fontRef idx="minor">
            <a:schemeClr val="tx1"/>
          </a:fontRef>
        </p:style>
      </p:cxnSp>
      <p:sp>
        <p:nvSpPr>
          <p:cNvPr id="113" name="Rectangle : coins arrondis 112">
            <a:extLst>
              <a:ext uri="{FF2B5EF4-FFF2-40B4-BE49-F238E27FC236}">
                <a16:creationId xmlns:a16="http://schemas.microsoft.com/office/drawing/2014/main" xmlns="" id="{F3856D7A-7144-4EFA-9E53-5547DFFC86F9}"/>
              </a:ext>
            </a:extLst>
          </p:cNvPr>
          <p:cNvSpPr/>
          <p:nvPr/>
        </p:nvSpPr>
        <p:spPr>
          <a:xfrm>
            <a:off x="827959" y="3509328"/>
            <a:ext cx="1800000" cy="299993"/>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تحسين النباتات</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cxnSp>
        <p:nvCxnSpPr>
          <p:cNvPr id="114" name="Connecteur droit 113">
            <a:extLst>
              <a:ext uri="{FF2B5EF4-FFF2-40B4-BE49-F238E27FC236}">
                <a16:creationId xmlns:a16="http://schemas.microsoft.com/office/drawing/2014/main" xmlns="" id="{7F6D7846-63FD-4928-BC9A-84F70F5C9F16}"/>
              </a:ext>
            </a:extLst>
          </p:cNvPr>
          <p:cNvCxnSpPr>
            <a:cxnSpLocks/>
            <a:endCxn id="113" idx="3"/>
          </p:cNvCxnSpPr>
          <p:nvPr/>
        </p:nvCxnSpPr>
        <p:spPr>
          <a:xfrm flipH="1">
            <a:off x="2627959" y="3659324"/>
            <a:ext cx="3762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xmlns="" id="{95CD06DC-A5E3-4F8C-BF26-6DC8A58F26CA}"/>
              </a:ext>
            </a:extLst>
          </p:cNvPr>
          <p:cNvCxnSpPr>
            <a:cxnSpLocks/>
          </p:cNvCxnSpPr>
          <p:nvPr/>
        </p:nvCxnSpPr>
        <p:spPr>
          <a:xfrm flipV="1">
            <a:off x="2633563" y="4100915"/>
            <a:ext cx="345446" cy="5754"/>
          </a:xfrm>
          <a:prstGeom prst="line">
            <a:avLst/>
          </a:prstGeom>
        </p:spPr>
        <p:style>
          <a:lnRef idx="1">
            <a:schemeClr val="accent1"/>
          </a:lnRef>
          <a:fillRef idx="0">
            <a:schemeClr val="accent1"/>
          </a:fillRef>
          <a:effectRef idx="0">
            <a:schemeClr val="accent1"/>
          </a:effectRef>
          <a:fontRef idx="minor">
            <a:schemeClr val="tx1"/>
          </a:fontRef>
        </p:style>
      </p:cxnSp>
      <p:sp>
        <p:nvSpPr>
          <p:cNvPr id="117" name="Rectangle : coins arrondis 116">
            <a:extLst>
              <a:ext uri="{FF2B5EF4-FFF2-40B4-BE49-F238E27FC236}">
                <a16:creationId xmlns:a16="http://schemas.microsoft.com/office/drawing/2014/main" xmlns="" id="{A39EA0C3-AE10-4C63-840C-D4E78374BFDA}"/>
              </a:ext>
            </a:extLst>
          </p:cNvPr>
          <p:cNvSpPr/>
          <p:nvPr/>
        </p:nvSpPr>
        <p:spPr>
          <a:xfrm>
            <a:off x="827959" y="3959317"/>
            <a:ext cx="1800000" cy="29586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حماية النباتات </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118" name="Rectangle : coins arrondis 117">
            <a:extLst>
              <a:ext uri="{FF2B5EF4-FFF2-40B4-BE49-F238E27FC236}">
                <a16:creationId xmlns:a16="http://schemas.microsoft.com/office/drawing/2014/main" xmlns="" id="{5849CFF1-D89D-471E-A332-2386FFD503E1}"/>
              </a:ext>
            </a:extLst>
          </p:cNvPr>
          <p:cNvSpPr/>
          <p:nvPr/>
        </p:nvSpPr>
        <p:spPr>
          <a:xfrm>
            <a:off x="829293" y="6156998"/>
            <a:ext cx="1800000" cy="29586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تنوع بيولوجي والمحيط</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cxnSp>
        <p:nvCxnSpPr>
          <p:cNvPr id="119" name="Connecteur droit 118">
            <a:extLst>
              <a:ext uri="{FF2B5EF4-FFF2-40B4-BE49-F238E27FC236}">
                <a16:creationId xmlns:a16="http://schemas.microsoft.com/office/drawing/2014/main" xmlns="" id="{C3A10815-12D3-4F77-AD67-B93FCC0CBBCB}"/>
              </a:ext>
            </a:extLst>
          </p:cNvPr>
          <p:cNvCxnSpPr>
            <a:cxnSpLocks/>
            <a:endCxn id="61" idx="1"/>
          </p:cNvCxnSpPr>
          <p:nvPr/>
        </p:nvCxnSpPr>
        <p:spPr>
          <a:xfrm flipV="1">
            <a:off x="2615958" y="6304930"/>
            <a:ext cx="391642" cy="5754"/>
          </a:xfrm>
          <a:prstGeom prst="line">
            <a:avLst/>
          </a:prstGeom>
        </p:spPr>
        <p:style>
          <a:lnRef idx="1">
            <a:schemeClr val="accent1"/>
          </a:lnRef>
          <a:fillRef idx="0">
            <a:schemeClr val="accent1"/>
          </a:fillRef>
          <a:effectRef idx="0">
            <a:schemeClr val="accent1"/>
          </a:effectRef>
          <a:fontRef idx="minor">
            <a:schemeClr val="tx1"/>
          </a:fontRef>
        </p:style>
      </p:cxnSp>
      <p:sp>
        <p:nvSpPr>
          <p:cNvPr id="121" name="Rectangle : coins arrondis 120">
            <a:extLst>
              <a:ext uri="{FF2B5EF4-FFF2-40B4-BE49-F238E27FC236}">
                <a16:creationId xmlns:a16="http://schemas.microsoft.com/office/drawing/2014/main" xmlns="" id="{D9357DB2-AB84-441E-B8AA-8B59AA8B1C5A}"/>
              </a:ext>
            </a:extLst>
          </p:cNvPr>
          <p:cNvSpPr/>
          <p:nvPr/>
        </p:nvSpPr>
        <p:spPr>
          <a:xfrm>
            <a:off x="790225" y="1112231"/>
            <a:ext cx="1980000" cy="5543754"/>
          </a:xfrm>
          <a:prstGeom prst="roundRect">
            <a:avLst>
              <a:gd name="adj" fmla="val 8211"/>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4780753" numCol="1" spcCol="1270" anchor="ctr" anchorCtr="0">
            <a:noAutofit/>
          </a:bodyPr>
          <a:lstStyle/>
          <a:p>
            <a:pPr algn="ctr" defTabSz="666787">
              <a:lnSpc>
                <a:spcPct val="90000"/>
              </a:lnSpc>
              <a:spcBef>
                <a:spcPct val="0"/>
              </a:spcBef>
              <a:spcAft>
                <a:spcPct val="35000"/>
              </a:spcAft>
            </a:pPr>
            <a:endParaRPr lang="fr-FR" sz="1600" b="1" dirty="0">
              <a:latin typeface="Arial" panose="020B0604020202020204" pitchFamily="34" charset="0"/>
              <a:cs typeface="SKR HEAD1" pitchFamily="2" charset="-78"/>
            </a:endParaRPr>
          </a:p>
        </p:txBody>
      </p:sp>
      <p:sp>
        <p:nvSpPr>
          <p:cNvPr id="122" name="Rectangle : coins arrondis 121">
            <a:extLst>
              <a:ext uri="{FF2B5EF4-FFF2-40B4-BE49-F238E27FC236}">
                <a16:creationId xmlns:a16="http://schemas.microsoft.com/office/drawing/2014/main" xmlns="" id="{CCBCB2BF-7B36-48A8-AD91-212DEEE5E814}"/>
              </a:ext>
            </a:extLst>
          </p:cNvPr>
          <p:cNvSpPr/>
          <p:nvPr/>
        </p:nvSpPr>
        <p:spPr>
          <a:xfrm>
            <a:off x="874370" y="1918402"/>
            <a:ext cx="1800000" cy="299988"/>
          </a:xfrm>
          <a:prstGeom prst="roundRect">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algn="ctr" defTabSz="400072" rtl="1">
              <a:lnSpc>
                <a:spcPct val="90000"/>
              </a:lnSpc>
              <a:spcBef>
                <a:spcPct val="0"/>
              </a:spcBef>
              <a:spcAft>
                <a:spcPct val="35000"/>
              </a:spcAft>
            </a:pPr>
            <a:r>
              <a:rPr lang="ar-DZ" sz="1600" dirty="0">
                <a:latin typeface="Arial" panose="020B0604020202020204" pitchFamily="34" charset="0"/>
                <a:cs typeface="SKR HEAD1" pitchFamily="2" charset="-78"/>
              </a:rPr>
              <a:t>كيمياء حيوية (</a:t>
            </a:r>
            <a:r>
              <a:rPr lang="ar-DZ" sz="1600" dirty="0" err="1">
                <a:latin typeface="Arial" panose="020B0604020202020204" pitchFamily="34" charset="0"/>
                <a:cs typeface="SKR HEAD1" pitchFamily="2" charset="-78"/>
              </a:rPr>
              <a:t>بيوكيمياء</a:t>
            </a:r>
            <a:r>
              <a:rPr lang="ar-DZ" sz="1600" dirty="0">
                <a:latin typeface="Arial" panose="020B0604020202020204" pitchFamily="34" charset="0"/>
                <a:cs typeface="SKR HEAD1" pitchFamily="2" charset="-78"/>
              </a:rPr>
              <a:t>)</a:t>
            </a:r>
            <a:endParaRPr lang="fr-FR" sz="1600" dirty="0">
              <a:latin typeface="Arial" panose="020B0604020202020204" pitchFamily="34" charset="0"/>
              <a:cs typeface="SKR HEAD1" pitchFamily="2" charset="-78"/>
            </a:endParaRPr>
          </a:p>
        </p:txBody>
      </p:sp>
      <p:sp>
        <p:nvSpPr>
          <p:cNvPr id="123" name="Rectangle : coins arrondis 122">
            <a:extLst>
              <a:ext uri="{FF2B5EF4-FFF2-40B4-BE49-F238E27FC236}">
                <a16:creationId xmlns:a16="http://schemas.microsoft.com/office/drawing/2014/main" xmlns="" id="{C83B88B9-7117-4826-8E30-D480F74179BA}"/>
              </a:ext>
            </a:extLst>
          </p:cNvPr>
          <p:cNvSpPr/>
          <p:nvPr/>
        </p:nvSpPr>
        <p:spPr>
          <a:xfrm>
            <a:off x="842833" y="3509328"/>
            <a:ext cx="1800000" cy="299993"/>
          </a:xfrm>
          <a:prstGeom prst="roundRect">
            <a:avLst/>
          </a:prstGeom>
          <a:solidFill>
            <a:srgbClr val="00B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تحسين النباتات</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124" name="Rectangle : coins arrondis 123">
            <a:extLst>
              <a:ext uri="{FF2B5EF4-FFF2-40B4-BE49-F238E27FC236}">
                <a16:creationId xmlns:a16="http://schemas.microsoft.com/office/drawing/2014/main" xmlns="" id="{EA20F9D3-DBB4-45A6-8D0A-38E497E7C34D}"/>
              </a:ext>
            </a:extLst>
          </p:cNvPr>
          <p:cNvSpPr/>
          <p:nvPr/>
        </p:nvSpPr>
        <p:spPr>
          <a:xfrm>
            <a:off x="842833" y="3959317"/>
            <a:ext cx="1800000" cy="295864"/>
          </a:xfrm>
          <a:prstGeom prst="roundRect">
            <a:avLst/>
          </a:prstGeom>
          <a:solidFill>
            <a:srgbClr val="00B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حماية النباتات </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125" name="Rectangle : coins arrondis 124">
            <a:extLst>
              <a:ext uri="{FF2B5EF4-FFF2-40B4-BE49-F238E27FC236}">
                <a16:creationId xmlns:a16="http://schemas.microsoft.com/office/drawing/2014/main" xmlns="" id="{53BD89FB-718F-4FC8-8AAD-C42F74092F8D}"/>
              </a:ext>
            </a:extLst>
          </p:cNvPr>
          <p:cNvSpPr/>
          <p:nvPr/>
        </p:nvSpPr>
        <p:spPr>
          <a:xfrm>
            <a:off x="844167" y="6156998"/>
            <a:ext cx="1800000" cy="295864"/>
          </a:xfrm>
          <a:prstGeom prst="roundRect">
            <a:avLst/>
          </a:prstGeom>
          <a:solidFill>
            <a:srgbClr val="00B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67" tIns="19967" rIns="19967" bIns="19967" numCol="1" spcCol="1270" anchor="ctr" anchorCtr="0">
            <a:noAutofit/>
          </a:bodyPr>
          <a:lstStyle/>
          <a:p>
            <a:pPr marL="0" marR="0" lvl="0" indent="0" algn="ctr" defTabSz="400072" rtl="1" eaLnBrk="1" fontAlgn="auto" latinLnBrk="0" hangingPunct="1">
              <a:lnSpc>
                <a:spcPct val="90000"/>
              </a:lnSpc>
              <a:spcBef>
                <a:spcPct val="0"/>
              </a:spcBef>
              <a:spcAft>
                <a:spcPct val="35000"/>
              </a:spcAft>
              <a:buClrTx/>
              <a:buSzTx/>
              <a:buFontTx/>
              <a:buNone/>
              <a:tabLst/>
              <a:defRPr/>
            </a:pPr>
            <a:r>
              <a:rPr kumimoji="0" lang="ar-DZ"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rPr>
              <a:t>تنوع بيئي والمحيط</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SKR HEAD1" pitchFamily="2" charset="-78"/>
            </a:endParaRPr>
          </a:p>
        </p:txBody>
      </p:sp>
      <p:sp>
        <p:nvSpPr>
          <p:cNvPr id="127" name="ZoneTexte 126">
            <a:extLst>
              <a:ext uri="{FF2B5EF4-FFF2-40B4-BE49-F238E27FC236}">
                <a16:creationId xmlns:a16="http://schemas.microsoft.com/office/drawing/2014/main" xmlns="" id="{B331534E-1033-4EAC-8483-29EFAA5CCE73}"/>
              </a:ext>
            </a:extLst>
          </p:cNvPr>
          <p:cNvSpPr txBox="1"/>
          <p:nvPr/>
        </p:nvSpPr>
        <p:spPr>
          <a:xfrm>
            <a:off x="740562" y="1188420"/>
            <a:ext cx="2052743" cy="1200329"/>
          </a:xfrm>
          <a:prstGeom prst="rect">
            <a:avLst/>
          </a:prstGeom>
          <a:noFill/>
        </p:spPr>
        <p:txBody>
          <a:bodyPr wrap="square">
            <a:spAutoFit/>
          </a:bodyPr>
          <a:lstStyle/>
          <a:p>
            <a:pPr algn="ctr"/>
            <a:r>
              <a:rPr lang="fr-FR" dirty="0" err="1"/>
              <a:t>الدكتوراه</a:t>
            </a:r>
            <a:endParaRPr lang="fr-FR" dirty="0"/>
          </a:p>
          <a:p>
            <a:pPr algn="ctr"/>
            <a:r>
              <a:rPr lang="fr-FR" dirty="0"/>
              <a:t>(</a:t>
            </a:r>
            <a:r>
              <a:rPr lang="fr-FR" dirty="0" err="1"/>
              <a:t>التكوين</a:t>
            </a:r>
            <a:r>
              <a:rPr lang="fr-FR" dirty="0"/>
              <a:t> </a:t>
            </a:r>
            <a:r>
              <a:rPr lang="fr-FR" dirty="0" err="1"/>
              <a:t>في</a:t>
            </a:r>
            <a:r>
              <a:rPr lang="fr-FR" dirty="0"/>
              <a:t> </a:t>
            </a:r>
            <a:r>
              <a:rPr lang="fr-FR" dirty="0" err="1"/>
              <a:t>الطور</a:t>
            </a:r>
            <a:r>
              <a:rPr lang="fr-FR" dirty="0"/>
              <a:t> </a:t>
            </a:r>
            <a:r>
              <a:rPr lang="fr-FR" dirty="0" err="1"/>
              <a:t>الثالث</a:t>
            </a:r>
            <a:r>
              <a:rPr lang="fr-FR" dirty="0"/>
              <a:t>)</a:t>
            </a:r>
          </a:p>
          <a:p>
            <a:endParaRPr lang="fr-FR" dirty="0"/>
          </a:p>
          <a:p>
            <a:endParaRPr lang="fr-FR" dirty="0"/>
          </a:p>
        </p:txBody>
      </p:sp>
    </p:spTree>
    <p:extLst>
      <p:ext uri="{BB962C8B-B14F-4D97-AF65-F5344CB8AC3E}">
        <p14:creationId xmlns:p14="http://schemas.microsoft.com/office/powerpoint/2010/main" val="278235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9313</TotalTime>
  <Words>7072</Words>
  <Application>Microsoft Office PowerPoint</Application>
  <PresentationFormat>Grand écran</PresentationFormat>
  <Paragraphs>881</Paragraphs>
  <Slides>47</Slides>
  <Notes>12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47</vt:i4>
      </vt:variant>
    </vt:vector>
  </HeadingPairs>
  <TitlesOfParts>
    <vt:vector size="58" baseType="lpstr">
      <vt:lpstr>Malgun Gothic</vt:lpstr>
      <vt:lpstr>Arabic Typesetting</vt:lpstr>
      <vt:lpstr>Arial</vt:lpstr>
      <vt:lpstr>Calibri</vt:lpstr>
      <vt:lpstr>Calibri Light</vt:lpstr>
      <vt:lpstr>Google Sans</vt:lpstr>
      <vt:lpstr>Raleway</vt:lpstr>
      <vt:lpstr>SKR HEAD1</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Raouf Amara Korba</dc:creator>
  <cp:lastModifiedBy>Magic touch</cp:lastModifiedBy>
  <cp:revision>106</cp:revision>
  <dcterms:created xsi:type="dcterms:W3CDTF">2020-10-14T13:31:34Z</dcterms:created>
  <dcterms:modified xsi:type="dcterms:W3CDTF">2023-04-17T14:57:05Z</dcterms:modified>
</cp:coreProperties>
</file>