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8" r:id="rId1"/>
  </p:sldMasterIdLst>
  <p:notesMasterIdLst>
    <p:notesMasterId r:id="rId35"/>
  </p:notesMasterIdLst>
  <p:sldIdLst>
    <p:sldId id="256" r:id="rId2"/>
    <p:sldId id="357" r:id="rId3"/>
    <p:sldId id="327" r:id="rId4"/>
    <p:sldId id="276" r:id="rId5"/>
    <p:sldId id="278" r:id="rId6"/>
    <p:sldId id="295" r:id="rId7"/>
    <p:sldId id="366" r:id="rId8"/>
    <p:sldId id="329" r:id="rId9"/>
    <p:sldId id="330" r:id="rId10"/>
    <p:sldId id="367" r:id="rId11"/>
    <p:sldId id="332" r:id="rId12"/>
    <p:sldId id="333" r:id="rId13"/>
    <p:sldId id="368" r:id="rId14"/>
    <p:sldId id="335" r:id="rId15"/>
    <p:sldId id="336" r:id="rId16"/>
    <p:sldId id="369" r:id="rId17"/>
    <p:sldId id="338" r:id="rId18"/>
    <p:sldId id="339" r:id="rId19"/>
    <p:sldId id="370" r:id="rId20"/>
    <p:sldId id="341" r:id="rId21"/>
    <p:sldId id="342" r:id="rId22"/>
    <p:sldId id="371" r:id="rId23"/>
    <p:sldId id="344" r:id="rId24"/>
    <p:sldId id="345" r:id="rId25"/>
    <p:sldId id="372" r:id="rId26"/>
    <p:sldId id="347" r:id="rId27"/>
    <p:sldId id="348" r:id="rId28"/>
    <p:sldId id="373" r:id="rId29"/>
    <p:sldId id="350" r:id="rId30"/>
    <p:sldId id="351" r:id="rId31"/>
    <p:sldId id="374" r:id="rId32"/>
    <p:sldId id="375" r:id="rId33"/>
    <p:sldId id="27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onstantia" panose="02030602050306030303" pitchFamily="18" charset="0"/>
      <p:regular r:id="rId40"/>
      <p:bold r:id="rId41"/>
      <p:italic r:id="rId42"/>
      <p:boldItalic r:id="rId43"/>
    </p:embeddedFont>
    <p:embeddedFont>
      <p:font typeface="Lato Light" panose="020F0302020204030203" charset="0"/>
      <p:regular r:id="rId44"/>
      <p:bold r:id="rId45"/>
      <p:italic r:id="rId46"/>
      <p:boldItalic r:id="rId47"/>
    </p:embeddedFont>
    <p:embeddedFont>
      <p:font typeface="Roboto Slab Light" panose="020B0604020202020204" charset="0"/>
      <p:regular r:id="rId48"/>
      <p:bold r:id="rId49"/>
    </p:embeddedFont>
    <p:embeddedFont>
      <p:font typeface="Sakkal Majalla" panose="02000000000000000000" pitchFamily="2" charset="-78"/>
      <p:regular r:id="rId50"/>
      <p:bold r:id="rId51"/>
    </p:embeddedFont>
    <p:embeddedFont>
      <p:font typeface="Tahoma" panose="020B0604030504040204" pitchFamily="34" charset="0"/>
      <p:regular r:id="rId52"/>
      <p:bold r:id="rId53"/>
    </p:embeddedFont>
    <p:embeddedFont>
      <p:font typeface="Wingdings 2" panose="05020102010507070707" pitchFamily="18" charset="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00"/>
    <a:srgbClr val="FF9755"/>
    <a:srgbClr val="57A7B5"/>
    <a:srgbClr val="02BDC7"/>
    <a:srgbClr val="DEE9F2"/>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9B5768-6A26-408C-A302-0E5CD898B3D3}">
  <a:tblStyle styleId="{FB9B5768-6A26-408C-A302-0E5CD898B3D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892698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1133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377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7017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478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0856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076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4313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499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628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000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624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7993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022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320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341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65297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459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60178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06321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9239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06956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487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79934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899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0379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5616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454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2905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166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3942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19" name="Espace réservé du pied de page 18"/>
          <p:cNvSpPr>
            <a:spLocks noGrp="1"/>
          </p:cNvSpPr>
          <p:nvPr>
            <p:ph type="ftr" sz="quarter" idx="11"/>
          </p:nvPr>
        </p:nvSpPr>
        <p:spPr/>
        <p:txBody>
          <a:bodyPr/>
          <a:lstStyle/>
          <a:p>
            <a:endParaRPr lang="en-US" dirty="0"/>
          </a:p>
        </p:txBody>
      </p:sp>
      <p:sp>
        <p:nvSpPr>
          <p:cNvPr id="27" name="Espace réservé du numéro de diapositive 26"/>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85801"/>
            <a:ext cx="2057400" cy="3908822"/>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685801"/>
            <a:ext cx="6019800" cy="390882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33" name="Shape 33"/>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201769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124" name="Shape 1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Shape 12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Shape 1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a:t>
            </a:fld>
            <a:endParaRPr/>
          </a:p>
        </p:txBody>
      </p:sp>
    </p:spTree>
    <p:extLst>
      <p:ext uri="{BB962C8B-B14F-4D97-AF65-F5344CB8AC3E}">
        <p14:creationId xmlns:p14="http://schemas.microsoft.com/office/powerpoint/2010/main" val="129761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56" name="Shape 35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a:t>
            </a:fld>
            <a:endParaRPr/>
          </a:p>
        </p:txBody>
      </p:sp>
    </p:spTree>
    <p:extLst>
      <p:ext uri="{BB962C8B-B14F-4D97-AF65-F5344CB8AC3E}">
        <p14:creationId xmlns:p14="http://schemas.microsoft.com/office/powerpoint/2010/main" val="149263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28066"/>
            <a:ext cx="8229600" cy="85725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28066"/>
            <a:ext cx="8229600" cy="85725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9334D819-9F07-4261-B09B-9E467E5D9002}" type="datetimeFigureOut">
              <a:rPr lang="en-US" smtClean="0"/>
              <a:pPr/>
              <a:t>7/17/2022</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a:xfrm>
            <a:off x="8077200" y="4767263"/>
            <a:ext cx="609600" cy="273844"/>
          </a:xfrm>
        </p:spPr>
        <p:txBody>
          <a:body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sp>
        <p:nvSpPr>
          <p:cNvPr id="3" name="Espace réservé pour une image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34D819-9F07-4261-B09B-9E467E5D9002}" type="datetimeFigureOut">
              <a:rPr lang="en-US" smtClean="0"/>
              <a:pPr/>
              <a:t>7/17/2022</a:t>
            </a:fld>
            <a:endParaRPr lang="en-US" dirty="0"/>
          </a:p>
        </p:txBody>
      </p:sp>
      <p:sp>
        <p:nvSpPr>
          <p:cNvPr id="22" name="Espace réservé du pied de page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Espace réservé du numéro de diapositive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lvl="0" indent="0">
              <a:spcBef>
                <a:spcPts val="0"/>
              </a:spcBef>
              <a:spcAft>
                <a:spcPts val="0"/>
              </a:spcAft>
              <a:buNone/>
            </a:pPr>
            <a:fld id="{00000000-1234-1234-1234-123412341234}" type="slidenum">
              <a:rPr lang="fr-FR" smtClean="0"/>
              <a:pPr marL="0" lvl="0" indent="0">
                <a:spcBef>
                  <a:spcPts val="0"/>
                </a:spcBef>
                <a:spcAft>
                  <a:spcPts val="0"/>
                </a:spcAft>
                <a:buNone/>
              </a:pPr>
              <a:t>‹N°›</a:t>
            </a:fld>
            <a:endParaRPr lang="fr-FR"/>
          </a:p>
        </p:txBody>
      </p:sp>
      <p:grpSp>
        <p:nvGrpSpPr>
          <p:cNvPr id="2" name="Groupe 1"/>
          <p:cNvGrpSpPr/>
          <p:nvPr/>
        </p:nvGrpSpPr>
        <p:grpSpPr>
          <a:xfrm>
            <a:off x="-19017" y="151806"/>
            <a:ext cx="9180548" cy="486918"/>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ransition>
    <p:fade thruBlk="1"/>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2818895" y="1104757"/>
            <a:ext cx="3629400" cy="322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solidFill>
                  <a:schemeClr val="tx1"/>
                </a:solidFill>
              </a:rPr>
              <a:t>Portes ouvertes sur </a:t>
            </a:r>
            <a:r>
              <a:rPr lang="fr-FR" dirty="0">
                <a:solidFill>
                  <a:schemeClr val="tx1"/>
                </a:solidFill>
              </a:rPr>
              <a:t>les spécialités du Domaine S</a:t>
            </a:r>
            <a:r>
              <a:rPr lang="en" dirty="0">
                <a:solidFill>
                  <a:schemeClr val="tx1"/>
                </a:solidFill>
              </a:rPr>
              <a:t>ciences et Technologie</a:t>
            </a:r>
            <a:r>
              <a:rPr lang="fr-FR" dirty="0">
                <a:solidFill>
                  <a:schemeClr val="tx1"/>
                </a:solidFill>
              </a:rPr>
              <a:t>s</a:t>
            </a:r>
            <a:endParaRPr dirty="0">
              <a:solidFill>
                <a:schemeClr val="tx1"/>
              </a:solidFill>
            </a:endParaRPr>
          </a:p>
        </p:txBody>
      </p:sp>
    </p:spTree>
  </p:cSld>
  <p:clrMapOvr>
    <a:masterClrMapping/>
  </p:clrMapOvr>
  <p:transition advClick="0" advTm="35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10</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68BC7A98-AC4E-4746-9393-80342BDB77D2}"/>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Electromécanique</a:t>
            </a:r>
            <a:endParaRPr lang="fr-FR" sz="4400" dirty="0">
              <a:solidFill>
                <a:srgbClr val="0000CC"/>
              </a:solidFill>
            </a:endParaRPr>
          </a:p>
        </p:txBody>
      </p:sp>
      <p:grpSp>
        <p:nvGrpSpPr>
          <p:cNvPr id="148" name="Groupe 55">
            <a:extLst>
              <a:ext uri="{FF2B5EF4-FFF2-40B4-BE49-F238E27FC236}">
                <a16:creationId xmlns:a16="http://schemas.microsoft.com/office/drawing/2014/main" id="{F6F8F7C7-D759-477E-BCF7-79737CBDBDB3}"/>
              </a:ext>
            </a:extLst>
          </p:cNvPr>
          <p:cNvGrpSpPr/>
          <p:nvPr/>
        </p:nvGrpSpPr>
        <p:grpSpPr>
          <a:xfrm>
            <a:off x="4197675" y="4317808"/>
            <a:ext cx="1743655" cy="324000"/>
            <a:chOff x="5502543" y="3680622"/>
            <a:chExt cx="1927008" cy="456914"/>
          </a:xfrm>
        </p:grpSpPr>
        <p:sp>
          <p:nvSpPr>
            <p:cNvPr id="149" name="Rectangle à coins arrondis 56">
              <a:extLst>
                <a:ext uri="{FF2B5EF4-FFF2-40B4-BE49-F238E27FC236}">
                  <a16:creationId xmlns:a16="http://schemas.microsoft.com/office/drawing/2014/main" id="{6A60F169-5D79-4EFF-9B6F-821B0D84F9D3}"/>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0" name="Rectangle 149">
              <a:extLst>
                <a:ext uri="{FF2B5EF4-FFF2-40B4-BE49-F238E27FC236}">
                  <a16:creationId xmlns:a16="http://schemas.microsoft.com/office/drawing/2014/main" id="{FEFCC9E2-9041-4D3B-A852-6E4E8C46D792}"/>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1" name="Connecteur droit avec flèche 150">
            <a:extLst>
              <a:ext uri="{FF2B5EF4-FFF2-40B4-BE49-F238E27FC236}">
                <a16:creationId xmlns:a16="http://schemas.microsoft.com/office/drawing/2014/main" id="{1CCAE35D-2785-480C-9D43-7F7D1FA5BAB6}"/>
              </a:ext>
            </a:extLst>
          </p:cNvPr>
          <p:cNvCxnSpPr>
            <a:cxnSpLocks/>
            <a:endCxn id="149"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2" name="Groupe 55">
            <a:extLst>
              <a:ext uri="{FF2B5EF4-FFF2-40B4-BE49-F238E27FC236}">
                <a16:creationId xmlns:a16="http://schemas.microsoft.com/office/drawing/2014/main" id="{8336D95C-FE9D-47C1-86C4-85F12EB62E3C}"/>
              </a:ext>
            </a:extLst>
          </p:cNvPr>
          <p:cNvGrpSpPr/>
          <p:nvPr/>
        </p:nvGrpSpPr>
        <p:grpSpPr>
          <a:xfrm>
            <a:off x="4176610" y="4707831"/>
            <a:ext cx="1791345" cy="333577"/>
            <a:chOff x="5449838" y="3680622"/>
            <a:chExt cx="1979713" cy="470420"/>
          </a:xfrm>
        </p:grpSpPr>
        <p:sp>
          <p:nvSpPr>
            <p:cNvPr id="153" name="Rectangle à coins arrondis 56">
              <a:extLst>
                <a:ext uri="{FF2B5EF4-FFF2-40B4-BE49-F238E27FC236}">
                  <a16:creationId xmlns:a16="http://schemas.microsoft.com/office/drawing/2014/main" id="{806058EA-9DBD-422C-A989-007BDA8C0E8F}"/>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4" name="Rectangle 153">
              <a:extLst>
                <a:ext uri="{FF2B5EF4-FFF2-40B4-BE49-F238E27FC236}">
                  <a16:creationId xmlns:a16="http://schemas.microsoft.com/office/drawing/2014/main" id="{5507A1AF-A9D5-42CB-A707-26D9FEDA2C07}"/>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5" name="Connecteur droit avec flèche 154">
            <a:extLst>
              <a:ext uri="{FF2B5EF4-FFF2-40B4-BE49-F238E27FC236}">
                <a16:creationId xmlns:a16="http://schemas.microsoft.com/office/drawing/2014/main" id="{6FD71561-4676-4140-8714-D574EF9E7921}"/>
              </a:ext>
            </a:extLst>
          </p:cNvPr>
          <p:cNvCxnSpPr>
            <a:cxnSpLocks/>
            <a:endCxn id="153"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4FF683A9-3890-4CA9-A337-DBD5F661DB86}"/>
              </a:ext>
            </a:extLst>
          </p:cNvPr>
          <p:cNvCxnSpPr>
            <a:cxnSpLocks/>
            <a:stCxn id="149"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a:extLst>
              <a:ext uri="{FF2B5EF4-FFF2-40B4-BE49-F238E27FC236}">
                <a16:creationId xmlns:a16="http://schemas.microsoft.com/office/drawing/2014/main" id="{662624CC-1F9D-4945-8A0D-417545FFB61B}"/>
              </a:ext>
            </a:extLst>
          </p:cNvPr>
          <p:cNvCxnSpPr>
            <a:cxnSpLocks/>
            <a:stCxn id="153"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55225"/>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6"/>
                                        </p:tgtEl>
                                        <p:attrNameLst>
                                          <p:attrName>style.visibility</p:attrName>
                                        </p:attrNameLst>
                                      </p:cBhvr>
                                      <p:to>
                                        <p:strVal val="visible"/>
                                      </p:to>
                                    </p:set>
                                    <p:anim calcmode="lin" valueType="num">
                                      <p:cBhvr>
                                        <p:cTn id="239" dur="5000" fill="hold"/>
                                        <p:tgtEl>
                                          <p:spTgt spid="146"/>
                                        </p:tgtEl>
                                        <p:attrNameLst>
                                          <p:attrName>ppt_w</p:attrName>
                                        </p:attrNameLst>
                                      </p:cBhvr>
                                      <p:tavLst>
                                        <p:tav tm="0">
                                          <p:val>
                                            <p:fltVal val="0"/>
                                          </p:val>
                                        </p:tav>
                                        <p:tav tm="100000">
                                          <p:val>
                                            <p:strVal val="#ppt_w"/>
                                          </p:val>
                                        </p:tav>
                                      </p:tavLst>
                                    </p:anim>
                                    <p:anim calcmode="lin" valueType="num">
                                      <p:cBhvr>
                                        <p:cTn id="240" dur="5000" fill="hold"/>
                                        <p:tgtEl>
                                          <p:spTgt spid="146"/>
                                        </p:tgtEl>
                                        <p:attrNameLst>
                                          <p:attrName>ppt_h</p:attrName>
                                        </p:attrNameLst>
                                      </p:cBhvr>
                                      <p:tavLst>
                                        <p:tav tm="0">
                                          <p:val>
                                            <p:fltVal val="0"/>
                                          </p:val>
                                        </p:tav>
                                        <p:tav tm="100000">
                                          <p:val>
                                            <p:strVal val="#ppt_h"/>
                                          </p:val>
                                        </p:tav>
                                      </p:tavLst>
                                    </p:anim>
                                    <p:animEffect transition="in" filter="fade">
                                      <p:cBhvr>
                                        <p:cTn id="241" dur="5000"/>
                                        <p:tgtEl>
                                          <p:spTgt spid="146"/>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1"/>
                                        </p:tgtEl>
                                        <p:attrNameLst>
                                          <p:attrName>style.visibility</p:attrName>
                                        </p:attrNameLst>
                                      </p:cBhvr>
                                      <p:to>
                                        <p:strVal val="visible"/>
                                      </p:to>
                                    </p:set>
                                    <p:animEffect transition="in" filter="wipe(left)">
                                      <p:cBhvr>
                                        <p:cTn id="245" dur="500"/>
                                        <p:tgtEl>
                                          <p:spTgt spid="151"/>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8"/>
                                        </p:tgtEl>
                                        <p:attrNameLst>
                                          <p:attrName>style.visibility</p:attrName>
                                        </p:attrNameLst>
                                      </p:cBhvr>
                                      <p:to>
                                        <p:strVal val="visible"/>
                                      </p:to>
                                    </p:set>
                                    <p:animEffect transition="in" filter="wipe(left)">
                                      <p:cBhvr>
                                        <p:cTn id="249" dur="1000"/>
                                        <p:tgtEl>
                                          <p:spTgt spid="148"/>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2"/>
                                        </p:tgtEl>
                                        <p:attrNameLst>
                                          <p:attrName>style.visibility</p:attrName>
                                        </p:attrNameLst>
                                      </p:cBhvr>
                                      <p:to>
                                        <p:strVal val="visible"/>
                                      </p:to>
                                    </p:set>
                                    <p:animEffect transition="in" filter="wipe(left)">
                                      <p:cBhvr>
                                        <p:cTn id="253" dur="1000"/>
                                        <p:tgtEl>
                                          <p:spTgt spid="152"/>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5"/>
                                        </p:tgtEl>
                                        <p:attrNameLst>
                                          <p:attrName>style.visibility</p:attrName>
                                        </p:attrNameLst>
                                      </p:cBhvr>
                                      <p:to>
                                        <p:strVal val="visible"/>
                                      </p:to>
                                    </p:set>
                                    <p:animEffect transition="in" filter="wipe(left)">
                                      <p:cBhvr>
                                        <p:cTn id="257" dur="500"/>
                                        <p:tgtEl>
                                          <p:spTgt spid="155"/>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6"/>
                                        </p:tgtEl>
                                        <p:attrNameLst>
                                          <p:attrName>style.visibility</p:attrName>
                                        </p:attrNameLst>
                                      </p:cBhvr>
                                      <p:to>
                                        <p:strVal val="visible"/>
                                      </p:to>
                                    </p:set>
                                    <p:animEffect transition="in" filter="wipe(left)">
                                      <p:cBhvr>
                                        <p:cTn id="261" dur="500"/>
                                        <p:tgtEl>
                                          <p:spTgt spid="156"/>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7"/>
                                        </p:tgtEl>
                                        <p:attrNameLst>
                                          <p:attrName>style.visibility</p:attrName>
                                        </p:attrNameLst>
                                      </p:cBhvr>
                                      <p:to>
                                        <p:strVal val="visible"/>
                                      </p:to>
                                    </p:set>
                                    <p:animEffect transition="in" filter="wipe(left)">
                                      <p:cBhvr>
                                        <p:cTn id="26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
        <p:nvSpPr>
          <p:cNvPr id="562" name="Shape 562"/>
          <p:cNvSpPr txBox="1">
            <a:spLocks noGrp="1"/>
          </p:cNvSpPr>
          <p:nvPr>
            <p:ph type="body" idx="4294967295"/>
          </p:nvPr>
        </p:nvSpPr>
        <p:spPr>
          <a:xfrm>
            <a:off x="77132" y="910857"/>
            <a:ext cx="6346952" cy="1879527"/>
          </a:xfrm>
          <a:prstGeom prst="rect">
            <a:avLst/>
          </a:prstGeom>
        </p:spPr>
        <p:txBody>
          <a:bodyPr spcFirstLastPara="1" wrap="square" lIns="91425" tIns="91425" rIns="91425" bIns="91425" anchor="ctr" anchorCtr="0">
            <a:noAutofit/>
          </a:bodyPr>
          <a:lstStyle/>
          <a:p>
            <a:pPr marL="0" indent="0" algn="just">
              <a:buNone/>
            </a:pPr>
            <a:r>
              <a:rPr lang="fr-FR" sz="1050" b="1" dirty="0">
                <a:solidFill>
                  <a:srgbClr val="FF0000"/>
                </a:solidFill>
                <a:latin typeface="Roboto Slab Light"/>
                <a:ea typeface="Roboto Slab Light"/>
                <a:sym typeface="Roboto Slab Light"/>
              </a:rPr>
              <a:t>Les </a:t>
            </a:r>
            <a:r>
              <a:rPr lang="fr-FR" sz="1050" b="1" dirty="0">
                <a:solidFill>
                  <a:srgbClr val="FF0000"/>
                </a:solidFill>
                <a:latin typeface="Roboto Slab Light"/>
                <a:ea typeface="Roboto Slab Light"/>
              </a:rPr>
              <a:t>jeunes cadres seront capable à:</a:t>
            </a:r>
          </a:p>
          <a:p>
            <a:pPr marL="171450" lvl="0" indent="-171450" algn="just">
              <a:buFontTx/>
              <a:buChar char="-"/>
            </a:pPr>
            <a:r>
              <a:rPr lang="fr-FR" sz="1050" b="1" dirty="0">
                <a:solidFill>
                  <a:srgbClr val="FF0000"/>
                </a:solidFill>
                <a:latin typeface="Roboto Slab Light"/>
                <a:ea typeface="Roboto Slab Light"/>
              </a:rPr>
              <a:t>Effectuer les essais et les contrôles spécialisés, vérifier la conformité des équipements par rapport aux spécifications du cahier des charges en respectant la normalisation en vigueur. </a:t>
            </a:r>
          </a:p>
          <a:p>
            <a:pPr marL="171450" lvl="0" indent="-171450" algn="just">
              <a:buFontTx/>
              <a:buChar char="-"/>
            </a:pPr>
            <a:r>
              <a:rPr lang="fr-FR" sz="1050" b="1" dirty="0">
                <a:solidFill>
                  <a:srgbClr val="FF0000"/>
                </a:solidFill>
                <a:latin typeface="Roboto Slab Light"/>
                <a:ea typeface="Roboto Slab Light"/>
              </a:rPr>
              <a:t>Consigner dans un rapport les résultats des essais, des tests et des contrôles, définir des procédures. </a:t>
            </a:r>
          </a:p>
          <a:p>
            <a:pPr marL="171450" lvl="0" indent="-171450" algn="just">
              <a:buFontTx/>
              <a:buChar char="-"/>
            </a:pPr>
            <a:r>
              <a:rPr lang="fr-FR" sz="1050" b="1" dirty="0">
                <a:solidFill>
                  <a:srgbClr val="FF0000"/>
                </a:solidFill>
                <a:latin typeface="Roboto Slab Light"/>
                <a:ea typeface="Roboto Slab Light"/>
              </a:rPr>
              <a:t>Analyser les causes des pannes et défaillances et proposer des améliorations. </a:t>
            </a:r>
          </a:p>
          <a:p>
            <a:pPr marL="171450" lvl="0" indent="-171450" algn="just">
              <a:buFontTx/>
              <a:buChar char="-"/>
            </a:pPr>
            <a:r>
              <a:rPr lang="fr-FR" sz="1050" b="1" dirty="0">
                <a:solidFill>
                  <a:srgbClr val="FF0000"/>
                </a:solidFill>
                <a:latin typeface="Roboto Slab Light"/>
                <a:ea typeface="Roboto Slab Light"/>
              </a:rPr>
              <a:t>Assurer la maintenance des machines et appareillage électrique. </a:t>
            </a:r>
          </a:p>
          <a:p>
            <a:pPr marL="171450" lvl="0" indent="-171450" algn="just">
              <a:buFontTx/>
              <a:buChar char="-"/>
            </a:pPr>
            <a:r>
              <a:rPr lang="fr-FR" sz="1050" b="1" dirty="0">
                <a:solidFill>
                  <a:srgbClr val="FF0000"/>
                </a:solidFill>
                <a:latin typeface="Roboto Slab Light"/>
                <a:ea typeface="Roboto Slab Light"/>
              </a:rPr>
              <a:t>Participer à l'établissement de cahiers des charges et de dossiers techniques. </a:t>
            </a:r>
          </a:p>
          <a:p>
            <a:pPr marL="171450" lvl="0" indent="-171450" algn="just">
              <a:buFontTx/>
              <a:buChar char="-"/>
            </a:pPr>
            <a:r>
              <a:rPr lang="fr-FR" sz="1050" b="1" dirty="0">
                <a:solidFill>
                  <a:srgbClr val="FF0000"/>
                </a:solidFill>
                <a:latin typeface="Roboto Slab Light"/>
                <a:ea typeface="Roboto Slab Light"/>
              </a:rPr>
              <a:t>Aider dans l’étude des avant-projets et des projets. </a:t>
            </a:r>
          </a:p>
          <a:p>
            <a:pPr marL="171450" lvl="0" indent="-171450" algn="just">
              <a:buFontTx/>
              <a:buChar char="-"/>
            </a:pPr>
            <a:r>
              <a:rPr lang="fr-FR" sz="1050" b="1" dirty="0">
                <a:solidFill>
                  <a:srgbClr val="FF0000"/>
                </a:solidFill>
                <a:latin typeface="Roboto Slab Light"/>
                <a:ea typeface="Roboto Slab Light"/>
              </a:rPr>
              <a:t>Actualiser en permanence leurs connaissances sur les évolutions technologiques. </a:t>
            </a:r>
            <a:endParaRPr sz="1050" b="1" dirty="0">
              <a:solidFill>
                <a:srgbClr val="FF0000"/>
              </a:solidFill>
              <a:latin typeface="Roboto Slab Light"/>
              <a:ea typeface="Roboto Slab Light"/>
              <a:sym typeface="Roboto Slab Light"/>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235108" y="309713"/>
            <a:ext cx="40690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Electromécanique</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4"/>
          <a:stretch>
            <a:fillRect/>
          </a:stretch>
        </p:blipFill>
        <p:spPr bwMode="auto">
          <a:xfrm>
            <a:off x="6336875" y="84156"/>
            <a:ext cx="2718804"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5"/>
          <a:stretch>
            <a:fillRect/>
          </a:stretch>
        </p:blipFill>
        <p:spPr bwMode="auto">
          <a:xfrm>
            <a:off x="6346952" y="1682170"/>
            <a:ext cx="2719916"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6"/>
          <a:stretch>
            <a:fillRect/>
          </a:stretch>
        </p:blipFill>
        <p:spPr bwMode="auto">
          <a:xfrm>
            <a:off x="6336875" y="3377834"/>
            <a:ext cx="2631167" cy="1681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31E698-7355-4DBA-9762-6DB347D55C92}"/>
              </a:ext>
            </a:extLst>
          </p:cNvPr>
          <p:cNvSpPr/>
          <p:nvPr/>
        </p:nvSpPr>
        <p:spPr>
          <a:xfrm>
            <a:off x="273938" y="2845772"/>
            <a:ext cx="5856055" cy="2031325"/>
          </a:xfrm>
          <a:prstGeom prst="rect">
            <a:avLst/>
          </a:prstGeom>
        </p:spPr>
        <p:txBody>
          <a:bodyPr wrap="square">
            <a:spAutoFit/>
          </a:bodyPr>
          <a:lstStyle/>
          <a:p>
            <a:pPr algn="just" rtl="1"/>
            <a:r>
              <a:rPr lang="ar-SA" sz="1400" dirty="0">
                <a:solidFill>
                  <a:srgbClr val="0000CC"/>
                </a:solidFill>
              </a:rPr>
              <a:t>سيكون المتحصلين على الليسانس قادرين على:</a:t>
            </a:r>
          </a:p>
          <a:p>
            <a:pPr marL="285750" lvl="1" indent="-285750" algn="just" rtl="1">
              <a:buFont typeface="Arial" panose="020B0604020202020204" pitchFamily="34" charset="0"/>
              <a:buChar char="•"/>
            </a:pPr>
            <a:r>
              <a:rPr lang="ar-SA" sz="1400" dirty="0">
                <a:solidFill>
                  <a:srgbClr val="0000CC"/>
                </a:solidFill>
              </a:rPr>
              <a:t>إجراء الاختبارات والفحوصات المتخصصة، التحقق من مطابقة الأجهزة للمواصفات المذكورة في دفاتر الشوط مع مراعاة المواصفات المعمول بها،</a:t>
            </a:r>
          </a:p>
          <a:p>
            <a:pPr marL="285750" lvl="1" indent="-285750" algn="just" rtl="1">
              <a:buFont typeface="Arial" panose="020B0604020202020204" pitchFamily="34" charset="0"/>
              <a:buChar char="•"/>
            </a:pPr>
            <a:r>
              <a:rPr lang="ar-SA" sz="1400" dirty="0">
                <a:solidFill>
                  <a:srgbClr val="0000CC"/>
                </a:solidFill>
              </a:rPr>
              <a:t>تسجيل نتائج التجارب والاختبارات وعمليات التفتيش في تقرير،</a:t>
            </a:r>
          </a:p>
          <a:p>
            <a:pPr marL="285750" lvl="1" indent="-285750" algn="just" rtl="1">
              <a:buFont typeface="Arial" panose="020B0604020202020204" pitchFamily="34" charset="0"/>
              <a:buChar char="•"/>
            </a:pPr>
            <a:r>
              <a:rPr lang="ar-SA" sz="1400" dirty="0">
                <a:solidFill>
                  <a:srgbClr val="0000CC"/>
                </a:solidFill>
              </a:rPr>
              <a:t>تحليل أسباب الأعطال والفشل واقتراح التحسينات،</a:t>
            </a:r>
          </a:p>
          <a:p>
            <a:pPr marL="285750" lvl="1" indent="-285750" algn="just" rtl="1">
              <a:buFont typeface="Arial" panose="020B0604020202020204" pitchFamily="34" charset="0"/>
              <a:buChar char="•"/>
            </a:pPr>
            <a:r>
              <a:rPr lang="ar-SA" sz="1400" dirty="0">
                <a:solidFill>
                  <a:srgbClr val="0000CC"/>
                </a:solidFill>
              </a:rPr>
              <a:t>التأكد من صيانة الآلات والمعدات الكهربائية،</a:t>
            </a:r>
          </a:p>
          <a:p>
            <a:pPr marL="285750" lvl="1" indent="-285750" algn="just" rtl="1">
              <a:buFont typeface="Arial" panose="020B0604020202020204" pitchFamily="34" charset="0"/>
              <a:buChar char="•"/>
            </a:pPr>
            <a:r>
              <a:rPr lang="ar-SA" sz="1400" dirty="0">
                <a:solidFill>
                  <a:srgbClr val="0000CC"/>
                </a:solidFill>
              </a:rPr>
              <a:t>المشاركة في وضع المواصفات والملفات التقنية،</a:t>
            </a:r>
          </a:p>
          <a:p>
            <a:pPr marL="285750" lvl="1" indent="-285750" algn="just" rtl="1">
              <a:buFont typeface="Arial" panose="020B0604020202020204" pitchFamily="34" charset="0"/>
              <a:buChar char="•"/>
            </a:pPr>
            <a:r>
              <a:rPr lang="ar-SA" sz="1400" dirty="0">
                <a:solidFill>
                  <a:srgbClr val="0000CC"/>
                </a:solidFill>
              </a:rPr>
              <a:t>المساعدة في دراسة ما قبل المشاريع والمشاريع،</a:t>
            </a:r>
          </a:p>
          <a:p>
            <a:pPr marL="285750" lvl="1" indent="-285750" algn="just" rtl="1">
              <a:buFont typeface="Arial" panose="020B0604020202020204" pitchFamily="34" charset="0"/>
              <a:buChar char="•"/>
            </a:pPr>
            <a:r>
              <a:rPr lang="ar-SA" sz="1400" dirty="0">
                <a:solidFill>
                  <a:srgbClr val="0000CC"/>
                </a:solidFill>
              </a:rPr>
              <a:t>تحديث معارفهم باستمرار بالتطورات التكنولوجية.</a:t>
            </a:r>
            <a:endParaRPr lang="fr-FR" sz="1400" dirty="0">
              <a:solidFill>
                <a:srgbClr val="0000CC"/>
              </a:solidFill>
            </a:endParaRPr>
          </a:p>
        </p:txBody>
      </p:sp>
    </p:spTree>
    <p:custDataLst>
      <p:tags r:id="rId1"/>
    </p:custDataLst>
    <p:extLst>
      <p:ext uri="{BB962C8B-B14F-4D97-AF65-F5344CB8AC3E}">
        <p14:creationId xmlns:p14="http://schemas.microsoft.com/office/powerpoint/2010/main" val="1532869121"/>
      </p:ext>
    </p:extLst>
  </p:cSld>
  <p:clrMapOvr>
    <a:masterClrMapping/>
  </p:clrMapOvr>
  <p:transition advClick="0" advTm="1140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64"/>
                                        </p:tgtEl>
                                        <p:attrNameLst>
                                          <p:attrName>style.visibility</p:attrName>
                                        </p:attrNameLst>
                                      </p:cBhvr>
                                      <p:to>
                                        <p:strVal val="visible"/>
                                      </p:to>
                                    </p:set>
                                    <p:anim calcmode="lin" valueType="num">
                                      <p:cBhvr>
                                        <p:cTn id="7" dur="10000" fill="hold"/>
                                        <p:tgtEl>
                                          <p:spTgt spid="564"/>
                                        </p:tgtEl>
                                        <p:attrNameLst>
                                          <p:attrName>ppt_w</p:attrName>
                                        </p:attrNameLst>
                                      </p:cBhvr>
                                      <p:tavLst>
                                        <p:tav tm="0">
                                          <p:val>
                                            <p:fltVal val="0"/>
                                          </p:val>
                                        </p:tav>
                                        <p:tav tm="100000">
                                          <p:val>
                                            <p:strVal val="#ppt_w"/>
                                          </p:val>
                                        </p:tav>
                                      </p:tavLst>
                                    </p:anim>
                                    <p:anim calcmode="lin" valueType="num">
                                      <p:cBhvr>
                                        <p:cTn id="8" dur="10000" fill="hold"/>
                                        <p:tgtEl>
                                          <p:spTgt spid="564"/>
                                        </p:tgtEl>
                                        <p:attrNameLst>
                                          <p:attrName>ppt_h</p:attrName>
                                        </p:attrNameLst>
                                      </p:cBhvr>
                                      <p:tavLst>
                                        <p:tav tm="0">
                                          <p:val>
                                            <p:fltVal val="0"/>
                                          </p:val>
                                        </p:tav>
                                        <p:tav tm="100000">
                                          <p:val>
                                            <p:strVal val="#ppt_h"/>
                                          </p:val>
                                        </p:tav>
                                      </p:tavLst>
                                    </p:anim>
                                    <p:anim calcmode="lin" valueType="num">
                                      <p:cBhvr>
                                        <p:cTn id="9" dur="10000" fill="hold"/>
                                        <p:tgtEl>
                                          <p:spTgt spid="564"/>
                                        </p:tgtEl>
                                        <p:attrNameLst>
                                          <p:attrName>style.rotation</p:attrName>
                                        </p:attrNameLst>
                                      </p:cBhvr>
                                      <p:tavLst>
                                        <p:tav tm="0">
                                          <p:val>
                                            <p:fltVal val="90"/>
                                          </p:val>
                                        </p:tav>
                                        <p:tav tm="100000">
                                          <p:val>
                                            <p:fltVal val="0"/>
                                          </p:val>
                                        </p:tav>
                                      </p:tavLst>
                                    </p:anim>
                                    <p:animEffect transition="in" filter="fade">
                                      <p:cBhvr>
                                        <p:cTn id="10" dur="10000"/>
                                        <p:tgtEl>
                                          <p:spTgt spid="56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62">
                                            <p:txEl>
                                              <p:pRg st="0" end="0"/>
                                            </p:txEl>
                                          </p:spTgt>
                                        </p:tgtEl>
                                        <p:attrNameLst>
                                          <p:attrName>style.visibility</p:attrName>
                                        </p:attrNameLst>
                                      </p:cBhvr>
                                      <p:to>
                                        <p:strVal val="visible"/>
                                      </p:to>
                                    </p:set>
                                    <p:anim calcmode="lin" valueType="num">
                                      <p:cBhvr>
                                        <p:cTn id="13" dur="10000" fill="hold"/>
                                        <p:tgtEl>
                                          <p:spTgt spid="562">
                                            <p:txEl>
                                              <p:pRg st="0" end="0"/>
                                            </p:txEl>
                                          </p:spTgt>
                                        </p:tgtEl>
                                        <p:attrNameLst>
                                          <p:attrName>ppt_w</p:attrName>
                                        </p:attrNameLst>
                                      </p:cBhvr>
                                      <p:tavLst>
                                        <p:tav tm="0">
                                          <p:val>
                                            <p:fltVal val="0"/>
                                          </p:val>
                                        </p:tav>
                                        <p:tav tm="100000">
                                          <p:val>
                                            <p:strVal val="#ppt_w"/>
                                          </p:val>
                                        </p:tav>
                                      </p:tavLst>
                                    </p:anim>
                                    <p:anim calcmode="lin" valueType="num">
                                      <p:cBhvr>
                                        <p:cTn id="14" dur="10000" fill="hold"/>
                                        <p:tgtEl>
                                          <p:spTgt spid="562">
                                            <p:txEl>
                                              <p:pRg st="0" end="0"/>
                                            </p:txEl>
                                          </p:spTgt>
                                        </p:tgtEl>
                                        <p:attrNameLst>
                                          <p:attrName>ppt_h</p:attrName>
                                        </p:attrNameLst>
                                      </p:cBhvr>
                                      <p:tavLst>
                                        <p:tav tm="0">
                                          <p:val>
                                            <p:fltVal val="0"/>
                                          </p:val>
                                        </p:tav>
                                        <p:tav tm="100000">
                                          <p:val>
                                            <p:strVal val="#ppt_h"/>
                                          </p:val>
                                        </p:tav>
                                      </p:tavLst>
                                    </p:anim>
                                    <p:anim calcmode="lin" valueType="num">
                                      <p:cBhvr>
                                        <p:cTn id="15" dur="10000" fill="hold"/>
                                        <p:tgtEl>
                                          <p:spTgt spid="562">
                                            <p:txEl>
                                              <p:pRg st="0" end="0"/>
                                            </p:txEl>
                                          </p:spTgt>
                                        </p:tgtEl>
                                        <p:attrNameLst>
                                          <p:attrName>style.rotation</p:attrName>
                                        </p:attrNameLst>
                                      </p:cBhvr>
                                      <p:tavLst>
                                        <p:tav tm="0">
                                          <p:val>
                                            <p:fltVal val="90"/>
                                          </p:val>
                                        </p:tav>
                                        <p:tav tm="100000">
                                          <p:val>
                                            <p:fltVal val="0"/>
                                          </p:val>
                                        </p:tav>
                                      </p:tavLst>
                                    </p:anim>
                                    <p:animEffect transition="in" filter="fade">
                                      <p:cBhvr>
                                        <p:cTn id="16" dur="10000"/>
                                        <p:tgtEl>
                                          <p:spTgt spid="562">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62">
                                            <p:txEl>
                                              <p:pRg st="1" end="1"/>
                                            </p:txEl>
                                          </p:spTgt>
                                        </p:tgtEl>
                                        <p:attrNameLst>
                                          <p:attrName>style.visibility</p:attrName>
                                        </p:attrNameLst>
                                      </p:cBhvr>
                                      <p:to>
                                        <p:strVal val="visible"/>
                                      </p:to>
                                    </p:set>
                                    <p:anim calcmode="lin" valueType="num">
                                      <p:cBhvr>
                                        <p:cTn id="19" dur="10000" fill="hold"/>
                                        <p:tgtEl>
                                          <p:spTgt spid="562">
                                            <p:txEl>
                                              <p:pRg st="1" end="1"/>
                                            </p:txEl>
                                          </p:spTgt>
                                        </p:tgtEl>
                                        <p:attrNameLst>
                                          <p:attrName>ppt_w</p:attrName>
                                        </p:attrNameLst>
                                      </p:cBhvr>
                                      <p:tavLst>
                                        <p:tav tm="0">
                                          <p:val>
                                            <p:fltVal val="0"/>
                                          </p:val>
                                        </p:tav>
                                        <p:tav tm="100000">
                                          <p:val>
                                            <p:strVal val="#ppt_w"/>
                                          </p:val>
                                        </p:tav>
                                      </p:tavLst>
                                    </p:anim>
                                    <p:anim calcmode="lin" valueType="num">
                                      <p:cBhvr>
                                        <p:cTn id="20" dur="10000" fill="hold"/>
                                        <p:tgtEl>
                                          <p:spTgt spid="562">
                                            <p:txEl>
                                              <p:pRg st="1" end="1"/>
                                            </p:txEl>
                                          </p:spTgt>
                                        </p:tgtEl>
                                        <p:attrNameLst>
                                          <p:attrName>ppt_h</p:attrName>
                                        </p:attrNameLst>
                                      </p:cBhvr>
                                      <p:tavLst>
                                        <p:tav tm="0">
                                          <p:val>
                                            <p:fltVal val="0"/>
                                          </p:val>
                                        </p:tav>
                                        <p:tav tm="100000">
                                          <p:val>
                                            <p:strVal val="#ppt_h"/>
                                          </p:val>
                                        </p:tav>
                                      </p:tavLst>
                                    </p:anim>
                                    <p:anim calcmode="lin" valueType="num">
                                      <p:cBhvr>
                                        <p:cTn id="21" dur="10000" fill="hold"/>
                                        <p:tgtEl>
                                          <p:spTgt spid="562">
                                            <p:txEl>
                                              <p:pRg st="1" end="1"/>
                                            </p:txEl>
                                          </p:spTgt>
                                        </p:tgtEl>
                                        <p:attrNameLst>
                                          <p:attrName>style.rotation</p:attrName>
                                        </p:attrNameLst>
                                      </p:cBhvr>
                                      <p:tavLst>
                                        <p:tav tm="0">
                                          <p:val>
                                            <p:fltVal val="90"/>
                                          </p:val>
                                        </p:tav>
                                        <p:tav tm="100000">
                                          <p:val>
                                            <p:fltVal val="0"/>
                                          </p:val>
                                        </p:tav>
                                      </p:tavLst>
                                    </p:anim>
                                    <p:animEffect transition="in" filter="fade">
                                      <p:cBhvr>
                                        <p:cTn id="22" dur="10000"/>
                                        <p:tgtEl>
                                          <p:spTgt spid="562">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62">
                                            <p:txEl>
                                              <p:pRg st="2" end="2"/>
                                            </p:txEl>
                                          </p:spTgt>
                                        </p:tgtEl>
                                        <p:attrNameLst>
                                          <p:attrName>style.visibility</p:attrName>
                                        </p:attrNameLst>
                                      </p:cBhvr>
                                      <p:to>
                                        <p:strVal val="visible"/>
                                      </p:to>
                                    </p:set>
                                    <p:anim calcmode="lin" valueType="num">
                                      <p:cBhvr>
                                        <p:cTn id="25" dur="10000" fill="hold"/>
                                        <p:tgtEl>
                                          <p:spTgt spid="562">
                                            <p:txEl>
                                              <p:pRg st="2" end="2"/>
                                            </p:txEl>
                                          </p:spTgt>
                                        </p:tgtEl>
                                        <p:attrNameLst>
                                          <p:attrName>ppt_w</p:attrName>
                                        </p:attrNameLst>
                                      </p:cBhvr>
                                      <p:tavLst>
                                        <p:tav tm="0">
                                          <p:val>
                                            <p:fltVal val="0"/>
                                          </p:val>
                                        </p:tav>
                                        <p:tav tm="100000">
                                          <p:val>
                                            <p:strVal val="#ppt_w"/>
                                          </p:val>
                                        </p:tav>
                                      </p:tavLst>
                                    </p:anim>
                                    <p:anim calcmode="lin" valueType="num">
                                      <p:cBhvr>
                                        <p:cTn id="26" dur="10000" fill="hold"/>
                                        <p:tgtEl>
                                          <p:spTgt spid="562">
                                            <p:txEl>
                                              <p:pRg st="2" end="2"/>
                                            </p:txEl>
                                          </p:spTgt>
                                        </p:tgtEl>
                                        <p:attrNameLst>
                                          <p:attrName>ppt_h</p:attrName>
                                        </p:attrNameLst>
                                      </p:cBhvr>
                                      <p:tavLst>
                                        <p:tav tm="0">
                                          <p:val>
                                            <p:fltVal val="0"/>
                                          </p:val>
                                        </p:tav>
                                        <p:tav tm="100000">
                                          <p:val>
                                            <p:strVal val="#ppt_h"/>
                                          </p:val>
                                        </p:tav>
                                      </p:tavLst>
                                    </p:anim>
                                    <p:anim calcmode="lin" valueType="num">
                                      <p:cBhvr>
                                        <p:cTn id="27" dur="10000" fill="hold"/>
                                        <p:tgtEl>
                                          <p:spTgt spid="562">
                                            <p:txEl>
                                              <p:pRg st="2" end="2"/>
                                            </p:txEl>
                                          </p:spTgt>
                                        </p:tgtEl>
                                        <p:attrNameLst>
                                          <p:attrName>style.rotation</p:attrName>
                                        </p:attrNameLst>
                                      </p:cBhvr>
                                      <p:tavLst>
                                        <p:tav tm="0">
                                          <p:val>
                                            <p:fltVal val="90"/>
                                          </p:val>
                                        </p:tav>
                                        <p:tav tm="100000">
                                          <p:val>
                                            <p:fltVal val="0"/>
                                          </p:val>
                                        </p:tav>
                                      </p:tavLst>
                                    </p:anim>
                                    <p:animEffect transition="in" filter="fade">
                                      <p:cBhvr>
                                        <p:cTn id="28" dur="10000"/>
                                        <p:tgtEl>
                                          <p:spTgt spid="562">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62">
                                            <p:txEl>
                                              <p:pRg st="3" end="3"/>
                                            </p:txEl>
                                          </p:spTgt>
                                        </p:tgtEl>
                                        <p:attrNameLst>
                                          <p:attrName>style.visibility</p:attrName>
                                        </p:attrNameLst>
                                      </p:cBhvr>
                                      <p:to>
                                        <p:strVal val="visible"/>
                                      </p:to>
                                    </p:set>
                                    <p:anim calcmode="lin" valueType="num">
                                      <p:cBhvr>
                                        <p:cTn id="31" dur="10000" fill="hold"/>
                                        <p:tgtEl>
                                          <p:spTgt spid="562">
                                            <p:txEl>
                                              <p:pRg st="3" end="3"/>
                                            </p:txEl>
                                          </p:spTgt>
                                        </p:tgtEl>
                                        <p:attrNameLst>
                                          <p:attrName>ppt_w</p:attrName>
                                        </p:attrNameLst>
                                      </p:cBhvr>
                                      <p:tavLst>
                                        <p:tav tm="0">
                                          <p:val>
                                            <p:fltVal val="0"/>
                                          </p:val>
                                        </p:tav>
                                        <p:tav tm="100000">
                                          <p:val>
                                            <p:strVal val="#ppt_w"/>
                                          </p:val>
                                        </p:tav>
                                      </p:tavLst>
                                    </p:anim>
                                    <p:anim calcmode="lin" valueType="num">
                                      <p:cBhvr>
                                        <p:cTn id="32" dur="10000" fill="hold"/>
                                        <p:tgtEl>
                                          <p:spTgt spid="562">
                                            <p:txEl>
                                              <p:pRg st="3" end="3"/>
                                            </p:txEl>
                                          </p:spTgt>
                                        </p:tgtEl>
                                        <p:attrNameLst>
                                          <p:attrName>ppt_h</p:attrName>
                                        </p:attrNameLst>
                                      </p:cBhvr>
                                      <p:tavLst>
                                        <p:tav tm="0">
                                          <p:val>
                                            <p:fltVal val="0"/>
                                          </p:val>
                                        </p:tav>
                                        <p:tav tm="100000">
                                          <p:val>
                                            <p:strVal val="#ppt_h"/>
                                          </p:val>
                                        </p:tav>
                                      </p:tavLst>
                                    </p:anim>
                                    <p:anim calcmode="lin" valueType="num">
                                      <p:cBhvr>
                                        <p:cTn id="33" dur="10000" fill="hold"/>
                                        <p:tgtEl>
                                          <p:spTgt spid="562">
                                            <p:txEl>
                                              <p:pRg st="3" end="3"/>
                                            </p:txEl>
                                          </p:spTgt>
                                        </p:tgtEl>
                                        <p:attrNameLst>
                                          <p:attrName>style.rotation</p:attrName>
                                        </p:attrNameLst>
                                      </p:cBhvr>
                                      <p:tavLst>
                                        <p:tav tm="0">
                                          <p:val>
                                            <p:fltVal val="90"/>
                                          </p:val>
                                        </p:tav>
                                        <p:tav tm="100000">
                                          <p:val>
                                            <p:fltVal val="0"/>
                                          </p:val>
                                        </p:tav>
                                      </p:tavLst>
                                    </p:anim>
                                    <p:animEffect transition="in" filter="fade">
                                      <p:cBhvr>
                                        <p:cTn id="34" dur="10000"/>
                                        <p:tgtEl>
                                          <p:spTgt spid="562">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62">
                                            <p:txEl>
                                              <p:pRg st="4" end="4"/>
                                            </p:txEl>
                                          </p:spTgt>
                                        </p:tgtEl>
                                        <p:attrNameLst>
                                          <p:attrName>style.visibility</p:attrName>
                                        </p:attrNameLst>
                                      </p:cBhvr>
                                      <p:to>
                                        <p:strVal val="visible"/>
                                      </p:to>
                                    </p:set>
                                    <p:anim calcmode="lin" valueType="num">
                                      <p:cBhvr>
                                        <p:cTn id="37" dur="10000" fill="hold"/>
                                        <p:tgtEl>
                                          <p:spTgt spid="562">
                                            <p:txEl>
                                              <p:pRg st="4" end="4"/>
                                            </p:txEl>
                                          </p:spTgt>
                                        </p:tgtEl>
                                        <p:attrNameLst>
                                          <p:attrName>ppt_w</p:attrName>
                                        </p:attrNameLst>
                                      </p:cBhvr>
                                      <p:tavLst>
                                        <p:tav tm="0">
                                          <p:val>
                                            <p:fltVal val="0"/>
                                          </p:val>
                                        </p:tav>
                                        <p:tav tm="100000">
                                          <p:val>
                                            <p:strVal val="#ppt_w"/>
                                          </p:val>
                                        </p:tav>
                                      </p:tavLst>
                                    </p:anim>
                                    <p:anim calcmode="lin" valueType="num">
                                      <p:cBhvr>
                                        <p:cTn id="38" dur="10000" fill="hold"/>
                                        <p:tgtEl>
                                          <p:spTgt spid="562">
                                            <p:txEl>
                                              <p:pRg st="4" end="4"/>
                                            </p:txEl>
                                          </p:spTgt>
                                        </p:tgtEl>
                                        <p:attrNameLst>
                                          <p:attrName>ppt_h</p:attrName>
                                        </p:attrNameLst>
                                      </p:cBhvr>
                                      <p:tavLst>
                                        <p:tav tm="0">
                                          <p:val>
                                            <p:fltVal val="0"/>
                                          </p:val>
                                        </p:tav>
                                        <p:tav tm="100000">
                                          <p:val>
                                            <p:strVal val="#ppt_h"/>
                                          </p:val>
                                        </p:tav>
                                      </p:tavLst>
                                    </p:anim>
                                    <p:anim calcmode="lin" valueType="num">
                                      <p:cBhvr>
                                        <p:cTn id="39" dur="10000" fill="hold"/>
                                        <p:tgtEl>
                                          <p:spTgt spid="562">
                                            <p:txEl>
                                              <p:pRg st="4" end="4"/>
                                            </p:txEl>
                                          </p:spTgt>
                                        </p:tgtEl>
                                        <p:attrNameLst>
                                          <p:attrName>style.rotation</p:attrName>
                                        </p:attrNameLst>
                                      </p:cBhvr>
                                      <p:tavLst>
                                        <p:tav tm="0">
                                          <p:val>
                                            <p:fltVal val="90"/>
                                          </p:val>
                                        </p:tav>
                                        <p:tav tm="100000">
                                          <p:val>
                                            <p:fltVal val="0"/>
                                          </p:val>
                                        </p:tav>
                                      </p:tavLst>
                                    </p:anim>
                                    <p:animEffect transition="in" filter="fade">
                                      <p:cBhvr>
                                        <p:cTn id="40" dur="10000"/>
                                        <p:tgtEl>
                                          <p:spTgt spid="562">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62">
                                            <p:txEl>
                                              <p:pRg st="5" end="5"/>
                                            </p:txEl>
                                          </p:spTgt>
                                        </p:tgtEl>
                                        <p:attrNameLst>
                                          <p:attrName>style.visibility</p:attrName>
                                        </p:attrNameLst>
                                      </p:cBhvr>
                                      <p:to>
                                        <p:strVal val="visible"/>
                                      </p:to>
                                    </p:set>
                                    <p:anim calcmode="lin" valueType="num">
                                      <p:cBhvr>
                                        <p:cTn id="43" dur="10000" fill="hold"/>
                                        <p:tgtEl>
                                          <p:spTgt spid="562">
                                            <p:txEl>
                                              <p:pRg st="5" end="5"/>
                                            </p:txEl>
                                          </p:spTgt>
                                        </p:tgtEl>
                                        <p:attrNameLst>
                                          <p:attrName>ppt_w</p:attrName>
                                        </p:attrNameLst>
                                      </p:cBhvr>
                                      <p:tavLst>
                                        <p:tav tm="0">
                                          <p:val>
                                            <p:fltVal val="0"/>
                                          </p:val>
                                        </p:tav>
                                        <p:tav tm="100000">
                                          <p:val>
                                            <p:strVal val="#ppt_w"/>
                                          </p:val>
                                        </p:tav>
                                      </p:tavLst>
                                    </p:anim>
                                    <p:anim calcmode="lin" valueType="num">
                                      <p:cBhvr>
                                        <p:cTn id="44" dur="10000" fill="hold"/>
                                        <p:tgtEl>
                                          <p:spTgt spid="562">
                                            <p:txEl>
                                              <p:pRg st="5" end="5"/>
                                            </p:txEl>
                                          </p:spTgt>
                                        </p:tgtEl>
                                        <p:attrNameLst>
                                          <p:attrName>ppt_h</p:attrName>
                                        </p:attrNameLst>
                                      </p:cBhvr>
                                      <p:tavLst>
                                        <p:tav tm="0">
                                          <p:val>
                                            <p:fltVal val="0"/>
                                          </p:val>
                                        </p:tav>
                                        <p:tav tm="100000">
                                          <p:val>
                                            <p:strVal val="#ppt_h"/>
                                          </p:val>
                                        </p:tav>
                                      </p:tavLst>
                                    </p:anim>
                                    <p:anim calcmode="lin" valueType="num">
                                      <p:cBhvr>
                                        <p:cTn id="45" dur="10000" fill="hold"/>
                                        <p:tgtEl>
                                          <p:spTgt spid="562">
                                            <p:txEl>
                                              <p:pRg st="5" end="5"/>
                                            </p:txEl>
                                          </p:spTgt>
                                        </p:tgtEl>
                                        <p:attrNameLst>
                                          <p:attrName>style.rotation</p:attrName>
                                        </p:attrNameLst>
                                      </p:cBhvr>
                                      <p:tavLst>
                                        <p:tav tm="0">
                                          <p:val>
                                            <p:fltVal val="90"/>
                                          </p:val>
                                        </p:tav>
                                        <p:tav tm="100000">
                                          <p:val>
                                            <p:fltVal val="0"/>
                                          </p:val>
                                        </p:tav>
                                      </p:tavLst>
                                    </p:anim>
                                    <p:animEffect transition="in" filter="fade">
                                      <p:cBhvr>
                                        <p:cTn id="46" dur="10000"/>
                                        <p:tgtEl>
                                          <p:spTgt spid="562">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62">
                                            <p:txEl>
                                              <p:pRg st="6" end="6"/>
                                            </p:txEl>
                                          </p:spTgt>
                                        </p:tgtEl>
                                        <p:attrNameLst>
                                          <p:attrName>style.visibility</p:attrName>
                                        </p:attrNameLst>
                                      </p:cBhvr>
                                      <p:to>
                                        <p:strVal val="visible"/>
                                      </p:to>
                                    </p:set>
                                    <p:anim calcmode="lin" valueType="num">
                                      <p:cBhvr>
                                        <p:cTn id="49" dur="10000" fill="hold"/>
                                        <p:tgtEl>
                                          <p:spTgt spid="562">
                                            <p:txEl>
                                              <p:pRg st="6" end="6"/>
                                            </p:txEl>
                                          </p:spTgt>
                                        </p:tgtEl>
                                        <p:attrNameLst>
                                          <p:attrName>ppt_w</p:attrName>
                                        </p:attrNameLst>
                                      </p:cBhvr>
                                      <p:tavLst>
                                        <p:tav tm="0">
                                          <p:val>
                                            <p:fltVal val="0"/>
                                          </p:val>
                                        </p:tav>
                                        <p:tav tm="100000">
                                          <p:val>
                                            <p:strVal val="#ppt_w"/>
                                          </p:val>
                                        </p:tav>
                                      </p:tavLst>
                                    </p:anim>
                                    <p:anim calcmode="lin" valueType="num">
                                      <p:cBhvr>
                                        <p:cTn id="50" dur="10000" fill="hold"/>
                                        <p:tgtEl>
                                          <p:spTgt spid="562">
                                            <p:txEl>
                                              <p:pRg st="6" end="6"/>
                                            </p:txEl>
                                          </p:spTgt>
                                        </p:tgtEl>
                                        <p:attrNameLst>
                                          <p:attrName>ppt_h</p:attrName>
                                        </p:attrNameLst>
                                      </p:cBhvr>
                                      <p:tavLst>
                                        <p:tav tm="0">
                                          <p:val>
                                            <p:fltVal val="0"/>
                                          </p:val>
                                        </p:tav>
                                        <p:tav tm="100000">
                                          <p:val>
                                            <p:strVal val="#ppt_h"/>
                                          </p:val>
                                        </p:tav>
                                      </p:tavLst>
                                    </p:anim>
                                    <p:anim calcmode="lin" valueType="num">
                                      <p:cBhvr>
                                        <p:cTn id="51" dur="10000" fill="hold"/>
                                        <p:tgtEl>
                                          <p:spTgt spid="562">
                                            <p:txEl>
                                              <p:pRg st="6" end="6"/>
                                            </p:txEl>
                                          </p:spTgt>
                                        </p:tgtEl>
                                        <p:attrNameLst>
                                          <p:attrName>style.rotation</p:attrName>
                                        </p:attrNameLst>
                                      </p:cBhvr>
                                      <p:tavLst>
                                        <p:tav tm="0">
                                          <p:val>
                                            <p:fltVal val="90"/>
                                          </p:val>
                                        </p:tav>
                                        <p:tav tm="100000">
                                          <p:val>
                                            <p:fltVal val="0"/>
                                          </p:val>
                                        </p:tav>
                                      </p:tavLst>
                                    </p:anim>
                                    <p:animEffect transition="in" filter="fade">
                                      <p:cBhvr>
                                        <p:cTn id="52" dur="10000"/>
                                        <p:tgtEl>
                                          <p:spTgt spid="562">
                                            <p:txEl>
                                              <p:pRg st="6" end="6"/>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62">
                                            <p:txEl>
                                              <p:pRg st="7" end="7"/>
                                            </p:txEl>
                                          </p:spTgt>
                                        </p:tgtEl>
                                        <p:attrNameLst>
                                          <p:attrName>style.visibility</p:attrName>
                                        </p:attrNameLst>
                                      </p:cBhvr>
                                      <p:to>
                                        <p:strVal val="visible"/>
                                      </p:to>
                                    </p:set>
                                    <p:anim calcmode="lin" valueType="num">
                                      <p:cBhvr>
                                        <p:cTn id="55" dur="10000" fill="hold"/>
                                        <p:tgtEl>
                                          <p:spTgt spid="562">
                                            <p:txEl>
                                              <p:pRg st="7" end="7"/>
                                            </p:txEl>
                                          </p:spTgt>
                                        </p:tgtEl>
                                        <p:attrNameLst>
                                          <p:attrName>ppt_w</p:attrName>
                                        </p:attrNameLst>
                                      </p:cBhvr>
                                      <p:tavLst>
                                        <p:tav tm="0">
                                          <p:val>
                                            <p:fltVal val="0"/>
                                          </p:val>
                                        </p:tav>
                                        <p:tav tm="100000">
                                          <p:val>
                                            <p:strVal val="#ppt_w"/>
                                          </p:val>
                                        </p:tav>
                                      </p:tavLst>
                                    </p:anim>
                                    <p:anim calcmode="lin" valueType="num">
                                      <p:cBhvr>
                                        <p:cTn id="56" dur="10000" fill="hold"/>
                                        <p:tgtEl>
                                          <p:spTgt spid="562">
                                            <p:txEl>
                                              <p:pRg st="7" end="7"/>
                                            </p:txEl>
                                          </p:spTgt>
                                        </p:tgtEl>
                                        <p:attrNameLst>
                                          <p:attrName>ppt_h</p:attrName>
                                        </p:attrNameLst>
                                      </p:cBhvr>
                                      <p:tavLst>
                                        <p:tav tm="0">
                                          <p:val>
                                            <p:fltVal val="0"/>
                                          </p:val>
                                        </p:tav>
                                        <p:tav tm="100000">
                                          <p:val>
                                            <p:strVal val="#ppt_h"/>
                                          </p:val>
                                        </p:tav>
                                      </p:tavLst>
                                    </p:anim>
                                    <p:anim calcmode="lin" valueType="num">
                                      <p:cBhvr>
                                        <p:cTn id="57" dur="10000" fill="hold"/>
                                        <p:tgtEl>
                                          <p:spTgt spid="562">
                                            <p:txEl>
                                              <p:pRg st="7" end="7"/>
                                            </p:txEl>
                                          </p:spTgt>
                                        </p:tgtEl>
                                        <p:attrNameLst>
                                          <p:attrName>style.rotation</p:attrName>
                                        </p:attrNameLst>
                                      </p:cBhvr>
                                      <p:tavLst>
                                        <p:tav tm="0">
                                          <p:val>
                                            <p:fltVal val="90"/>
                                          </p:val>
                                        </p:tav>
                                        <p:tav tm="100000">
                                          <p:val>
                                            <p:fltVal val="0"/>
                                          </p:val>
                                        </p:tav>
                                      </p:tavLst>
                                    </p:anim>
                                    <p:animEffect transition="in" filter="fade">
                                      <p:cBhvr>
                                        <p:cTn id="58" dur="10000"/>
                                        <p:tgtEl>
                                          <p:spTgt spid="562">
                                            <p:txEl>
                                              <p:pRg st="7" end="7"/>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10000" fill="hold"/>
                                        <p:tgtEl>
                                          <p:spTgt spid="2"/>
                                        </p:tgtEl>
                                        <p:attrNameLst>
                                          <p:attrName>ppt_w</p:attrName>
                                        </p:attrNameLst>
                                      </p:cBhvr>
                                      <p:tavLst>
                                        <p:tav tm="0">
                                          <p:val>
                                            <p:fltVal val="0"/>
                                          </p:val>
                                        </p:tav>
                                        <p:tav tm="100000">
                                          <p:val>
                                            <p:strVal val="#ppt_w"/>
                                          </p:val>
                                        </p:tav>
                                      </p:tavLst>
                                    </p:anim>
                                    <p:anim calcmode="lin" valueType="num">
                                      <p:cBhvr>
                                        <p:cTn id="62" dur="10000" fill="hold"/>
                                        <p:tgtEl>
                                          <p:spTgt spid="2"/>
                                        </p:tgtEl>
                                        <p:attrNameLst>
                                          <p:attrName>ppt_h</p:attrName>
                                        </p:attrNameLst>
                                      </p:cBhvr>
                                      <p:tavLst>
                                        <p:tav tm="0">
                                          <p:val>
                                            <p:fltVal val="0"/>
                                          </p:val>
                                        </p:tav>
                                        <p:tav tm="100000">
                                          <p:val>
                                            <p:strVal val="#ppt_h"/>
                                          </p:val>
                                        </p:tav>
                                      </p:tavLst>
                                    </p:anim>
                                    <p:anim calcmode="lin" valueType="num">
                                      <p:cBhvr>
                                        <p:cTn id="63" dur="10000" fill="hold"/>
                                        <p:tgtEl>
                                          <p:spTgt spid="2"/>
                                        </p:tgtEl>
                                        <p:attrNameLst>
                                          <p:attrName>style.rotation</p:attrName>
                                        </p:attrNameLst>
                                      </p:cBhvr>
                                      <p:tavLst>
                                        <p:tav tm="0">
                                          <p:val>
                                            <p:fltVal val="90"/>
                                          </p:val>
                                        </p:tav>
                                        <p:tav tm="100000">
                                          <p:val>
                                            <p:fltVal val="0"/>
                                          </p:val>
                                        </p:tav>
                                      </p:tavLst>
                                    </p:anim>
                                    <p:animEffect transition="in" filter="fade">
                                      <p:cBhvr>
                                        <p:cTn id="64" dur="10000"/>
                                        <p:tgtEl>
                                          <p:spTgt spid="2"/>
                                        </p:tgtEl>
                                      </p:cBhvr>
                                    </p:animEffect>
                                  </p:childTnLst>
                                </p:cTn>
                              </p:par>
                              <p:par>
                                <p:cTn id="65" presetID="3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0" fill="hold"/>
                                        <p:tgtEl>
                                          <p:spTgt spid="9"/>
                                        </p:tgtEl>
                                        <p:attrNameLst>
                                          <p:attrName>ppt_w</p:attrName>
                                        </p:attrNameLst>
                                      </p:cBhvr>
                                      <p:tavLst>
                                        <p:tav tm="0">
                                          <p:val>
                                            <p:fltVal val="0"/>
                                          </p:val>
                                        </p:tav>
                                        <p:tav tm="100000">
                                          <p:val>
                                            <p:strVal val="#ppt_w"/>
                                          </p:val>
                                        </p:tav>
                                      </p:tavLst>
                                    </p:anim>
                                    <p:anim calcmode="lin" valueType="num">
                                      <p:cBhvr>
                                        <p:cTn id="68" dur="10000" fill="hold"/>
                                        <p:tgtEl>
                                          <p:spTgt spid="9"/>
                                        </p:tgtEl>
                                        <p:attrNameLst>
                                          <p:attrName>ppt_h</p:attrName>
                                        </p:attrNameLst>
                                      </p:cBhvr>
                                      <p:tavLst>
                                        <p:tav tm="0">
                                          <p:val>
                                            <p:fltVal val="0"/>
                                          </p:val>
                                        </p:tav>
                                        <p:tav tm="100000">
                                          <p:val>
                                            <p:strVal val="#ppt_h"/>
                                          </p:val>
                                        </p:tav>
                                      </p:tavLst>
                                    </p:anim>
                                    <p:anim calcmode="lin" valueType="num">
                                      <p:cBhvr>
                                        <p:cTn id="69" dur="10000" fill="hold"/>
                                        <p:tgtEl>
                                          <p:spTgt spid="9"/>
                                        </p:tgtEl>
                                        <p:attrNameLst>
                                          <p:attrName>style.rotation</p:attrName>
                                        </p:attrNameLst>
                                      </p:cBhvr>
                                      <p:tavLst>
                                        <p:tav tm="0">
                                          <p:val>
                                            <p:fltVal val="90"/>
                                          </p:val>
                                        </p:tav>
                                        <p:tav tm="100000">
                                          <p:val>
                                            <p:fltVal val="0"/>
                                          </p:val>
                                        </p:tav>
                                      </p:tavLst>
                                    </p:anim>
                                    <p:animEffect transition="in" filter="fade">
                                      <p:cBhvr>
                                        <p:cTn id="70" dur="10000"/>
                                        <p:tgtEl>
                                          <p:spTgt spid="9"/>
                                        </p:tgtEl>
                                      </p:cBhvr>
                                    </p:animEffect>
                                  </p:childTnLst>
                                </p:cTn>
                              </p:par>
                              <p:par>
                                <p:cTn id="71" presetID="3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0" fill="hold"/>
                                        <p:tgtEl>
                                          <p:spTgt spid="10"/>
                                        </p:tgtEl>
                                        <p:attrNameLst>
                                          <p:attrName>ppt_w</p:attrName>
                                        </p:attrNameLst>
                                      </p:cBhvr>
                                      <p:tavLst>
                                        <p:tav tm="0">
                                          <p:val>
                                            <p:fltVal val="0"/>
                                          </p:val>
                                        </p:tav>
                                        <p:tav tm="100000">
                                          <p:val>
                                            <p:strVal val="#ppt_w"/>
                                          </p:val>
                                        </p:tav>
                                      </p:tavLst>
                                    </p:anim>
                                    <p:anim calcmode="lin" valueType="num">
                                      <p:cBhvr>
                                        <p:cTn id="74" dur="10000" fill="hold"/>
                                        <p:tgtEl>
                                          <p:spTgt spid="10"/>
                                        </p:tgtEl>
                                        <p:attrNameLst>
                                          <p:attrName>ppt_h</p:attrName>
                                        </p:attrNameLst>
                                      </p:cBhvr>
                                      <p:tavLst>
                                        <p:tav tm="0">
                                          <p:val>
                                            <p:fltVal val="0"/>
                                          </p:val>
                                        </p:tav>
                                        <p:tav tm="100000">
                                          <p:val>
                                            <p:strVal val="#ppt_h"/>
                                          </p:val>
                                        </p:tav>
                                      </p:tavLst>
                                    </p:anim>
                                    <p:anim calcmode="lin" valueType="num">
                                      <p:cBhvr>
                                        <p:cTn id="75" dur="10000" fill="hold"/>
                                        <p:tgtEl>
                                          <p:spTgt spid="10"/>
                                        </p:tgtEl>
                                        <p:attrNameLst>
                                          <p:attrName>style.rotation</p:attrName>
                                        </p:attrNameLst>
                                      </p:cBhvr>
                                      <p:tavLst>
                                        <p:tav tm="0">
                                          <p:val>
                                            <p:fltVal val="90"/>
                                          </p:val>
                                        </p:tav>
                                        <p:tav tm="100000">
                                          <p:val>
                                            <p:fltVal val="0"/>
                                          </p:val>
                                        </p:tav>
                                      </p:tavLst>
                                    </p:anim>
                                    <p:animEffect transition="in" filter="fade">
                                      <p:cBhvr>
                                        <p:cTn id="76" dur="10000"/>
                                        <p:tgtEl>
                                          <p:spTgt spid="10"/>
                                        </p:tgtEl>
                                      </p:cBhvr>
                                    </p:animEffect>
                                  </p:childTnLst>
                                </p:cTn>
                              </p:par>
                              <p:par>
                                <p:cTn id="77" presetID="3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0" fill="hold"/>
                                        <p:tgtEl>
                                          <p:spTgt spid="11"/>
                                        </p:tgtEl>
                                        <p:attrNameLst>
                                          <p:attrName>ppt_w</p:attrName>
                                        </p:attrNameLst>
                                      </p:cBhvr>
                                      <p:tavLst>
                                        <p:tav tm="0">
                                          <p:val>
                                            <p:fltVal val="0"/>
                                          </p:val>
                                        </p:tav>
                                        <p:tav tm="100000">
                                          <p:val>
                                            <p:strVal val="#ppt_w"/>
                                          </p:val>
                                        </p:tav>
                                      </p:tavLst>
                                    </p:anim>
                                    <p:anim calcmode="lin" valueType="num">
                                      <p:cBhvr>
                                        <p:cTn id="80" dur="10000" fill="hold"/>
                                        <p:tgtEl>
                                          <p:spTgt spid="11"/>
                                        </p:tgtEl>
                                        <p:attrNameLst>
                                          <p:attrName>ppt_h</p:attrName>
                                        </p:attrNameLst>
                                      </p:cBhvr>
                                      <p:tavLst>
                                        <p:tav tm="0">
                                          <p:val>
                                            <p:fltVal val="0"/>
                                          </p:val>
                                        </p:tav>
                                        <p:tav tm="100000">
                                          <p:val>
                                            <p:strVal val="#ppt_h"/>
                                          </p:val>
                                        </p:tav>
                                      </p:tavLst>
                                    </p:anim>
                                    <p:anim calcmode="lin" valueType="num">
                                      <p:cBhvr>
                                        <p:cTn id="81" dur="10000" fill="hold"/>
                                        <p:tgtEl>
                                          <p:spTgt spid="11"/>
                                        </p:tgtEl>
                                        <p:attrNameLst>
                                          <p:attrName>style.rotation</p:attrName>
                                        </p:attrNameLst>
                                      </p:cBhvr>
                                      <p:tavLst>
                                        <p:tav tm="0">
                                          <p:val>
                                            <p:fltVal val="90"/>
                                          </p:val>
                                        </p:tav>
                                        <p:tav tm="100000">
                                          <p:val>
                                            <p:fltVal val="0"/>
                                          </p:val>
                                        </p:tav>
                                      </p:tavLst>
                                    </p:anim>
                                    <p:animEffect transition="in" filter="fade">
                                      <p:cBhvr>
                                        <p:cTn id="82" dur="1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562"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384996" y="2380813"/>
            <a:ext cx="3936052" cy="1715784"/>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Electromécanique</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 peuvent poursuivre les études en Master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Electromécanique</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336875" y="84156"/>
            <a:ext cx="2718804"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346952" y="1682170"/>
            <a:ext cx="2719916"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5"/>
          <a:stretch>
            <a:fillRect/>
          </a:stretch>
        </p:blipFill>
        <p:spPr bwMode="auto">
          <a:xfrm>
            <a:off x="6336875" y="3377834"/>
            <a:ext cx="2631167" cy="1681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Tree>
    <p:extLst>
      <p:ext uri="{BB962C8B-B14F-4D97-AF65-F5344CB8AC3E}">
        <p14:creationId xmlns:p14="http://schemas.microsoft.com/office/powerpoint/2010/main" val="4161576973"/>
      </p:ext>
    </p:extLst>
  </p:cSld>
  <p:clrMapOvr>
    <a:masterClrMapping/>
  </p:clrMapOvr>
  <p:transition advClick="0" advTm="115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fltVal val="0"/>
                                          </p:val>
                                        </p:tav>
                                        <p:tav tm="100000">
                                          <p:val>
                                            <p:strVal val="#ppt_w"/>
                                          </p:val>
                                        </p:tav>
                                      </p:tavLst>
                                    </p:anim>
                                    <p:anim calcmode="lin" valueType="num">
                                      <p:cBhvr>
                                        <p:cTn id="12" dur="2000" fill="hold"/>
                                        <p:tgtEl>
                                          <p:spTgt spid="9"/>
                                        </p:tgtEl>
                                        <p:attrNameLst>
                                          <p:attrName>ppt_h</p:attrName>
                                        </p:attrNameLst>
                                      </p:cBhvr>
                                      <p:tavLst>
                                        <p:tav tm="0">
                                          <p:val>
                                            <p:fltVal val="0"/>
                                          </p:val>
                                        </p:tav>
                                        <p:tav tm="100000">
                                          <p:val>
                                            <p:strVal val="#ppt_h"/>
                                          </p:val>
                                        </p:tav>
                                      </p:tavLst>
                                    </p:anim>
                                    <p:animEffect transition="in" filter="fade">
                                      <p:cBhvr>
                                        <p:cTn id="13" dur="2000"/>
                                        <p:tgtEl>
                                          <p:spTgt spid="9"/>
                                        </p:tgtEl>
                                      </p:cBhvr>
                                    </p:animEffect>
                                  </p:childTnLst>
                                </p:cTn>
                              </p:par>
                            </p:childTnLst>
                          </p:cTn>
                        </p:par>
                        <p:par>
                          <p:cTn id="14" fill="hold">
                            <p:stCondLst>
                              <p:cond delay="4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000" fill="hold"/>
                                        <p:tgtEl>
                                          <p:spTgt spid="10"/>
                                        </p:tgtEl>
                                        <p:attrNameLst>
                                          <p:attrName>ppt_w</p:attrName>
                                        </p:attrNameLst>
                                      </p:cBhvr>
                                      <p:tavLst>
                                        <p:tav tm="0">
                                          <p:val>
                                            <p:fltVal val="0"/>
                                          </p:val>
                                        </p:tav>
                                        <p:tav tm="100000">
                                          <p:val>
                                            <p:strVal val="#ppt_w"/>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animEffect transition="in" filter="fade">
                                      <p:cBhvr>
                                        <p:cTn id="19" dur="2000"/>
                                        <p:tgtEl>
                                          <p:spTgt spid="10"/>
                                        </p:tgtEl>
                                      </p:cBhvr>
                                    </p:animEffect>
                                  </p:childTnLst>
                                </p:cTn>
                              </p:par>
                            </p:childTnLst>
                          </p:cTn>
                        </p:par>
                        <p:par>
                          <p:cTn id="20" fill="hold">
                            <p:stCondLst>
                              <p:cond delay="6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Effect transition="in" filter="fade">
                                      <p:cBhvr>
                                        <p:cTn id="25" dur="2000"/>
                                        <p:tgtEl>
                                          <p:spTgt spid="11"/>
                                        </p:tgtEl>
                                      </p:cBhvr>
                                    </p:animEffect>
                                  </p:childTnLst>
                                </p:cTn>
                              </p:par>
                            </p:childTnLst>
                          </p:cTn>
                        </p:par>
                        <p:par>
                          <p:cTn id="26" fill="hold">
                            <p:stCondLst>
                              <p:cond delay="8000"/>
                            </p:stCondLst>
                            <p:childTnLst>
                              <p:par>
                                <p:cTn id="27" presetID="21"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13</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01D881ED-FFD0-4923-8CE0-5D71DA24C99F}"/>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Electrotechnique</a:t>
            </a:r>
            <a:endParaRPr lang="fr-FR" sz="4400" dirty="0">
              <a:solidFill>
                <a:srgbClr val="0000CC"/>
              </a:solidFill>
            </a:endParaRPr>
          </a:p>
        </p:txBody>
      </p:sp>
      <p:grpSp>
        <p:nvGrpSpPr>
          <p:cNvPr id="147" name="Groupe 55">
            <a:extLst>
              <a:ext uri="{FF2B5EF4-FFF2-40B4-BE49-F238E27FC236}">
                <a16:creationId xmlns:a16="http://schemas.microsoft.com/office/drawing/2014/main" id="{C97B4383-8B5C-435B-BC7D-2FAAE1D5D550}"/>
              </a:ext>
            </a:extLst>
          </p:cNvPr>
          <p:cNvGrpSpPr/>
          <p:nvPr/>
        </p:nvGrpSpPr>
        <p:grpSpPr>
          <a:xfrm>
            <a:off x="4197675" y="4317808"/>
            <a:ext cx="1743655" cy="324000"/>
            <a:chOff x="5502543" y="3680622"/>
            <a:chExt cx="1927008" cy="456914"/>
          </a:xfrm>
        </p:grpSpPr>
        <p:sp>
          <p:nvSpPr>
            <p:cNvPr id="148" name="Rectangle à coins arrondis 56">
              <a:extLst>
                <a:ext uri="{FF2B5EF4-FFF2-40B4-BE49-F238E27FC236}">
                  <a16:creationId xmlns:a16="http://schemas.microsoft.com/office/drawing/2014/main" id="{3EE8C10D-7C65-4708-B89E-009612C61EE5}"/>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355DADB9-4971-4A4D-B8A7-856F59B1991B}"/>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0" name="Connecteur droit avec flèche 149">
            <a:extLst>
              <a:ext uri="{FF2B5EF4-FFF2-40B4-BE49-F238E27FC236}">
                <a16:creationId xmlns:a16="http://schemas.microsoft.com/office/drawing/2014/main" id="{CD606C8B-33B5-4F74-BBB5-0E2F6FAFC4D4}"/>
              </a:ext>
            </a:extLst>
          </p:cNvPr>
          <p:cNvCxnSpPr>
            <a:cxnSpLocks/>
            <a:endCxn id="14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e 55">
            <a:extLst>
              <a:ext uri="{FF2B5EF4-FFF2-40B4-BE49-F238E27FC236}">
                <a16:creationId xmlns:a16="http://schemas.microsoft.com/office/drawing/2014/main" id="{69A86AE0-03EF-4B58-94AF-8EF54AB84B26}"/>
              </a:ext>
            </a:extLst>
          </p:cNvPr>
          <p:cNvGrpSpPr/>
          <p:nvPr/>
        </p:nvGrpSpPr>
        <p:grpSpPr>
          <a:xfrm>
            <a:off x="4176610" y="4707831"/>
            <a:ext cx="1791345" cy="333577"/>
            <a:chOff x="5449838" y="3680622"/>
            <a:chExt cx="1979713" cy="470420"/>
          </a:xfrm>
        </p:grpSpPr>
        <p:sp>
          <p:nvSpPr>
            <p:cNvPr id="152" name="Rectangle à coins arrondis 56">
              <a:extLst>
                <a:ext uri="{FF2B5EF4-FFF2-40B4-BE49-F238E27FC236}">
                  <a16:creationId xmlns:a16="http://schemas.microsoft.com/office/drawing/2014/main" id="{EDE47EB1-0D70-40A9-B5C7-421EC52CD9E8}"/>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3" name="Rectangle 152">
              <a:extLst>
                <a:ext uri="{FF2B5EF4-FFF2-40B4-BE49-F238E27FC236}">
                  <a16:creationId xmlns:a16="http://schemas.microsoft.com/office/drawing/2014/main" id="{8AE98256-0551-4309-B57F-757C473B1E72}"/>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4" name="Connecteur droit avec flèche 153">
            <a:extLst>
              <a:ext uri="{FF2B5EF4-FFF2-40B4-BE49-F238E27FC236}">
                <a16:creationId xmlns:a16="http://schemas.microsoft.com/office/drawing/2014/main" id="{6FDF6E57-0F4E-4E23-8C6F-F4956ACC5FF2}"/>
              </a:ext>
            </a:extLst>
          </p:cNvPr>
          <p:cNvCxnSpPr>
            <a:cxnSpLocks/>
            <a:endCxn id="15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D185F438-5777-4DFE-BF26-898324B756B3}"/>
              </a:ext>
            </a:extLst>
          </p:cNvPr>
          <p:cNvCxnSpPr>
            <a:cxnSpLocks/>
            <a:stCxn id="148"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0F0EE81C-62B7-4340-A03A-7F772A084EEF}"/>
              </a:ext>
            </a:extLst>
          </p:cNvPr>
          <p:cNvCxnSpPr>
            <a:cxnSpLocks/>
            <a:stCxn id="152"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628793"/>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wipe(left)">
                                      <p:cBhvr>
                                        <p:cTn id="245" dur="500"/>
                                        <p:tgtEl>
                                          <p:spTgt spid="150"/>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7"/>
                                        </p:tgtEl>
                                        <p:attrNameLst>
                                          <p:attrName>style.visibility</p:attrName>
                                        </p:attrNameLst>
                                      </p:cBhvr>
                                      <p:to>
                                        <p:strVal val="visible"/>
                                      </p:to>
                                    </p:set>
                                    <p:animEffect transition="in" filter="wipe(left)">
                                      <p:cBhvr>
                                        <p:cTn id="249" dur="1000"/>
                                        <p:tgtEl>
                                          <p:spTgt spid="147"/>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1"/>
                                        </p:tgtEl>
                                        <p:attrNameLst>
                                          <p:attrName>style.visibility</p:attrName>
                                        </p:attrNameLst>
                                      </p:cBhvr>
                                      <p:to>
                                        <p:strVal val="visible"/>
                                      </p:to>
                                    </p:set>
                                    <p:animEffect transition="in" filter="wipe(left)">
                                      <p:cBhvr>
                                        <p:cTn id="253" dur="1000"/>
                                        <p:tgtEl>
                                          <p:spTgt spid="151"/>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wipe(left)">
                                      <p:cBhvr>
                                        <p:cTn id="257" dur="500"/>
                                        <p:tgtEl>
                                          <p:spTgt spid="154"/>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5"/>
                                        </p:tgtEl>
                                        <p:attrNameLst>
                                          <p:attrName>style.visibility</p:attrName>
                                        </p:attrNameLst>
                                      </p:cBhvr>
                                      <p:to>
                                        <p:strVal val="visible"/>
                                      </p:to>
                                    </p:set>
                                    <p:animEffect transition="in" filter="wipe(left)">
                                      <p:cBhvr>
                                        <p:cTn id="261" dur="500"/>
                                        <p:tgtEl>
                                          <p:spTgt spid="155"/>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6"/>
                                        </p:tgtEl>
                                        <p:attrNameLst>
                                          <p:attrName>style.visibility</p:attrName>
                                        </p:attrNameLst>
                                      </p:cBhvr>
                                      <p:to>
                                        <p:strVal val="visible"/>
                                      </p:to>
                                    </p:set>
                                    <p:animEffect transition="in" filter="wipe(left)">
                                      <p:cBhvr>
                                        <p:cTn id="2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348524" y="83975"/>
            <a:ext cx="3751117"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Electrotechnique</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4"/>
          <a:stretch>
            <a:fillRect/>
          </a:stretch>
        </p:blipFill>
        <p:spPr bwMode="auto">
          <a:xfrm>
            <a:off x="6346952" y="84156"/>
            <a:ext cx="2719916"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5"/>
          <a:stretch>
            <a:fillRect/>
          </a:stretch>
        </p:blipFill>
        <p:spPr bwMode="auto">
          <a:xfrm>
            <a:off x="6358473" y="1682170"/>
            <a:ext cx="2696873"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6"/>
          <a:stretch>
            <a:fillRect/>
          </a:stretch>
        </p:blipFill>
        <p:spPr bwMode="auto">
          <a:xfrm>
            <a:off x="6346952" y="3377834"/>
            <a:ext cx="2569578" cy="168151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562"/>
          <p:cNvSpPr txBox="1">
            <a:spLocks/>
          </p:cNvSpPr>
          <p:nvPr/>
        </p:nvSpPr>
        <p:spPr>
          <a:xfrm>
            <a:off x="-99476" y="581425"/>
            <a:ext cx="6457949" cy="22089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lgn="just">
              <a:buNone/>
            </a:pPr>
            <a:r>
              <a:rPr lang="fr-FR" sz="1050" b="1" dirty="0">
                <a:solidFill>
                  <a:srgbClr val="FF0000"/>
                </a:solidFill>
                <a:latin typeface="Roboto Slab Light"/>
                <a:ea typeface="Roboto Slab Light"/>
                <a:sym typeface="Roboto Slab Light"/>
              </a:rPr>
              <a:t>Les </a:t>
            </a:r>
            <a:r>
              <a:rPr lang="fr-FR" sz="1050" b="1" dirty="0">
                <a:solidFill>
                  <a:srgbClr val="FF0000"/>
                </a:solidFill>
                <a:latin typeface="Roboto Slab Light"/>
                <a:ea typeface="Roboto Slab Light"/>
              </a:rPr>
              <a:t>jeunes cadres seront capable à:</a:t>
            </a:r>
          </a:p>
          <a:p>
            <a:pPr marL="171450" indent="-171450" algn="just">
              <a:buFontTx/>
              <a:buChar char="-"/>
            </a:pPr>
            <a:r>
              <a:rPr lang="fr-FR" sz="1050" b="1" dirty="0">
                <a:solidFill>
                  <a:srgbClr val="FF0000"/>
                </a:solidFill>
                <a:latin typeface="Roboto Slab Light"/>
                <a:ea typeface="Roboto Slab Light"/>
              </a:rPr>
              <a:t>Comprendre les phénomènes physiques liés aux transformations et à l’utilisation de l’énergie électrique. </a:t>
            </a:r>
          </a:p>
          <a:p>
            <a:pPr marL="171450" indent="-171450" algn="just">
              <a:buFontTx/>
              <a:buChar char="-"/>
            </a:pPr>
            <a:r>
              <a:rPr lang="fr-FR" sz="1050" b="1" dirty="0">
                <a:solidFill>
                  <a:srgbClr val="FF0000"/>
                </a:solidFill>
                <a:latin typeface="Roboto Slab Light"/>
                <a:ea typeface="Roboto Slab Light"/>
              </a:rPr>
              <a:t>Définir et exploiter les équipements électriques de puissance et les systèmes de commande associés, pour produire de l’énergie ou actionner des automatismes. </a:t>
            </a:r>
          </a:p>
          <a:p>
            <a:pPr marL="171450" indent="-171450" algn="just">
              <a:buFontTx/>
              <a:buChar char="-"/>
            </a:pPr>
            <a:r>
              <a:rPr lang="fr-FR" sz="1050" b="1" dirty="0">
                <a:solidFill>
                  <a:srgbClr val="FF0000"/>
                </a:solidFill>
                <a:latin typeface="Roboto Slab Light"/>
                <a:ea typeface="Roboto Slab Light"/>
              </a:rPr>
              <a:t>Connaître les différentes composantes des réseaux électriques et se familiariser avec les moyens de contrôle et de protection. définir les matériels de distribution, de protection et de commande, de la haute tension à la basse tension et à leur mise en service. </a:t>
            </a:r>
          </a:p>
          <a:p>
            <a:pPr marL="171450" indent="-171450" algn="just">
              <a:buFontTx/>
              <a:buChar char="-"/>
            </a:pPr>
            <a:r>
              <a:rPr lang="fr-FR" sz="1050" b="1" dirty="0">
                <a:solidFill>
                  <a:srgbClr val="FF0000"/>
                </a:solidFill>
                <a:latin typeface="Roboto Slab Light"/>
                <a:ea typeface="Roboto Slab Light"/>
              </a:rPr>
              <a:t>Appréhender les spécificités réelles des réseaux électriques et des moyens à mettre en œuvre pour la stabilité de ces réseaux. </a:t>
            </a:r>
          </a:p>
          <a:p>
            <a:pPr marL="171450" indent="-171450" algn="just">
              <a:buFontTx/>
              <a:buChar char="-"/>
            </a:pPr>
            <a:r>
              <a:rPr lang="fr-FR" sz="1050" b="1" dirty="0">
                <a:solidFill>
                  <a:srgbClr val="FF0000"/>
                </a:solidFill>
                <a:latin typeface="Roboto Slab Light"/>
                <a:ea typeface="Roboto Slab Light"/>
              </a:rPr>
              <a:t>S'adapter aux nouvelles spécificités technologiques des entreprises. </a:t>
            </a:r>
          </a:p>
        </p:txBody>
      </p:sp>
      <p:sp>
        <p:nvSpPr>
          <p:cNvPr id="3" name="Rectangle 2">
            <a:extLst>
              <a:ext uri="{FF2B5EF4-FFF2-40B4-BE49-F238E27FC236}">
                <a16:creationId xmlns:a16="http://schemas.microsoft.com/office/drawing/2014/main" id="{07E328EE-B067-4C23-A2C1-871B149930B2}"/>
              </a:ext>
            </a:extLst>
          </p:cNvPr>
          <p:cNvSpPr/>
          <p:nvPr/>
        </p:nvSpPr>
        <p:spPr>
          <a:xfrm>
            <a:off x="227470" y="2952263"/>
            <a:ext cx="5862307" cy="2123658"/>
          </a:xfrm>
          <a:prstGeom prst="rect">
            <a:avLst/>
          </a:prstGeom>
        </p:spPr>
        <p:txBody>
          <a:bodyPr wrap="square">
            <a:spAutoFit/>
          </a:bodyPr>
          <a:lstStyle/>
          <a:p>
            <a:pPr algn="just" rtl="1"/>
            <a:r>
              <a:rPr lang="ar-SA" sz="1600" dirty="0">
                <a:solidFill>
                  <a:srgbClr val="0000CC"/>
                </a:solidFill>
              </a:rPr>
              <a:t>سيكون المتحصلين على الليسانس قادرين على:</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فهم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الظواهر</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الفيزيائية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المتعلقة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بالتحولات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واستخدام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الطاقة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الكهربائية</a:t>
            </a:r>
            <a:r>
              <a:rPr lang="ar-SA" sz="1600"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تحديد</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وتشغيل</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معدات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الطاقة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الكهربائية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وأنظمة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التحكم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المرتبطة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بها</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لإنتاج</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الطاقة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أو</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تشغيل</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الأتمتة</a:t>
            </a:r>
            <a:r>
              <a:rPr lang="ar-SA" sz="1600"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التعرف</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على</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المكونات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المختلفة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للشبكات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الكهربائية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والتعرف</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على</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وسائل</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التحكم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والحماية</a:t>
            </a:r>
            <a:r>
              <a:rPr lang="ar-SA" sz="1600"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تحديد</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معدات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التوزيع</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والحماية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والتحكم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من</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الجهد</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العالي</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إلى</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الجهد</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المنخفض</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والتكليف</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بها</a:t>
            </a:r>
            <a:r>
              <a:rPr lang="ar-SA" sz="1600"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فهم</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الخصائص</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الحقيقية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للشبكات</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الكهربائية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والوسائل</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الواجب</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اتباعها</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لاستقرار</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هذه</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الشبكات</a:t>
            </a:r>
            <a:r>
              <a:rPr lang="ar-SA" sz="1600"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sz="1600" dirty="0" err="1">
                <a:solidFill>
                  <a:srgbClr val="0000CC"/>
                </a:solidFill>
                <a:latin typeface="Sakkal Majalla" panose="02000000000000000000" pitchFamily="2" charset="-78"/>
                <a:cs typeface="Sakkal Majalla" panose="02000000000000000000" pitchFamily="2" charset="-78"/>
              </a:rPr>
              <a:t>التكيف</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مع</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الخصائص</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التكنولوجية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الجديدة</a:t>
            </a:r>
            <a:r>
              <a:rPr lang="fr-FR" sz="1600" dirty="0">
                <a:solidFill>
                  <a:srgbClr val="0000CC"/>
                </a:solidFill>
                <a:latin typeface="Sakkal Majalla" panose="02000000000000000000" pitchFamily="2" charset="-78"/>
                <a:cs typeface="Sakkal Majalla" panose="02000000000000000000" pitchFamily="2" charset="-78"/>
              </a:rPr>
              <a:t> </a:t>
            </a:r>
            <a:r>
              <a:rPr lang="fr-FR" sz="1600" dirty="0" err="1">
                <a:solidFill>
                  <a:srgbClr val="0000CC"/>
                </a:solidFill>
                <a:latin typeface="Sakkal Majalla" panose="02000000000000000000" pitchFamily="2" charset="-78"/>
                <a:cs typeface="Sakkal Majalla" panose="02000000000000000000" pitchFamily="2" charset="-78"/>
              </a:rPr>
              <a:t>للشركات</a:t>
            </a:r>
            <a:r>
              <a:rPr lang="fr-FR" sz="2000" dirty="0">
                <a:latin typeface="Sakkal Majalla" panose="02000000000000000000" pitchFamily="2" charset="-78"/>
                <a:cs typeface="Sakkal Majalla" panose="02000000000000000000" pitchFamily="2" charset="-78"/>
              </a:rPr>
              <a:t>.</a:t>
            </a:r>
          </a:p>
        </p:txBody>
      </p:sp>
    </p:spTree>
    <p:custDataLst>
      <p:tags r:id="rId1"/>
    </p:custDataLst>
    <p:extLst>
      <p:ext uri="{BB962C8B-B14F-4D97-AF65-F5344CB8AC3E}">
        <p14:creationId xmlns:p14="http://schemas.microsoft.com/office/powerpoint/2010/main" val="1314052237"/>
      </p:ext>
    </p:extLst>
  </p:cSld>
  <p:clrMapOvr>
    <a:masterClrMapping/>
  </p:clrMapOvr>
  <p:transition advClick="0" advTm="2126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0" fill="hold"/>
                                        <p:tgtEl>
                                          <p:spTgt spid="2"/>
                                        </p:tgtEl>
                                        <p:attrNameLst>
                                          <p:attrName>ppt_w</p:attrName>
                                        </p:attrNameLst>
                                      </p:cBhvr>
                                      <p:tavLst>
                                        <p:tav tm="0">
                                          <p:val>
                                            <p:fltVal val="0"/>
                                          </p:val>
                                        </p:tav>
                                        <p:tav tm="100000">
                                          <p:val>
                                            <p:strVal val="#ppt_w"/>
                                          </p:val>
                                        </p:tav>
                                      </p:tavLst>
                                    </p:anim>
                                    <p:anim calcmode="lin" valueType="num">
                                      <p:cBhvr>
                                        <p:cTn id="8" dur="10000" fill="hold"/>
                                        <p:tgtEl>
                                          <p:spTgt spid="2"/>
                                        </p:tgtEl>
                                        <p:attrNameLst>
                                          <p:attrName>ppt_h</p:attrName>
                                        </p:attrNameLst>
                                      </p:cBhvr>
                                      <p:tavLst>
                                        <p:tav tm="0">
                                          <p:val>
                                            <p:fltVal val="0"/>
                                          </p:val>
                                        </p:tav>
                                        <p:tav tm="100000">
                                          <p:val>
                                            <p:strVal val="#ppt_h"/>
                                          </p:val>
                                        </p:tav>
                                      </p:tavLst>
                                    </p:anim>
                                    <p:animEffect transition="in" filter="fade">
                                      <p:cBhvr>
                                        <p:cTn id="9" dur="10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0" fill="hold"/>
                                        <p:tgtEl>
                                          <p:spTgt spid="9"/>
                                        </p:tgtEl>
                                        <p:attrNameLst>
                                          <p:attrName>ppt_w</p:attrName>
                                        </p:attrNameLst>
                                      </p:cBhvr>
                                      <p:tavLst>
                                        <p:tav tm="0">
                                          <p:val>
                                            <p:fltVal val="0"/>
                                          </p:val>
                                        </p:tav>
                                        <p:tav tm="100000">
                                          <p:val>
                                            <p:strVal val="#ppt_w"/>
                                          </p:val>
                                        </p:tav>
                                      </p:tavLst>
                                    </p:anim>
                                    <p:anim calcmode="lin" valueType="num">
                                      <p:cBhvr>
                                        <p:cTn id="13" dur="10000" fill="hold"/>
                                        <p:tgtEl>
                                          <p:spTgt spid="9"/>
                                        </p:tgtEl>
                                        <p:attrNameLst>
                                          <p:attrName>ppt_h</p:attrName>
                                        </p:attrNameLst>
                                      </p:cBhvr>
                                      <p:tavLst>
                                        <p:tav tm="0">
                                          <p:val>
                                            <p:fltVal val="0"/>
                                          </p:val>
                                        </p:tav>
                                        <p:tav tm="100000">
                                          <p:val>
                                            <p:strVal val="#ppt_h"/>
                                          </p:val>
                                        </p:tav>
                                      </p:tavLst>
                                    </p:anim>
                                    <p:animEffect transition="in" filter="fade">
                                      <p:cBhvr>
                                        <p:cTn id="14" dur="100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0" fill="hold"/>
                                        <p:tgtEl>
                                          <p:spTgt spid="10"/>
                                        </p:tgtEl>
                                        <p:attrNameLst>
                                          <p:attrName>ppt_w</p:attrName>
                                        </p:attrNameLst>
                                      </p:cBhvr>
                                      <p:tavLst>
                                        <p:tav tm="0">
                                          <p:val>
                                            <p:fltVal val="0"/>
                                          </p:val>
                                        </p:tav>
                                        <p:tav tm="100000">
                                          <p:val>
                                            <p:strVal val="#ppt_w"/>
                                          </p:val>
                                        </p:tav>
                                      </p:tavLst>
                                    </p:anim>
                                    <p:anim calcmode="lin" valueType="num">
                                      <p:cBhvr>
                                        <p:cTn id="18" dur="10000" fill="hold"/>
                                        <p:tgtEl>
                                          <p:spTgt spid="10"/>
                                        </p:tgtEl>
                                        <p:attrNameLst>
                                          <p:attrName>ppt_h</p:attrName>
                                        </p:attrNameLst>
                                      </p:cBhvr>
                                      <p:tavLst>
                                        <p:tav tm="0">
                                          <p:val>
                                            <p:fltVal val="0"/>
                                          </p:val>
                                        </p:tav>
                                        <p:tav tm="100000">
                                          <p:val>
                                            <p:strVal val="#ppt_h"/>
                                          </p:val>
                                        </p:tav>
                                      </p:tavLst>
                                    </p:anim>
                                    <p:animEffect transition="in" filter="fade">
                                      <p:cBhvr>
                                        <p:cTn id="19" dur="100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0" fill="hold"/>
                                        <p:tgtEl>
                                          <p:spTgt spid="11"/>
                                        </p:tgtEl>
                                        <p:attrNameLst>
                                          <p:attrName>ppt_w</p:attrName>
                                        </p:attrNameLst>
                                      </p:cBhvr>
                                      <p:tavLst>
                                        <p:tav tm="0">
                                          <p:val>
                                            <p:fltVal val="0"/>
                                          </p:val>
                                        </p:tav>
                                        <p:tav tm="100000">
                                          <p:val>
                                            <p:strVal val="#ppt_w"/>
                                          </p:val>
                                        </p:tav>
                                      </p:tavLst>
                                    </p:anim>
                                    <p:anim calcmode="lin" valueType="num">
                                      <p:cBhvr>
                                        <p:cTn id="23" dur="10000" fill="hold"/>
                                        <p:tgtEl>
                                          <p:spTgt spid="11"/>
                                        </p:tgtEl>
                                        <p:attrNameLst>
                                          <p:attrName>ppt_h</p:attrName>
                                        </p:attrNameLst>
                                      </p:cBhvr>
                                      <p:tavLst>
                                        <p:tav tm="0">
                                          <p:val>
                                            <p:fltVal val="0"/>
                                          </p:val>
                                        </p:tav>
                                        <p:tav tm="100000">
                                          <p:val>
                                            <p:strVal val="#ppt_h"/>
                                          </p:val>
                                        </p:tav>
                                      </p:tavLst>
                                    </p:anim>
                                    <p:animEffect transition="in" filter="fade">
                                      <p:cBhvr>
                                        <p:cTn id="24" dur="100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4"/>
                                        </p:tgtEl>
                                        <p:attrNameLst>
                                          <p:attrName>style.visibility</p:attrName>
                                        </p:attrNameLst>
                                      </p:cBhvr>
                                      <p:to>
                                        <p:strVal val="visible"/>
                                      </p:to>
                                    </p:set>
                                    <p:anim calcmode="lin" valueType="num">
                                      <p:cBhvr>
                                        <p:cTn id="27" dur="10000" fill="hold"/>
                                        <p:tgtEl>
                                          <p:spTgt spid="564"/>
                                        </p:tgtEl>
                                        <p:attrNameLst>
                                          <p:attrName>ppt_w</p:attrName>
                                        </p:attrNameLst>
                                      </p:cBhvr>
                                      <p:tavLst>
                                        <p:tav tm="0">
                                          <p:val>
                                            <p:fltVal val="0"/>
                                          </p:val>
                                        </p:tav>
                                        <p:tav tm="100000">
                                          <p:val>
                                            <p:strVal val="#ppt_w"/>
                                          </p:val>
                                        </p:tav>
                                      </p:tavLst>
                                    </p:anim>
                                    <p:anim calcmode="lin" valueType="num">
                                      <p:cBhvr>
                                        <p:cTn id="28" dur="10000" fill="hold"/>
                                        <p:tgtEl>
                                          <p:spTgt spid="564"/>
                                        </p:tgtEl>
                                        <p:attrNameLst>
                                          <p:attrName>ppt_h</p:attrName>
                                        </p:attrNameLst>
                                      </p:cBhvr>
                                      <p:tavLst>
                                        <p:tav tm="0">
                                          <p:val>
                                            <p:fltVal val="0"/>
                                          </p:val>
                                        </p:tav>
                                        <p:tav tm="100000">
                                          <p:val>
                                            <p:strVal val="#ppt_h"/>
                                          </p:val>
                                        </p:tav>
                                      </p:tavLst>
                                    </p:anim>
                                    <p:animEffect transition="in" filter="fade">
                                      <p:cBhvr>
                                        <p:cTn id="29" dur="10000"/>
                                        <p:tgtEl>
                                          <p:spTgt spid="56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0" fill="hold"/>
                                        <p:tgtEl>
                                          <p:spTgt spid="12"/>
                                        </p:tgtEl>
                                        <p:attrNameLst>
                                          <p:attrName>ppt_w</p:attrName>
                                        </p:attrNameLst>
                                      </p:cBhvr>
                                      <p:tavLst>
                                        <p:tav tm="0">
                                          <p:val>
                                            <p:fltVal val="0"/>
                                          </p:val>
                                        </p:tav>
                                        <p:tav tm="100000">
                                          <p:val>
                                            <p:strVal val="#ppt_w"/>
                                          </p:val>
                                        </p:tav>
                                      </p:tavLst>
                                    </p:anim>
                                    <p:anim calcmode="lin" valueType="num">
                                      <p:cBhvr>
                                        <p:cTn id="33" dur="10000" fill="hold"/>
                                        <p:tgtEl>
                                          <p:spTgt spid="12"/>
                                        </p:tgtEl>
                                        <p:attrNameLst>
                                          <p:attrName>ppt_h</p:attrName>
                                        </p:attrNameLst>
                                      </p:cBhvr>
                                      <p:tavLst>
                                        <p:tav tm="0">
                                          <p:val>
                                            <p:fltVal val="0"/>
                                          </p:val>
                                        </p:tav>
                                        <p:tav tm="100000">
                                          <p:val>
                                            <p:strVal val="#ppt_h"/>
                                          </p:val>
                                        </p:tav>
                                      </p:tavLst>
                                    </p:anim>
                                    <p:animEffect transition="in" filter="fade">
                                      <p:cBhvr>
                                        <p:cTn id="34"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954157" y="2047461"/>
            <a:ext cx="4366891" cy="204913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Electrotechnique</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 peuvent poursuivre les études en Master </a:t>
            </a:r>
            <a:r>
              <a:rPr lang="fr-FR" sz="2400" dirty="0">
                <a:solidFill>
                  <a:schemeClr val="tx1"/>
                </a:solidFill>
                <a:latin typeface="Roboto Slab Light" panose="020B0604020202020204" charset="0"/>
                <a:ea typeface="Roboto Slab Light" panose="020B0604020202020204" charset="0"/>
              </a:rPr>
              <a:t>Commandes Electriques</a:t>
            </a:r>
          </a:p>
        </p:txBody>
      </p:sp>
      <p:sp>
        <p:nvSpPr>
          <p:cNvPr id="13" name="Rectangle 12">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pic>
        <p:nvPicPr>
          <p:cNvPr id="8"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346952" y="84156"/>
            <a:ext cx="2719916"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358473" y="1682170"/>
            <a:ext cx="2696873"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5"/>
          <a:stretch>
            <a:fillRect/>
          </a:stretch>
        </p:blipFill>
        <p:spPr bwMode="auto">
          <a:xfrm>
            <a:off x="6346952" y="3377834"/>
            <a:ext cx="2708394" cy="16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85820"/>
      </p:ext>
    </p:extLst>
  </p:cSld>
  <p:clrMapOvr>
    <a:masterClrMapping/>
  </p:clrMapOvr>
  <p:transition advClick="0" advTm="502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Effect transition="in" filter="fade">
                                      <p:cBhvr>
                                        <p:cTn id="15" dur="2000"/>
                                        <p:tgtEl>
                                          <p:spTgt spid="8"/>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0" fill="hold"/>
                                        <p:tgtEl>
                                          <p:spTgt spid="12"/>
                                        </p:tgtEl>
                                        <p:attrNameLst>
                                          <p:attrName>ppt_w</p:attrName>
                                        </p:attrNameLst>
                                      </p:cBhvr>
                                      <p:tavLst>
                                        <p:tav tm="0">
                                          <p:val>
                                            <p:fltVal val="0"/>
                                          </p:val>
                                        </p:tav>
                                        <p:tav tm="100000">
                                          <p:val>
                                            <p:strVal val="#ppt_w"/>
                                          </p:val>
                                        </p:tav>
                                      </p:tavLst>
                                    </p:anim>
                                    <p:anim calcmode="lin" valueType="num">
                                      <p:cBhvr>
                                        <p:cTn id="19" dur="2000" fill="hold"/>
                                        <p:tgtEl>
                                          <p:spTgt spid="12"/>
                                        </p:tgtEl>
                                        <p:attrNameLst>
                                          <p:attrName>ppt_h</p:attrName>
                                        </p:attrNameLst>
                                      </p:cBhvr>
                                      <p:tavLst>
                                        <p:tav tm="0">
                                          <p:val>
                                            <p:fltVal val="0"/>
                                          </p:val>
                                        </p:tav>
                                        <p:tav tm="100000">
                                          <p:val>
                                            <p:strVal val="#ppt_h"/>
                                          </p:val>
                                        </p:tav>
                                      </p:tavLst>
                                    </p:anim>
                                    <p:animEffect transition="in" filter="fade">
                                      <p:cBhvr>
                                        <p:cTn id="20" dur="20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0" fill="hold"/>
                                        <p:tgtEl>
                                          <p:spTgt spid="14"/>
                                        </p:tgtEl>
                                        <p:attrNameLst>
                                          <p:attrName>ppt_w</p:attrName>
                                        </p:attrNameLst>
                                      </p:cBhvr>
                                      <p:tavLst>
                                        <p:tav tm="0">
                                          <p:val>
                                            <p:fltVal val="0"/>
                                          </p:val>
                                        </p:tav>
                                        <p:tav tm="100000">
                                          <p:val>
                                            <p:strVal val="#ppt_w"/>
                                          </p:val>
                                        </p:tav>
                                      </p:tavLst>
                                    </p:anim>
                                    <p:anim calcmode="lin" valueType="num">
                                      <p:cBhvr>
                                        <p:cTn id="24" dur="2000" fill="hold"/>
                                        <p:tgtEl>
                                          <p:spTgt spid="14"/>
                                        </p:tgtEl>
                                        <p:attrNameLst>
                                          <p:attrName>ppt_h</p:attrName>
                                        </p:attrNameLst>
                                      </p:cBhvr>
                                      <p:tavLst>
                                        <p:tav tm="0">
                                          <p:val>
                                            <p:fltVal val="0"/>
                                          </p:val>
                                        </p:tav>
                                        <p:tav tm="100000">
                                          <p:val>
                                            <p:strVal val="#ppt_h"/>
                                          </p:val>
                                        </p:tav>
                                      </p:tavLst>
                                    </p:anim>
                                    <p:animEffect transition="in" filter="fade">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16</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B503E9C2-F376-478A-B66D-95E77C4049B6}"/>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Electronique </a:t>
            </a:r>
            <a:endParaRPr lang="fr-FR" sz="4400" dirty="0">
              <a:solidFill>
                <a:srgbClr val="0000CC"/>
              </a:solidFill>
            </a:endParaRPr>
          </a:p>
        </p:txBody>
      </p:sp>
      <p:grpSp>
        <p:nvGrpSpPr>
          <p:cNvPr id="147" name="Groupe 55">
            <a:extLst>
              <a:ext uri="{FF2B5EF4-FFF2-40B4-BE49-F238E27FC236}">
                <a16:creationId xmlns:a16="http://schemas.microsoft.com/office/drawing/2014/main" id="{209CBB9F-ABBE-4622-9A26-EF73A97966CB}"/>
              </a:ext>
            </a:extLst>
          </p:cNvPr>
          <p:cNvGrpSpPr/>
          <p:nvPr/>
        </p:nvGrpSpPr>
        <p:grpSpPr>
          <a:xfrm>
            <a:off x="4197675" y="4317808"/>
            <a:ext cx="1743655" cy="324000"/>
            <a:chOff x="5502543" y="3680622"/>
            <a:chExt cx="1927008" cy="456914"/>
          </a:xfrm>
        </p:grpSpPr>
        <p:sp>
          <p:nvSpPr>
            <p:cNvPr id="148" name="Rectangle à coins arrondis 56">
              <a:extLst>
                <a:ext uri="{FF2B5EF4-FFF2-40B4-BE49-F238E27FC236}">
                  <a16:creationId xmlns:a16="http://schemas.microsoft.com/office/drawing/2014/main" id="{1DB8CFD0-04FB-4ED6-8755-1A3610D66E1F}"/>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9ED477BF-30F2-47E5-AED3-544F51772004}"/>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0" name="Connecteur droit avec flèche 149">
            <a:extLst>
              <a:ext uri="{FF2B5EF4-FFF2-40B4-BE49-F238E27FC236}">
                <a16:creationId xmlns:a16="http://schemas.microsoft.com/office/drawing/2014/main" id="{AC220310-FB5B-411D-AA8E-18DDE729F94B}"/>
              </a:ext>
            </a:extLst>
          </p:cNvPr>
          <p:cNvCxnSpPr>
            <a:cxnSpLocks/>
            <a:endCxn id="14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e 55">
            <a:extLst>
              <a:ext uri="{FF2B5EF4-FFF2-40B4-BE49-F238E27FC236}">
                <a16:creationId xmlns:a16="http://schemas.microsoft.com/office/drawing/2014/main" id="{62E32D9C-08A2-4F70-A8D4-60A9E23F25CF}"/>
              </a:ext>
            </a:extLst>
          </p:cNvPr>
          <p:cNvGrpSpPr/>
          <p:nvPr/>
        </p:nvGrpSpPr>
        <p:grpSpPr>
          <a:xfrm>
            <a:off x="4176610" y="4707831"/>
            <a:ext cx="1791345" cy="333577"/>
            <a:chOff x="5449838" y="3680622"/>
            <a:chExt cx="1979713" cy="470420"/>
          </a:xfrm>
        </p:grpSpPr>
        <p:sp>
          <p:nvSpPr>
            <p:cNvPr id="152" name="Rectangle à coins arrondis 56">
              <a:extLst>
                <a:ext uri="{FF2B5EF4-FFF2-40B4-BE49-F238E27FC236}">
                  <a16:creationId xmlns:a16="http://schemas.microsoft.com/office/drawing/2014/main" id="{B5940BE9-CA7D-4025-944A-564BFE24E99B}"/>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3" name="Rectangle 152">
              <a:extLst>
                <a:ext uri="{FF2B5EF4-FFF2-40B4-BE49-F238E27FC236}">
                  <a16:creationId xmlns:a16="http://schemas.microsoft.com/office/drawing/2014/main" id="{5DDFD3CF-9C8C-4672-B09E-EE22ACAD7A21}"/>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4" name="Connecteur droit avec flèche 153">
            <a:extLst>
              <a:ext uri="{FF2B5EF4-FFF2-40B4-BE49-F238E27FC236}">
                <a16:creationId xmlns:a16="http://schemas.microsoft.com/office/drawing/2014/main" id="{B8177C46-D3E8-48F4-92FF-8E364E7B5360}"/>
              </a:ext>
            </a:extLst>
          </p:cNvPr>
          <p:cNvCxnSpPr>
            <a:cxnSpLocks/>
            <a:endCxn id="15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28D497F9-12E5-4254-B1B8-D0C5C1128028}"/>
              </a:ext>
            </a:extLst>
          </p:cNvPr>
          <p:cNvCxnSpPr>
            <a:cxnSpLocks/>
            <a:stCxn id="148"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3F410051-6656-44E3-80DF-A809857AA14E}"/>
              </a:ext>
            </a:extLst>
          </p:cNvPr>
          <p:cNvCxnSpPr>
            <a:cxnSpLocks/>
            <a:stCxn id="152"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55991"/>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wipe(left)">
                                      <p:cBhvr>
                                        <p:cTn id="245" dur="500"/>
                                        <p:tgtEl>
                                          <p:spTgt spid="150"/>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7"/>
                                        </p:tgtEl>
                                        <p:attrNameLst>
                                          <p:attrName>style.visibility</p:attrName>
                                        </p:attrNameLst>
                                      </p:cBhvr>
                                      <p:to>
                                        <p:strVal val="visible"/>
                                      </p:to>
                                    </p:set>
                                    <p:animEffect transition="in" filter="wipe(left)">
                                      <p:cBhvr>
                                        <p:cTn id="249" dur="1000"/>
                                        <p:tgtEl>
                                          <p:spTgt spid="147"/>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1"/>
                                        </p:tgtEl>
                                        <p:attrNameLst>
                                          <p:attrName>style.visibility</p:attrName>
                                        </p:attrNameLst>
                                      </p:cBhvr>
                                      <p:to>
                                        <p:strVal val="visible"/>
                                      </p:to>
                                    </p:set>
                                    <p:animEffect transition="in" filter="wipe(left)">
                                      <p:cBhvr>
                                        <p:cTn id="253" dur="1000"/>
                                        <p:tgtEl>
                                          <p:spTgt spid="151"/>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wipe(left)">
                                      <p:cBhvr>
                                        <p:cTn id="257" dur="500"/>
                                        <p:tgtEl>
                                          <p:spTgt spid="154"/>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5"/>
                                        </p:tgtEl>
                                        <p:attrNameLst>
                                          <p:attrName>style.visibility</p:attrName>
                                        </p:attrNameLst>
                                      </p:cBhvr>
                                      <p:to>
                                        <p:strVal val="visible"/>
                                      </p:to>
                                    </p:set>
                                    <p:animEffect transition="in" filter="wipe(left)">
                                      <p:cBhvr>
                                        <p:cTn id="261" dur="500"/>
                                        <p:tgtEl>
                                          <p:spTgt spid="155"/>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6"/>
                                        </p:tgtEl>
                                        <p:attrNameLst>
                                          <p:attrName>style.visibility</p:attrName>
                                        </p:attrNameLst>
                                      </p:cBhvr>
                                      <p:to>
                                        <p:strVal val="visible"/>
                                      </p:to>
                                    </p:set>
                                    <p:animEffect transition="in" filter="wipe(left)">
                                      <p:cBhvr>
                                        <p:cTn id="2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865415" y="411613"/>
            <a:ext cx="31137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Electronique</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167451" y="2154480"/>
            <a:ext cx="2696873" cy="1468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167451" y="507949"/>
            <a:ext cx="2696873" cy="1467789"/>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562"/>
          <p:cNvSpPr txBox="1">
            <a:spLocks/>
          </p:cNvSpPr>
          <p:nvPr/>
        </p:nvSpPr>
        <p:spPr>
          <a:xfrm>
            <a:off x="186448" y="1094155"/>
            <a:ext cx="5719052" cy="17945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lgn="just">
              <a:buFont typeface="Lato Light"/>
              <a:buNone/>
            </a:pPr>
            <a:r>
              <a:rPr lang="fr-FR" sz="1100" b="1" dirty="0">
                <a:solidFill>
                  <a:srgbClr val="FF0000"/>
                </a:solidFill>
                <a:latin typeface="Roboto Slab Light"/>
                <a:ea typeface="Roboto Slab Light"/>
              </a:rPr>
              <a:t>Cette formation permet aux étudiants :</a:t>
            </a:r>
          </a:p>
          <a:p>
            <a:pPr marL="171450" indent="-171450" algn="just">
              <a:buFontTx/>
              <a:buChar char="-"/>
            </a:pPr>
            <a:r>
              <a:rPr lang="fr-FR" sz="1100" b="1" dirty="0">
                <a:solidFill>
                  <a:srgbClr val="FF0000"/>
                </a:solidFill>
                <a:latin typeface="Roboto Slab Light"/>
                <a:ea typeface="Roboto Slab Light"/>
              </a:rPr>
              <a:t>Acquérir un diplôme reconnu par le milieu socio-économique (régional et national) et s’adapter aux besoins actuels et futurs de notre société. En effet, cette formation est un tremplin pour un éventail très large de métiers de l’électronique (conquête spatiale, automobile, radio, télévision, téléphonie, médecine, robotique, imagerie, informatique industrielle, systèmes embarqués, etc.). </a:t>
            </a:r>
          </a:p>
          <a:p>
            <a:pPr marL="171450" indent="-171450" algn="just">
              <a:buFontTx/>
              <a:buChar char="-"/>
            </a:pPr>
            <a:r>
              <a:rPr lang="fr-FR" sz="1100" b="1" dirty="0">
                <a:solidFill>
                  <a:srgbClr val="FF0000"/>
                </a:solidFill>
                <a:latin typeface="Roboto Slab Light"/>
                <a:ea typeface="Roboto Slab Light"/>
              </a:rPr>
              <a:t>Avoir de nombreuses opportunités professionnelles dans des industries très variées.</a:t>
            </a:r>
            <a:endParaRPr lang="fr-FR" sz="1100" b="1" dirty="0">
              <a:solidFill>
                <a:srgbClr val="FF0000"/>
              </a:solidFill>
              <a:latin typeface="Roboto Slab Light"/>
              <a:ea typeface="Roboto Slab Light"/>
              <a:sym typeface="Roboto Slab Light"/>
            </a:endParaRPr>
          </a:p>
        </p:txBody>
      </p:sp>
      <p:sp>
        <p:nvSpPr>
          <p:cNvPr id="3" name="Rectangle 2">
            <a:extLst>
              <a:ext uri="{FF2B5EF4-FFF2-40B4-BE49-F238E27FC236}">
                <a16:creationId xmlns:a16="http://schemas.microsoft.com/office/drawing/2014/main" id="{161EDE11-5A26-42EA-B89F-E25585179FE8}"/>
              </a:ext>
            </a:extLst>
          </p:cNvPr>
          <p:cNvSpPr/>
          <p:nvPr/>
        </p:nvSpPr>
        <p:spPr>
          <a:xfrm>
            <a:off x="457200" y="2888661"/>
            <a:ext cx="5448300" cy="2031325"/>
          </a:xfrm>
          <a:prstGeom prst="rect">
            <a:avLst/>
          </a:prstGeom>
        </p:spPr>
        <p:txBody>
          <a:bodyPr wrap="square">
            <a:spAutoFit/>
          </a:bodyPr>
          <a:lstStyle/>
          <a:p>
            <a:pPr algn="r" rtl="1"/>
            <a:r>
              <a:rPr lang="ar-SA" dirty="0">
                <a:solidFill>
                  <a:srgbClr val="0000CC"/>
                </a:solidFill>
              </a:rPr>
              <a:t>سيكون المتحصلين على الليسانس قادرين على:</a:t>
            </a:r>
            <a:endParaRPr lang="fr-FR" dirty="0">
              <a:solidFill>
                <a:srgbClr val="0000CC"/>
              </a:solidFill>
            </a:endParaRPr>
          </a:p>
          <a:p>
            <a:pPr marL="285750" indent="-285750" algn="r" rtl="1">
              <a:buFont typeface="Arial" panose="020B0604020202020204" pitchFamily="34" charset="0"/>
              <a:buChar char="•"/>
            </a:pPr>
            <a:r>
              <a:rPr lang="ar-SA" dirty="0">
                <a:solidFill>
                  <a:srgbClr val="0000CC"/>
                </a:solidFill>
                <a:latin typeface="Sakkal Majalla" panose="02000000000000000000" pitchFamily="2" charset="-78"/>
                <a:cs typeface="Sakkal Majalla" panose="02000000000000000000" pitchFamily="2" charset="-78"/>
              </a:rPr>
              <a:t>ا</a:t>
            </a:r>
            <a:r>
              <a:rPr lang="fr-FR" dirty="0" err="1">
                <a:solidFill>
                  <a:srgbClr val="0000CC"/>
                </a:solidFill>
                <a:latin typeface="Sakkal Majalla" panose="02000000000000000000" pitchFamily="2" charset="-78"/>
                <a:cs typeface="Sakkal Majalla" panose="02000000000000000000" pitchFamily="2" charset="-78"/>
              </a:rPr>
              <a:t>لحصول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على</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شهادة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معترف</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به</a:t>
            </a:r>
            <a:r>
              <a:rPr lang="ar-SA" dirty="0">
                <a:solidFill>
                  <a:srgbClr val="0000CC"/>
                </a:solidFill>
                <a:latin typeface="Sakkal Majalla" panose="02000000000000000000" pitchFamily="2" charset="-78"/>
                <a:cs typeface="Sakkal Majalla" panose="02000000000000000000" pitchFamily="2" charset="-78"/>
              </a:rPr>
              <a:t>ا</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البيئة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الاجتماعية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والاقتصادية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الإقليمية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والوطنية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ت</a:t>
            </a:r>
            <a:r>
              <a:rPr lang="fr-FR" dirty="0" err="1">
                <a:solidFill>
                  <a:srgbClr val="0000CC"/>
                </a:solidFill>
                <a:latin typeface="Sakkal Majalla" panose="02000000000000000000" pitchFamily="2" charset="-78"/>
                <a:cs typeface="Sakkal Majalla" panose="02000000000000000000" pitchFamily="2" charset="-78"/>
              </a:rPr>
              <a:t>تكيف</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ب</a:t>
            </a:r>
            <a:r>
              <a:rPr lang="fr-FR" dirty="0" err="1">
                <a:solidFill>
                  <a:srgbClr val="0000CC"/>
                </a:solidFill>
                <a:latin typeface="Sakkal Majalla" panose="02000000000000000000" pitchFamily="2" charset="-78"/>
                <a:cs typeface="Sakkal Majalla" panose="02000000000000000000" pitchFamily="2" charset="-78"/>
              </a:rPr>
              <a:t>الاحتياجات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الحالية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والمستقبلية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لمجتمعنا</a:t>
            </a:r>
            <a:r>
              <a:rPr lang="ar-SA" dirty="0">
                <a:solidFill>
                  <a:srgbClr val="0000CC"/>
                </a:solidFill>
                <a:latin typeface="Sakkal Majalla" panose="02000000000000000000" pitchFamily="2" charset="-78"/>
                <a:cs typeface="Sakkal Majalla" panose="02000000000000000000" pitchFamily="2" charset="-78"/>
              </a:rPr>
              <a:t>،</a:t>
            </a: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الواقع</a:t>
            </a:r>
            <a:r>
              <a:rPr lang="fr-FR" dirty="0">
                <a:solidFill>
                  <a:srgbClr val="0000CC"/>
                </a:solidFill>
                <a:latin typeface="Sakkal Majalla" panose="02000000000000000000" pitchFamily="2" charset="-78"/>
                <a:cs typeface="Sakkal Majalla" panose="02000000000000000000" pitchFamily="2" charset="-78"/>
              </a:rPr>
              <a:t> ، </a:t>
            </a:r>
            <a:r>
              <a:rPr lang="ar-SA" dirty="0">
                <a:solidFill>
                  <a:srgbClr val="0000CC"/>
                </a:solidFill>
                <a:latin typeface="Sakkal Majalla" panose="02000000000000000000" pitchFamily="2" charset="-78"/>
                <a:cs typeface="Sakkal Majalla" panose="02000000000000000000" pitchFamily="2" charset="-78"/>
              </a:rPr>
              <a:t>تعد هذه الشهادة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نقطة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انطلاق</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لمجموعة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واسعة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جدًا</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من</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المهن</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الإلكترونية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خاصة فيما يتعلق ب</a:t>
            </a:r>
            <a:r>
              <a:rPr lang="fr-FR" dirty="0" err="1">
                <a:solidFill>
                  <a:srgbClr val="0000CC"/>
                </a:solidFill>
                <a:latin typeface="Sakkal Majalla" panose="02000000000000000000" pitchFamily="2" charset="-78"/>
                <a:cs typeface="Sakkal Majalla" panose="02000000000000000000" pitchFamily="2" charset="-78"/>
              </a:rPr>
              <a:t>استكشاف</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الفضاء</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والسيارات</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والراديو</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والتلفزيون</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والاتصالات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الهاتفية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والطب</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والروبوتات</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والتصوير</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والحوسبة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الصناعية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والأنظمة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المدمجة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وما</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إلى</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ذلك</a:t>
            </a:r>
            <a:r>
              <a:rPr lang="ar-SA" dirty="0">
                <a:solidFill>
                  <a:srgbClr val="0000CC"/>
                </a:solidFill>
                <a:latin typeface="Sakkal Majalla" panose="02000000000000000000" pitchFamily="2" charset="-78"/>
                <a:cs typeface="Sakkal Majalla" panose="02000000000000000000" pitchFamily="2" charset="-78"/>
              </a:rPr>
              <a:t>.</a:t>
            </a:r>
            <a:endParaRPr lang="fr-FR"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0853151"/>
      </p:ext>
    </p:extLst>
  </p:cSld>
  <p:clrMapOvr>
    <a:masterClrMapping/>
  </p:clrMapOvr>
  <p:transition advClick="0" advTm="1514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0" fill="hold"/>
                                        <p:tgtEl>
                                          <p:spTgt spid="9"/>
                                        </p:tgtEl>
                                        <p:attrNameLst>
                                          <p:attrName>ppt_w</p:attrName>
                                        </p:attrNameLst>
                                      </p:cBhvr>
                                      <p:tavLst>
                                        <p:tav tm="0">
                                          <p:val>
                                            <p:fltVal val="0"/>
                                          </p:val>
                                        </p:tav>
                                        <p:tav tm="100000">
                                          <p:val>
                                            <p:strVal val="#ppt_w"/>
                                          </p:val>
                                        </p:tav>
                                      </p:tavLst>
                                    </p:anim>
                                    <p:anim calcmode="lin" valueType="num">
                                      <p:cBhvr>
                                        <p:cTn id="11" dur="10000" fill="hold"/>
                                        <p:tgtEl>
                                          <p:spTgt spid="9"/>
                                        </p:tgtEl>
                                        <p:attrNameLst>
                                          <p:attrName>ppt_h</p:attrName>
                                        </p:attrNameLst>
                                      </p:cBhvr>
                                      <p:tavLst>
                                        <p:tav tm="0">
                                          <p:val>
                                            <p:fltVal val="0"/>
                                          </p:val>
                                        </p:tav>
                                        <p:tav tm="100000">
                                          <p:val>
                                            <p:strVal val="#ppt_h"/>
                                          </p:val>
                                        </p:tav>
                                      </p:tavLst>
                                    </p:anim>
                                    <p:animEffect transition="in" filter="fade">
                                      <p:cBhvr>
                                        <p:cTn id="12" dur="100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0" fill="hold"/>
                                        <p:tgtEl>
                                          <p:spTgt spid="10"/>
                                        </p:tgtEl>
                                        <p:attrNameLst>
                                          <p:attrName>ppt_w</p:attrName>
                                        </p:attrNameLst>
                                      </p:cBhvr>
                                      <p:tavLst>
                                        <p:tav tm="0">
                                          <p:val>
                                            <p:fltVal val="0"/>
                                          </p:val>
                                        </p:tav>
                                        <p:tav tm="100000">
                                          <p:val>
                                            <p:strVal val="#ppt_w"/>
                                          </p:val>
                                        </p:tav>
                                      </p:tavLst>
                                    </p:anim>
                                    <p:anim calcmode="lin" valueType="num">
                                      <p:cBhvr>
                                        <p:cTn id="16" dur="10000" fill="hold"/>
                                        <p:tgtEl>
                                          <p:spTgt spid="10"/>
                                        </p:tgtEl>
                                        <p:attrNameLst>
                                          <p:attrName>ppt_h</p:attrName>
                                        </p:attrNameLst>
                                      </p:cBhvr>
                                      <p:tavLst>
                                        <p:tav tm="0">
                                          <p:val>
                                            <p:fltVal val="0"/>
                                          </p:val>
                                        </p:tav>
                                        <p:tav tm="100000">
                                          <p:val>
                                            <p:strVal val="#ppt_h"/>
                                          </p:val>
                                        </p:tav>
                                      </p:tavLst>
                                    </p:anim>
                                    <p:animEffect transition="in" filter="fade">
                                      <p:cBhvr>
                                        <p:cTn id="17" dur="10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0"/>
                                        <p:tgtEl>
                                          <p:spTgt spid="14">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0"/>
                                        <p:tgtEl>
                                          <p:spTgt spid="14">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10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pic>
        <p:nvPicPr>
          <p:cNvPr id="14"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364004" y="1777428"/>
            <a:ext cx="2696873" cy="1468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364004" y="203521"/>
            <a:ext cx="2696873" cy="1467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ÙØªÙØ¬Ø© Ø¨Ø­Ø« Ø§ÙØµÙØ± Ø¹Ù âªElectronique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005" y="3351908"/>
            <a:ext cx="2543690" cy="15632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1F6DBE2-A727-4B78-B5C6-8D3F17E74981}"/>
              </a:ext>
            </a:extLst>
          </p:cNvPr>
          <p:cNvSpPr/>
          <p:nvPr/>
        </p:nvSpPr>
        <p:spPr>
          <a:xfrm>
            <a:off x="1030618" y="1904882"/>
            <a:ext cx="4290430" cy="1468361"/>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Electronique</a:t>
            </a: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les études en:</a:t>
            </a:r>
            <a:endParaRPr lang="fr-FR" sz="2400" dirty="0">
              <a:latin typeface="Roboto Slab Light" panose="020B0604020202020204" charset="0"/>
              <a:ea typeface="Roboto Slab Light" panose="020B0604020202020204" charset="0"/>
            </a:endParaRPr>
          </a:p>
        </p:txBody>
      </p:sp>
      <p:sp>
        <p:nvSpPr>
          <p:cNvPr id="17" name="Rectangle 16">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
        <p:nvSpPr>
          <p:cNvPr id="18" name="Rectangle 17"/>
          <p:cNvSpPr/>
          <p:nvPr/>
        </p:nvSpPr>
        <p:spPr>
          <a:xfrm>
            <a:off x="676183" y="3810382"/>
            <a:ext cx="2103813"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Microélectronique</a:t>
            </a:r>
          </a:p>
        </p:txBody>
      </p:sp>
      <p:sp>
        <p:nvSpPr>
          <p:cNvPr id="19" name="Rectangle 18"/>
          <p:cNvSpPr/>
          <p:nvPr/>
        </p:nvSpPr>
        <p:spPr>
          <a:xfrm>
            <a:off x="3286500" y="3671883"/>
            <a:ext cx="2554628" cy="923330"/>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Electronique des Systèmes Embarqués</a:t>
            </a:r>
          </a:p>
        </p:txBody>
      </p:sp>
    </p:spTree>
    <p:extLst>
      <p:ext uri="{BB962C8B-B14F-4D97-AF65-F5344CB8AC3E}">
        <p14:creationId xmlns:p14="http://schemas.microsoft.com/office/powerpoint/2010/main" val="786255010"/>
      </p:ext>
    </p:extLst>
  </p:cSld>
  <p:clrMapOvr>
    <a:masterClrMapping/>
  </p:clrMapOvr>
  <p:transition advClick="0" advTm="413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fltVal val="0"/>
                                          </p:val>
                                        </p:tav>
                                        <p:tav tm="100000">
                                          <p:val>
                                            <p:strVal val="#ppt_w"/>
                                          </p:val>
                                        </p:tav>
                                      </p:tavLst>
                                    </p:anim>
                                    <p:anim calcmode="lin" valueType="num">
                                      <p:cBhvr>
                                        <p:cTn id="13" dur="2000" fill="hold"/>
                                        <p:tgtEl>
                                          <p:spTgt spid="15"/>
                                        </p:tgtEl>
                                        <p:attrNameLst>
                                          <p:attrName>ppt_h</p:attrName>
                                        </p:attrNameLst>
                                      </p:cBhvr>
                                      <p:tavLst>
                                        <p:tav tm="0">
                                          <p:val>
                                            <p:fltVal val="0"/>
                                          </p:val>
                                        </p:tav>
                                        <p:tav tm="100000">
                                          <p:val>
                                            <p:strVal val="#ppt_h"/>
                                          </p:val>
                                        </p:tav>
                                      </p:tavLst>
                                    </p:anim>
                                    <p:animEffect transition="in" filter="fade">
                                      <p:cBhvr>
                                        <p:cTn id="14" dur="2000"/>
                                        <p:tgtEl>
                                          <p:spTgt spid="1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19</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9C2A128-9D8C-4B70-A930-6945B4993B60}"/>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Télécommunications</a:t>
            </a:r>
            <a:endParaRPr lang="fr-FR" sz="4400" dirty="0">
              <a:solidFill>
                <a:srgbClr val="0000CC"/>
              </a:solidFill>
            </a:endParaRPr>
          </a:p>
        </p:txBody>
      </p:sp>
      <p:grpSp>
        <p:nvGrpSpPr>
          <p:cNvPr id="147" name="Groupe 55">
            <a:extLst>
              <a:ext uri="{FF2B5EF4-FFF2-40B4-BE49-F238E27FC236}">
                <a16:creationId xmlns:a16="http://schemas.microsoft.com/office/drawing/2014/main" id="{E12A4A55-5BD6-4BF7-9659-477CACD6D450}"/>
              </a:ext>
            </a:extLst>
          </p:cNvPr>
          <p:cNvGrpSpPr/>
          <p:nvPr/>
        </p:nvGrpSpPr>
        <p:grpSpPr>
          <a:xfrm>
            <a:off x="4197675" y="4317808"/>
            <a:ext cx="1743655" cy="324000"/>
            <a:chOff x="5502543" y="3680622"/>
            <a:chExt cx="1927008" cy="456914"/>
          </a:xfrm>
        </p:grpSpPr>
        <p:sp>
          <p:nvSpPr>
            <p:cNvPr id="148" name="Rectangle à coins arrondis 56">
              <a:extLst>
                <a:ext uri="{FF2B5EF4-FFF2-40B4-BE49-F238E27FC236}">
                  <a16:creationId xmlns:a16="http://schemas.microsoft.com/office/drawing/2014/main" id="{FE4D85C8-3E67-43A3-A3B4-D2AC690D2537}"/>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380207F7-87B0-41EC-BAF9-96C380F9DDCE}"/>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0" name="Connecteur droit avec flèche 149">
            <a:extLst>
              <a:ext uri="{FF2B5EF4-FFF2-40B4-BE49-F238E27FC236}">
                <a16:creationId xmlns:a16="http://schemas.microsoft.com/office/drawing/2014/main" id="{DDA3BE6B-07FB-41BA-8262-ADC44B8E6FA1}"/>
              </a:ext>
            </a:extLst>
          </p:cNvPr>
          <p:cNvCxnSpPr>
            <a:cxnSpLocks/>
            <a:endCxn id="14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e 55">
            <a:extLst>
              <a:ext uri="{FF2B5EF4-FFF2-40B4-BE49-F238E27FC236}">
                <a16:creationId xmlns:a16="http://schemas.microsoft.com/office/drawing/2014/main" id="{D751E158-552D-4AAB-9227-63611426790B}"/>
              </a:ext>
            </a:extLst>
          </p:cNvPr>
          <p:cNvGrpSpPr/>
          <p:nvPr/>
        </p:nvGrpSpPr>
        <p:grpSpPr>
          <a:xfrm>
            <a:off x="4176610" y="4707831"/>
            <a:ext cx="1791345" cy="333577"/>
            <a:chOff x="5449838" y="3680622"/>
            <a:chExt cx="1979713" cy="470420"/>
          </a:xfrm>
        </p:grpSpPr>
        <p:sp>
          <p:nvSpPr>
            <p:cNvPr id="152" name="Rectangle à coins arrondis 56">
              <a:extLst>
                <a:ext uri="{FF2B5EF4-FFF2-40B4-BE49-F238E27FC236}">
                  <a16:creationId xmlns:a16="http://schemas.microsoft.com/office/drawing/2014/main" id="{3AA6ACD3-D371-4EE5-9EB7-CD05BFE10FEF}"/>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3" name="Rectangle 152">
              <a:extLst>
                <a:ext uri="{FF2B5EF4-FFF2-40B4-BE49-F238E27FC236}">
                  <a16:creationId xmlns:a16="http://schemas.microsoft.com/office/drawing/2014/main" id="{66E9EE80-3942-4CD6-BE98-85E244E77335}"/>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4" name="Connecteur droit avec flèche 153">
            <a:extLst>
              <a:ext uri="{FF2B5EF4-FFF2-40B4-BE49-F238E27FC236}">
                <a16:creationId xmlns:a16="http://schemas.microsoft.com/office/drawing/2014/main" id="{CCE9E36B-A7C9-49F5-9C3E-07BB4127FCB5}"/>
              </a:ext>
            </a:extLst>
          </p:cNvPr>
          <p:cNvCxnSpPr>
            <a:cxnSpLocks/>
            <a:endCxn id="15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CCC9DF41-7CC4-48A5-AAD0-9777CE648156}"/>
              </a:ext>
            </a:extLst>
          </p:cNvPr>
          <p:cNvCxnSpPr>
            <a:cxnSpLocks/>
            <a:stCxn id="148"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B9E06C4C-3C5F-4D83-9365-0602E3911857}"/>
              </a:ext>
            </a:extLst>
          </p:cNvPr>
          <p:cNvCxnSpPr>
            <a:cxnSpLocks/>
            <a:stCxn id="152"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00517"/>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wipe(left)">
                                      <p:cBhvr>
                                        <p:cTn id="245" dur="500"/>
                                        <p:tgtEl>
                                          <p:spTgt spid="150"/>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7"/>
                                        </p:tgtEl>
                                        <p:attrNameLst>
                                          <p:attrName>style.visibility</p:attrName>
                                        </p:attrNameLst>
                                      </p:cBhvr>
                                      <p:to>
                                        <p:strVal val="visible"/>
                                      </p:to>
                                    </p:set>
                                    <p:animEffect transition="in" filter="wipe(left)">
                                      <p:cBhvr>
                                        <p:cTn id="249" dur="1000"/>
                                        <p:tgtEl>
                                          <p:spTgt spid="147"/>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1"/>
                                        </p:tgtEl>
                                        <p:attrNameLst>
                                          <p:attrName>style.visibility</p:attrName>
                                        </p:attrNameLst>
                                      </p:cBhvr>
                                      <p:to>
                                        <p:strVal val="visible"/>
                                      </p:to>
                                    </p:set>
                                    <p:animEffect transition="in" filter="wipe(left)">
                                      <p:cBhvr>
                                        <p:cTn id="253" dur="1000"/>
                                        <p:tgtEl>
                                          <p:spTgt spid="151"/>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wipe(left)">
                                      <p:cBhvr>
                                        <p:cTn id="257" dur="500"/>
                                        <p:tgtEl>
                                          <p:spTgt spid="154"/>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5"/>
                                        </p:tgtEl>
                                        <p:attrNameLst>
                                          <p:attrName>style.visibility</p:attrName>
                                        </p:attrNameLst>
                                      </p:cBhvr>
                                      <p:to>
                                        <p:strVal val="visible"/>
                                      </p:to>
                                    </p:set>
                                    <p:animEffect transition="in" filter="wipe(left)">
                                      <p:cBhvr>
                                        <p:cTn id="261" dur="500"/>
                                        <p:tgtEl>
                                          <p:spTgt spid="155"/>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6"/>
                                        </p:tgtEl>
                                        <p:attrNameLst>
                                          <p:attrName>style.visibility</p:attrName>
                                        </p:attrNameLst>
                                      </p:cBhvr>
                                      <p:to>
                                        <p:strVal val="visible"/>
                                      </p:to>
                                    </p:set>
                                    <p:animEffect transition="in" filter="wipe(left)">
                                      <p:cBhvr>
                                        <p:cTn id="2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129" name="Titre 1"/>
          <p:cNvSpPr txBox="1">
            <a:spLocks/>
          </p:cNvSpPr>
          <p:nvPr/>
        </p:nvSpPr>
        <p:spPr>
          <a:xfrm>
            <a:off x="1286538" y="918820"/>
            <a:ext cx="6858001" cy="3220800"/>
          </a:xfrm>
          <a:prstGeom prst="rect">
            <a:avLst/>
          </a:prstGeom>
        </p:spPr>
        <p:txBody>
          <a:bodyPr spcFirstLastPara="1" vert="horz" wrap="square" lIns="91425" tIns="91425" rIns="91425" bIns="91425" rtlCol="0" anchor="ctr" anchorCtr="0">
            <a:noAutofit/>
          </a:bodyPr>
          <a:lstStyle/>
          <a:p>
            <a:pPr marL="0" marR="0" lvl="0" indent="0" algn="l" defTabSz="685800" rtl="0" eaLnBrk="1" fontAlgn="auto" latinLnBrk="0" hangingPunct="1">
              <a:lnSpc>
                <a:spcPct val="90000"/>
              </a:lnSpc>
              <a:spcBef>
                <a:spcPts val="0"/>
              </a:spcBef>
              <a:spcAft>
                <a:spcPts val="0"/>
              </a:spcAft>
              <a:buClrTx/>
              <a:buSzPts val="2000"/>
              <a:buFontTx/>
              <a:buNone/>
              <a:tabLst/>
              <a:defRPr/>
            </a:pPr>
            <a:r>
              <a:rPr kumimoji="0" lang="fr-FR" sz="8000" b="0" i="0" u="none" strike="noStrike" kern="1200" cap="all" spc="150" normalizeH="0" baseline="0" noProof="0" dirty="0">
                <a:ln>
                  <a:noFill/>
                </a:ln>
                <a:solidFill>
                  <a:schemeClr val="tx2"/>
                </a:solidFill>
                <a:effectLst/>
                <a:uLnTx/>
                <a:uFillTx/>
                <a:latin typeface="+mj-lt"/>
                <a:ea typeface="+mj-ea"/>
                <a:cs typeface="+mj-cs"/>
              </a:rPr>
              <a:t>Domaine Sciences et Technologies</a:t>
            </a:r>
          </a:p>
        </p:txBody>
      </p:sp>
    </p:spTree>
    <p:extLst>
      <p:ext uri="{BB962C8B-B14F-4D97-AF65-F5344CB8AC3E}">
        <p14:creationId xmlns:p14="http://schemas.microsoft.com/office/powerpoint/2010/main" val="3509258066"/>
      </p:ext>
    </p:extLst>
  </p:cSld>
  <p:clrMapOvr>
    <a:masterClrMapping/>
  </p:clrMapOvr>
  <p:transition advClick="0" advTm="2215">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712719" y="157662"/>
            <a:ext cx="3113796" cy="617589"/>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Télécommunications</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666614" y="84156"/>
            <a:ext cx="2400254" cy="1551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666614" y="1705395"/>
            <a:ext cx="2388732" cy="1622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5"/>
          <a:stretch>
            <a:fillRect/>
          </a:stretch>
        </p:blipFill>
        <p:spPr bwMode="auto">
          <a:xfrm>
            <a:off x="6666614" y="3377835"/>
            <a:ext cx="2377210" cy="168151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562"/>
          <p:cNvSpPr txBox="1">
            <a:spLocks/>
          </p:cNvSpPr>
          <p:nvPr/>
        </p:nvSpPr>
        <p:spPr>
          <a:xfrm>
            <a:off x="0" y="673558"/>
            <a:ext cx="6696757" cy="2516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101600" indent="0">
              <a:buFont typeface="Lato Light"/>
              <a:buNone/>
            </a:pPr>
            <a:r>
              <a:rPr lang="fr-FR" sz="1050" b="1" dirty="0">
                <a:solidFill>
                  <a:srgbClr val="FF0000"/>
                </a:solidFill>
                <a:latin typeface="Roboto Slab Light"/>
                <a:ea typeface="Roboto Slab Light"/>
              </a:rPr>
              <a:t>Les jeunes cadres diplômés devront être capables de :</a:t>
            </a:r>
          </a:p>
          <a:p>
            <a:pPr algn="just">
              <a:buFontTx/>
              <a:buChar char="-"/>
            </a:pPr>
            <a:r>
              <a:rPr lang="fr-FR" sz="1050" b="1" dirty="0">
                <a:solidFill>
                  <a:srgbClr val="FF0000"/>
                </a:solidFill>
                <a:latin typeface="Roboto Slab Light"/>
                <a:ea typeface="Roboto Slab Light"/>
              </a:rPr>
              <a:t>Appréhender les systèmes et services de Télécommunications ;</a:t>
            </a:r>
          </a:p>
          <a:p>
            <a:pPr algn="just">
              <a:buFontTx/>
              <a:buChar char="-"/>
            </a:pPr>
            <a:r>
              <a:rPr lang="fr-FR" sz="1050" b="1" dirty="0">
                <a:solidFill>
                  <a:srgbClr val="FF0000"/>
                </a:solidFill>
                <a:latin typeface="Roboto Slab Light"/>
                <a:ea typeface="Roboto Slab Light"/>
              </a:rPr>
              <a:t>Dialoguer efficacement avec les utilisateurs pour comprendre leurs besoins et leurs problèmes ;</a:t>
            </a:r>
          </a:p>
          <a:p>
            <a:pPr algn="just">
              <a:buFontTx/>
              <a:buChar char="-"/>
            </a:pPr>
            <a:r>
              <a:rPr lang="fr-FR" sz="1050" b="1" dirty="0">
                <a:solidFill>
                  <a:srgbClr val="FF0000"/>
                </a:solidFill>
                <a:latin typeface="Roboto Slab Light"/>
                <a:ea typeface="Roboto Slab Light"/>
              </a:rPr>
              <a:t>Participer à l’élaboration d’un cahier des charges et contribuer aux spécifications de la topologie d’un réseau;</a:t>
            </a:r>
          </a:p>
          <a:p>
            <a:pPr algn="just">
              <a:buFontTx/>
              <a:buChar char="-"/>
            </a:pPr>
            <a:r>
              <a:rPr lang="fr-FR" sz="1050" b="1" dirty="0">
                <a:solidFill>
                  <a:srgbClr val="FF0000"/>
                </a:solidFill>
                <a:latin typeface="Roboto Slab Light"/>
                <a:ea typeface="Roboto Slab Light"/>
              </a:rPr>
              <a:t>Installer, configurer, exploiter et administrer un réseau informatique ;</a:t>
            </a:r>
          </a:p>
          <a:p>
            <a:pPr algn="just">
              <a:buFontTx/>
              <a:buChar char="-"/>
            </a:pPr>
            <a:r>
              <a:rPr lang="fr-FR" sz="1050" b="1" dirty="0">
                <a:solidFill>
                  <a:srgbClr val="FF0000"/>
                </a:solidFill>
                <a:latin typeface="Roboto Slab Light"/>
                <a:ea typeface="Roboto Slab Light"/>
              </a:rPr>
              <a:t>Gérer les outils de communication réseaux ;</a:t>
            </a:r>
          </a:p>
          <a:p>
            <a:pPr algn="just">
              <a:buFontTx/>
              <a:buChar char="-"/>
            </a:pPr>
            <a:r>
              <a:rPr lang="fr-FR" sz="1050" b="1" dirty="0">
                <a:solidFill>
                  <a:srgbClr val="FF0000"/>
                </a:solidFill>
                <a:latin typeface="Roboto Slab Light"/>
                <a:ea typeface="Roboto Slab Light"/>
              </a:rPr>
              <a:t>Participer au choix, mettre en œuvre et conduire un projet d’évolution et d’extension d’un réseau à partir d’une infrastructure existante ;</a:t>
            </a:r>
          </a:p>
          <a:p>
            <a:pPr algn="just">
              <a:buFontTx/>
              <a:buChar char="-"/>
            </a:pPr>
            <a:r>
              <a:rPr lang="fr-FR" sz="1050" b="1" dirty="0">
                <a:solidFill>
                  <a:srgbClr val="FF0000"/>
                </a:solidFill>
                <a:latin typeface="Roboto Slab Light"/>
                <a:ea typeface="Roboto Slab Light"/>
              </a:rPr>
              <a:t>Maîtriser les standards et les normes en termes de protocoles, de topologies, de sécurité et de plateformes d’administration.</a:t>
            </a:r>
          </a:p>
        </p:txBody>
      </p:sp>
      <p:sp>
        <p:nvSpPr>
          <p:cNvPr id="3" name="Rectangle 2">
            <a:extLst>
              <a:ext uri="{FF2B5EF4-FFF2-40B4-BE49-F238E27FC236}">
                <a16:creationId xmlns:a16="http://schemas.microsoft.com/office/drawing/2014/main" id="{3EBEEE51-D15E-4A18-B721-C343F11E8D11}"/>
              </a:ext>
            </a:extLst>
          </p:cNvPr>
          <p:cNvSpPr/>
          <p:nvPr/>
        </p:nvSpPr>
        <p:spPr>
          <a:xfrm>
            <a:off x="457200" y="3064428"/>
            <a:ext cx="6067425" cy="2031325"/>
          </a:xfrm>
          <a:prstGeom prst="rect">
            <a:avLst/>
          </a:prstGeom>
        </p:spPr>
        <p:txBody>
          <a:bodyPr wrap="square">
            <a:spAutoFit/>
          </a:bodyPr>
          <a:lstStyle/>
          <a:p>
            <a:pPr algn="r" rtl="1"/>
            <a:r>
              <a:rPr lang="ar-SA" dirty="0">
                <a:solidFill>
                  <a:srgbClr val="0000CC"/>
                </a:solidFill>
              </a:rPr>
              <a:t>سيكون المتحصلين على الليسانس قادرين على:</a:t>
            </a:r>
            <a:endParaRPr lang="fr-FR" dirty="0">
              <a:solidFill>
                <a:srgbClr val="0000CC"/>
              </a:solidFill>
            </a:endParaRP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فهم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أنظمة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وخدمات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الاتصالات</a:t>
            </a:r>
            <a:r>
              <a:rPr lang="fr-FR" dirty="0">
                <a:solidFill>
                  <a:srgbClr val="0000CC"/>
                </a:solidFill>
                <a:latin typeface="Sakkal Majalla" panose="02000000000000000000" pitchFamily="2" charset="-78"/>
                <a:cs typeface="Sakkal Majalla" panose="02000000000000000000" pitchFamily="2" charset="-78"/>
              </a:rPr>
              <a:t> ؛</a:t>
            </a: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الانخراط</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بشكل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فعال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مع</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مستعملي الاتصالات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لفهم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احتياجاتهم</a:t>
            </a:r>
            <a:r>
              <a:rPr lang="fr-FR" dirty="0">
                <a:solidFill>
                  <a:srgbClr val="0000CC"/>
                </a:solidFill>
                <a:latin typeface="Sakkal Majalla" panose="02000000000000000000" pitchFamily="2" charset="-78"/>
                <a:cs typeface="Sakkal Majalla" panose="02000000000000000000" pitchFamily="2" charset="-78"/>
              </a:rPr>
              <a:t> ؛</a:t>
            </a:r>
            <a:endParaRPr lang="ar-SA" dirty="0">
              <a:solidFill>
                <a:srgbClr val="0000CC"/>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المشاركة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تطوير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المواصفات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والمساهمة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مواصفات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طوبولوجيا</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الشبك</a:t>
            </a:r>
            <a:r>
              <a:rPr lang="ar-SA" dirty="0">
                <a:solidFill>
                  <a:srgbClr val="0000CC"/>
                </a:solidFill>
                <a:latin typeface="Sakkal Majalla" panose="02000000000000000000" pitchFamily="2" charset="-78"/>
                <a:cs typeface="Sakkal Majalla" panose="02000000000000000000" pitchFamily="2" charset="-78"/>
              </a:rPr>
              <a:t>ات</a:t>
            </a:r>
            <a:r>
              <a:rPr lang="fr-FR" dirty="0">
                <a:solidFill>
                  <a:srgbClr val="0000CC"/>
                </a:solidFill>
                <a:latin typeface="Sakkal Majalla" panose="02000000000000000000" pitchFamily="2" charset="-78"/>
                <a:cs typeface="Sakkal Majalla" panose="02000000000000000000" pitchFamily="2" charset="-78"/>
              </a:rPr>
              <a:t> ؛</a:t>
            </a:r>
            <a:endParaRPr lang="ar-SA" dirty="0">
              <a:solidFill>
                <a:srgbClr val="0000CC"/>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تثبيت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شبكة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الاتصالات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وتكوينها</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وتشغيلها</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وإدارتها</a:t>
            </a:r>
            <a:r>
              <a:rPr lang="fr-FR" dirty="0">
                <a:solidFill>
                  <a:srgbClr val="0000CC"/>
                </a:solidFill>
                <a:latin typeface="Sakkal Majalla" panose="02000000000000000000" pitchFamily="2" charset="-78"/>
                <a:cs typeface="Sakkal Majalla" panose="02000000000000000000" pitchFamily="2" charset="-78"/>
              </a:rPr>
              <a:t> ؛</a:t>
            </a:r>
            <a:endParaRPr lang="ar-SA" dirty="0">
              <a:solidFill>
                <a:srgbClr val="0000CC"/>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إدارة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أدوات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اتصالات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الشبكة</a:t>
            </a:r>
            <a:r>
              <a:rPr lang="fr-FR" dirty="0">
                <a:solidFill>
                  <a:srgbClr val="0000CC"/>
                </a:solidFill>
                <a:latin typeface="Sakkal Majalla" panose="02000000000000000000" pitchFamily="2" charset="-78"/>
                <a:cs typeface="Sakkal Majalla" panose="02000000000000000000" pitchFamily="2" charset="-78"/>
              </a:rPr>
              <a:t> ؛</a:t>
            </a:r>
            <a:endParaRPr lang="ar-SA" dirty="0">
              <a:solidFill>
                <a:srgbClr val="0000CC"/>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المشاركة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اختيار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وتنفيذ</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وقيادة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مشروع</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لتطوير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وتوسيع</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شبكة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الاتصالات</a:t>
            </a:r>
            <a:r>
              <a:rPr lang="fr-FR" dirty="0">
                <a:solidFill>
                  <a:srgbClr val="0000CC"/>
                </a:solidFill>
                <a:latin typeface="Sakkal Majalla" panose="02000000000000000000" pitchFamily="2" charset="-78"/>
                <a:cs typeface="Sakkal Majalla" panose="02000000000000000000" pitchFamily="2" charset="-78"/>
              </a:rPr>
              <a:t> ؛</a:t>
            </a:r>
            <a:endParaRPr lang="ar-SA"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8387765"/>
      </p:ext>
    </p:extLst>
  </p:cSld>
  <p:clrMapOvr>
    <a:masterClrMapping/>
  </p:clrMapOvr>
  <p:transition advClick="0" advTm="1308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0" fill="hold"/>
                                        <p:tgtEl>
                                          <p:spTgt spid="9"/>
                                        </p:tgtEl>
                                        <p:attrNameLst>
                                          <p:attrName>ppt_w</p:attrName>
                                        </p:attrNameLst>
                                      </p:cBhvr>
                                      <p:tavLst>
                                        <p:tav tm="0">
                                          <p:val>
                                            <p:fltVal val="0"/>
                                          </p:val>
                                        </p:tav>
                                        <p:tav tm="100000">
                                          <p:val>
                                            <p:strVal val="#ppt_w"/>
                                          </p:val>
                                        </p:tav>
                                      </p:tavLst>
                                    </p:anim>
                                    <p:anim calcmode="lin" valueType="num">
                                      <p:cBhvr>
                                        <p:cTn id="11" dur="10000" fill="hold"/>
                                        <p:tgtEl>
                                          <p:spTgt spid="9"/>
                                        </p:tgtEl>
                                        <p:attrNameLst>
                                          <p:attrName>ppt_h</p:attrName>
                                        </p:attrNameLst>
                                      </p:cBhvr>
                                      <p:tavLst>
                                        <p:tav tm="0">
                                          <p:val>
                                            <p:fltVal val="0"/>
                                          </p:val>
                                        </p:tav>
                                        <p:tav tm="100000">
                                          <p:val>
                                            <p:strVal val="#ppt_h"/>
                                          </p:val>
                                        </p:tav>
                                      </p:tavLst>
                                    </p:anim>
                                    <p:animEffect transition="in" filter="fade">
                                      <p:cBhvr>
                                        <p:cTn id="12" dur="100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0" fill="hold"/>
                                        <p:tgtEl>
                                          <p:spTgt spid="10"/>
                                        </p:tgtEl>
                                        <p:attrNameLst>
                                          <p:attrName>ppt_w</p:attrName>
                                        </p:attrNameLst>
                                      </p:cBhvr>
                                      <p:tavLst>
                                        <p:tav tm="0">
                                          <p:val>
                                            <p:fltVal val="0"/>
                                          </p:val>
                                        </p:tav>
                                        <p:tav tm="100000">
                                          <p:val>
                                            <p:strVal val="#ppt_w"/>
                                          </p:val>
                                        </p:tav>
                                      </p:tavLst>
                                    </p:anim>
                                    <p:anim calcmode="lin" valueType="num">
                                      <p:cBhvr>
                                        <p:cTn id="16" dur="10000" fill="hold"/>
                                        <p:tgtEl>
                                          <p:spTgt spid="10"/>
                                        </p:tgtEl>
                                        <p:attrNameLst>
                                          <p:attrName>ppt_h</p:attrName>
                                        </p:attrNameLst>
                                      </p:cBhvr>
                                      <p:tavLst>
                                        <p:tav tm="0">
                                          <p:val>
                                            <p:fltVal val="0"/>
                                          </p:val>
                                        </p:tav>
                                        <p:tav tm="100000">
                                          <p:val>
                                            <p:strVal val="#ppt_h"/>
                                          </p:val>
                                        </p:tav>
                                      </p:tavLst>
                                    </p:anim>
                                    <p:animEffect transition="in" filter="fade">
                                      <p:cBhvr>
                                        <p:cTn id="17" dur="100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0" fill="hold"/>
                                        <p:tgtEl>
                                          <p:spTgt spid="11"/>
                                        </p:tgtEl>
                                        <p:attrNameLst>
                                          <p:attrName>ppt_w</p:attrName>
                                        </p:attrNameLst>
                                      </p:cBhvr>
                                      <p:tavLst>
                                        <p:tav tm="0">
                                          <p:val>
                                            <p:fltVal val="0"/>
                                          </p:val>
                                        </p:tav>
                                        <p:tav tm="100000">
                                          <p:val>
                                            <p:strVal val="#ppt_w"/>
                                          </p:val>
                                        </p:tav>
                                      </p:tavLst>
                                    </p:anim>
                                    <p:anim calcmode="lin" valueType="num">
                                      <p:cBhvr>
                                        <p:cTn id="21" dur="10000" fill="hold"/>
                                        <p:tgtEl>
                                          <p:spTgt spid="11"/>
                                        </p:tgtEl>
                                        <p:attrNameLst>
                                          <p:attrName>ppt_h</p:attrName>
                                        </p:attrNameLst>
                                      </p:cBhvr>
                                      <p:tavLst>
                                        <p:tav tm="0">
                                          <p:val>
                                            <p:fltVal val="0"/>
                                          </p:val>
                                        </p:tav>
                                        <p:tav tm="100000">
                                          <p:val>
                                            <p:strVal val="#ppt_h"/>
                                          </p:val>
                                        </p:tav>
                                      </p:tavLst>
                                    </p:anim>
                                    <p:animEffect transition="in" filter="fade">
                                      <p:cBhvr>
                                        <p:cTn id="22" dur="1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pic>
        <p:nvPicPr>
          <p:cNvPr id="8" name="Picture 2" descr="ÙØªÙØ¬Ø© Ø¨Ø­Ø« Ø§ÙØµÙØ± Ø¹Ù âªMobile satellite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261" y="440850"/>
            <a:ext cx="3936052" cy="41977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1F6DBE2-A727-4B78-B5C6-8D3F17E74981}"/>
              </a:ext>
            </a:extLst>
          </p:cNvPr>
          <p:cNvSpPr/>
          <p:nvPr/>
        </p:nvSpPr>
        <p:spPr>
          <a:xfrm>
            <a:off x="858221" y="2291695"/>
            <a:ext cx="4069095" cy="207158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Télécommunications</a:t>
            </a: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en Master </a:t>
            </a:r>
            <a:r>
              <a:rPr lang="fr-FR" sz="2400" dirty="0">
                <a:solidFill>
                  <a:schemeClr val="tx1"/>
                </a:solidFill>
                <a:latin typeface="Roboto Slab Light" panose="020B0604020202020204" charset="0"/>
                <a:ea typeface="Roboto Slab Light" panose="020B0604020202020204" charset="0"/>
              </a:rPr>
              <a:t>Systèmes des Télécommunications </a:t>
            </a:r>
          </a:p>
        </p:txBody>
      </p:sp>
      <p:sp>
        <p:nvSpPr>
          <p:cNvPr id="14" name="Rectangle 13">
            <a:extLst>
              <a:ext uri="{FF2B5EF4-FFF2-40B4-BE49-F238E27FC236}">
                <a16:creationId xmlns:a16="http://schemas.microsoft.com/office/drawing/2014/main" id="{11F6DBE2-A727-4B78-B5C6-8D3F17E74981}"/>
              </a:ext>
            </a:extLst>
          </p:cNvPr>
          <p:cNvSpPr/>
          <p:nvPr/>
        </p:nvSpPr>
        <p:spPr>
          <a:xfrm>
            <a:off x="858222" y="1280142"/>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Tree>
    <p:extLst>
      <p:ext uri="{BB962C8B-B14F-4D97-AF65-F5344CB8AC3E}">
        <p14:creationId xmlns:p14="http://schemas.microsoft.com/office/powerpoint/2010/main" val="3816602706"/>
      </p:ext>
    </p:extLst>
  </p:cSld>
  <p:clrMapOvr>
    <a:masterClrMapping/>
  </p:clrMapOvr>
  <p:transition advClick="0" advTm="48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22</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7E5895EB-37CB-4F9F-9EB7-A9EDE96840BA}"/>
              </a:ext>
            </a:extLst>
          </p:cNvPr>
          <p:cNvSpPr/>
          <p:nvPr/>
        </p:nvSpPr>
        <p:spPr>
          <a:xfrm>
            <a:off x="1378645" y="1632064"/>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Génie des Procédés</a:t>
            </a:r>
            <a:endParaRPr lang="fr-FR" sz="4400" dirty="0">
              <a:solidFill>
                <a:srgbClr val="0000CC"/>
              </a:solidFill>
            </a:endParaRPr>
          </a:p>
        </p:txBody>
      </p:sp>
      <p:grpSp>
        <p:nvGrpSpPr>
          <p:cNvPr id="147" name="Groupe 55">
            <a:extLst>
              <a:ext uri="{FF2B5EF4-FFF2-40B4-BE49-F238E27FC236}">
                <a16:creationId xmlns:a16="http://schemas.microsoft.com/office/drawing/2014/main" id="{B3D300D2-9366-44FF-AF9E-8B01E691B709}"/>
              </a:ext>
            </a:extLst>
          </p:cNvPr>
          <p:cNvGrpSpPr/>
          <p:nvPr/>
        </p:nvGrpSpPr>
        <p:grpSpPr>
          <a:xfrm>
            <a:off x="4197675" y="4317808"/>
            <a:ext cx="1743655" cy="324000"/>
            <a:chOff x="5502543" y="3680622"/>
            <a:chExt cx="1927008" cy="456914"/>
          </a:xfrm>
        </p:grpSpPr>
        <p:sp>
          <p:nvSpPr>
            <p:cNvPr id="148" name="Rectangle à coins arrondis 56">
              <a:extLst>
                <a:ext uri="{FF2B5EF4-FFF2-40B4-BE49-F238E27FC236}">
                  <a16:creationId xmlns:a16="http://schemas.microsoft.com/office/drawing/2014/main" id="{B10A36AE-AE73-4F6A-8276-54E3CFC02803}"/>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4897A3AB-8CF8-4AB9-AD20-DF038125851C}"/>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0" name="Connecteur droit avec flèche 149">
            <a:extLst>
              <a:ext uri="{FF2B5EF4-FFF2-40B4-BE49-F238E27FC236}">
                <a16:creationId xmlns:a16="http://schemas.microsoft.com/office/drawing/2014/main" id="{88E6C703-31D9-4399-B45A-6FA9269ABF07}"/>
              </a:ext>
            </a:extLst>
          </p:cNvPr>
          <p:cNvCxnSpPr>
            <a:cxnSpLocks/>
            <a:endCxn id="14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e 55">
            <a:extLst>
              <a:ext uri="{FF2B5EF4-FFF2-40B4-BE49-F238E27FC236}">
                <a16:creationId xmlns:a16="http://schemas.microsoft.com/office/drawing/2014/main" id="{F6314989-537B-496B-A081-8C53C0575631}"/>
              </a:ext>
            </a:extLst>
          </p:cNvPr>
          <p:cNvGrpSpPr/>
          <p:nvPr/>
        </p:nvGrpSpPr>
        <p:grpSpPr>
          <a:xfrm>
            <a:off x="4176610" y="4707831"/>
            <a:ext cx="1791345" cy="333577"/>
            <a:chOff x="5449838" y="3680622"/>
            <a:chExt cx="1979713" cy="470420"/>
          </a:xfrm>
        </p:grpSpPr>
        <p:sp>
          <p:nvSpPr>
            <p:cNvPr id="152" name="Rectangle à coins arrondis 56">
              <a:extLst>
                <a:ext uri="{FF2B5EF4-FFF2-40B4-BE49-F238E27FC236}">
                  <a16:creationId xmlns:a16="http://schemas.microsoft.com/office/drawing/2014/main" id="{7653C0B6-C31E-4A3B-86F6-A08C56020561}"/>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3" name="Rectangle 152">
              <a:extLst>
                <a:ext uri="{FF2B5EF4-FFF2-40B4-BE49-F238E27FC236}">
                  <a16:creationId xmlns:a16="http://schemas.microsoft.com/office/drawing/2014/main" id="{91084DB1-A50C-465C-8129-A4137376BBF6}"/>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4" name="Connecteur droit avec flèche 153">
            <a:extLst>
              <a:ext uri="{FF2B5EF4-FFF2-40B4-BE49-F238E27FC236}">
                <a16:creationId xmlns:a16="http://schemas.microsoft.com/office/drawing/2014/main" id="{89E82B48-6559-4834-9F8A-7107DC809796}"/>
              </a:ext>
            </a:extLst>
          </p:cNvPr>
          <p:cNvCxnSpPr>
            <a:cxnSpLocks/>
            <a:endCxn id="15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22EBE3B3-DEF7-4267-B170-F08747BF4583}"/>
              </a:ext>
            </a:extLst>
          </p:cNvPr>
          <p:cNvCxnSpPr>
            <a:cxnSpLocks/>
            <a:stCxn id="148"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A1253E11-1352-4884-9217-7498E15F4710}"/>
              </a:ext>
            </a:extLst>
          </p:cNvPr>
          <p:cNvCxnSpPr>
            <a:cxnSpLocks/>
            <a:stCxn id="152"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806440"/>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wipe(left)">
                                      <p:cBhvr>
                                        <p:cTn id="245" dur="500"/>
                                        <p:tgtEl>
                                          <p:spTgt spid="150"/>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7"/>
                                        </p:tgtEl>
                                        <p:attrNameLst>
                                          <p:attrName>style.visibility</p:attrName>
                                        </p:attrNameLst>
                                      </p:cBhvr>
                                      <p:to>
                                        <p:strVal val="visible"/>
                                      </p:to>
                                    </p:set>
                                    <p:animEffect transition="in" filter="wipe(left)">
                                      <p:cBhvr>
                                        <p:cTn id="249" dur="1000"/>
                                        <p:tgtEl>
                                          <p:spTgt spid="147"/>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1"/>
                                        </p:tgtEl>
                                        <p:attrNameLst>
                                          <p:attrName>style.visibility</p:attrName>
                                        </p:attrNameLst>
                                      </p:cBhvr>
                                      <p:to>
                                        <p:strVal val="visible"/>
                                      </p:to>
                                    </p:set>
                                    <p:animEffect transition="in" filter="wipe(left)">
                                      <p:cBhvr>
                                        <p:cTn id="253" dur="1000"/>
                                        <p:tgtEl>
                                          <p:spTgt spid="151"/>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wipe(left)">
                                      <p:cBhvr>
                                        <p:cTn id="257" dur="500"/>
                                        <p:tgtEl>
                                          <p:spTgt spid="154"/>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5"/>
                                        </p:tgtEl>
                                        <p:attrNameLst>
                                          <p:attrName>style.visibility</p:attrName>
                                        </p:attrNameLst>
                                      </p:cBhvr>
                                      <p:to>
                                        <p:strVal val="visible"/>
                                      </p:to>
                                    </p:set>
                                    <p:animEffect transition="in" filter="wipe(left)">
                                      <p:cBhvr>
                                        <p:cTn id="261" dur="500"/>
                                        <p:tgtEl>
                                          <p:spTgt spid="155"/>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6"/>
                                        </p:tgtEl>
                                        <p:attrNameLst>
                                          <p:attrName>style.visibility</p:attrName>
                                        </p:attrNameLst>
                                      </p:cBhvr>
                                      <p:to>
                                        <p:strVal val="visible"/>
                                      </p:to>
                                    </p:set>
                                    <p:animEffect transition="in" filter="wipe(left)">
                                      <p:cBhvr>
                                        <p:cTn id="2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2" name="Rectangle 1">
            <a:extLst>
              <a:ext uri="{FF2B5EF4-FFF2-40B4-BE49-F238E27FC236}">
                <a16:creationId xmlns:a16="http://schemas.microsoft.com/office/drawing/2014/main" id="{11F6DBE2-A727-4B78-B5C6-8D3F17E74981}"/>
              </a:ext>
            </a:extLst>
          </p:cNvPr>
          <p:cNvSpPr/>
          <p:nvPr/>
        </p:nvSpPr>
        <p:spPr>
          <a:xfrm>
            <a:off x="1527171" y="560031"/>
            <a:ext cx="3906065"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Génie des procédés</a:t>
            </a: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stretch>
            <a:fillRect/>
          </a:stretch>
        </p:blipFill>
        <p:spPr bwMode="auto">
          <a:xfrm>
            <a:off x="6397051" y="84156"/>
            <a:ext cx="2619717" cy="1551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stretch>
            <a:fillRect/>
          </a:stretch>
        </p:blipFill>
        <p:spPr bwMode="auto">
          <a:xfrm>
            <a:off x="6397051" y="1695121"/>
            <a:ext cx="2619716" cy="1622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5"/>
          <a:stretch>
            <a:fillRect/>
          </a:stretch>
        </p:blipFill>
        <p:spPr bwMode="auto">
          <a:xfrm>
            <a:off x="6397050" y="3457934"/>
            <a:ext cx="2619717" cy="1521312"/>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562"/>
          <p:cNvSpPr txBox="1">
            <a:spLocks/>
          </p:cNvSpPr>
          <p:nvPr/>
        </p:nvSpPr>
        <p:spPr>
          <a:xfrm>
            <a:off x="266700" y="1105787"/>
            <a:ext cx="5781105" cy="16228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lgn="just">
              <a:buFont typeface="Lato Light"/>
              <a:buNone/>
            </a:pPr>
            <a:r>
              <a:rPr lang="fr-FR" sz="1100" b="1" dirty="0">
                <a:solidFill>
                  <a:srgbClr val="FF0000"/>
                </a:solidFill>
                <a:latin typeface="Roboto Slab Light"/>
                <a:ea typeface="Roboto Slab Light"/>
                <a:cs typeface="Arial"/>
                <a:sym typeface="Arial"/>
              </a:rPr>
              <a:t>Le diplômé de cette licence sera capable de :</a:t>
            </a:r>
          </a:p>
          <a:p>
            <a:pPr marL="171450" indent="-171450" algn="just">
              <a:buFontTx/>
              <a:buChar char="-"/>
            </a:pPr>
            <a:r>
              <a:rPr lang="fr-FR" sz="1100" b="1" dirty="0">
                <a:solidFill>
                  <a:srgbClr val="FF0000"/>
                </a:solidFill>
                <a:latin typeface="Roboto Slab Light"/>
                <a:ea typeface="Roboto Slab Light"/>
                <a:cs typeface="Arial"/>
                <a:sym typeface="Arial"/>
              </a:rPr>
              <a:t>Etablir des bilans d’une transformation, dimensionner et contrôler des équipements et effectuer des mesures dans une chaîne de production et de traitement. </a:t>
            </a:r>
          </a:p>
          <a:p>
            <a:pPr marL="171450" indent="-171450" algn="just">
              <a:buFontTx/>
              <a:buChar char="-"/>
            </a:pPr>
            <a:r>
              <a:rPr lang="fr-FR" sz="1100" b="1" dirty="0">
                <a:solidFill>
                  <a:srgbClr val="FF0000"/>
                </a:solidFill>
                <a:latin typeface="Roboto Slab Light"/>
                <a:ea typeface="Roboto Slab Light"/>
                <a:cs typeface="Arial"/>
                <a:sym typeface="Arial"/>
              </a:rPr>
              <a:t>Les compétences acquises permettent d’intégrer différents secteurs industriels (Industries chimiques, pharmaceutiques, électrochimiques, agro-alimentaires, matériaux, cosmétique, le traitement des eaux, la protection de l’environnement, etc.), et de satisfaire la demande des besoins en cadres techniques. </a:t>
            </a:r>
            <a:endParaRPr lang="fr-FR" sz="1100" b="1" dirty="0">
              <a:solidFill>
                <a:srgbClr val="FF0000"/>
              </a:solidFill>
              <a:latin typeface="Roboto Slab Light"/>
              <a:ea typeface="Roboto Slab Light"/>
              <a:cs typeface="Arial"/>
              <a:sym typeface="Roboto Slab Light"/>
            </a:endParaRPr>
          </a:p>
        </p:txBody>
      </p:sp>
      <p:sp>
        <p:nvSpPr>
          <p:cNvPr id="3" name="Rectangle 2">
            <a:extLst>
              <a:ext uri="{FF2B5EF4-FFF2-40B4-BE49-F238E27FC236}">
                <a16:creationId xmlns:a16="http://schemas.microsoft.com/office/drawing/2014/main" id="{73004DAA-1D77-4BBC-9EE2-27972A569CCA}"/>
              </a:ext>
            </a:extLst>
          </p:cNvPr>
          <p:cNvSpPr/>
          <p:nvPr/>
        </p:nvSpPr>
        <p:spPr>
          <a:xfrm>
            <a:off x="1327553" y="2762353"/>
            <a:ext cx="4572000" cy="2308324"/>
          </a:xfrm>
          <a:prstGeom prst="rect">
            <a:avLst/>
          </a:prstGeom>
        </p:spPr>
        <p:txBody>
          <a:bodyPr>
            <a:spAutoFit/>
          </a:bodyPr>
          <a:lstStyle/>
          <a:p>
            <a:pPr algn="r" rtl="1"/>
            <a:r>
              <a:rPr lang="ar-SA" dirty="0">
                <a:solidFill>
                  <a:srgbClr val="0000CC"/>
                </a:solidFill>
                <a:latin typeface="Sakkal Majalla" panose="02000000000000000000" pitchFamily="2" charset="-78"/>
                <a:cs typeface="Sakkal Majalla" panose="02000000000000000000" pitchFamily="2" charset="-78"/>
              </a:rPr>
              <a:t>سيكون المتحصلين على الليسانس قادرين على:</a:t>
            </a:r>
            <a:endParaRPr lang="fr-FR" dirty="0">
              <a:solidFill>
                <a:srgbClr val="0000CC"/>
              </a:solidFill>
              <a:latin typeface="Sakkal Majalla" panose="02000000000000000000" pitchFamily="2" charset="-78"/>
              <a:cs typeface="Sakkal Majalla" panose="02000000000000000000" pitchFamily="2" charset="-78"/>
            </a:endParaRPr>
          </a:p>
          <a:p>
            <a:pPr marL="285750" indent="-285750" algn="just"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إنشاء</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ميزانيات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المعالجة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والحجم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ومعدات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التحكم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وأخذ</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القياسات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سلسلة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الإنتاج</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والمعالجة</a:t>
            </a:r>
            <a:r>
              <a:rPr lang="ar-SA" dirty="0">
                <a:solidFill>
                  <a:srgbClr val="0000CC"/>
                </a:solidFill>
                <a:latin typeface="Sakkal Majalla" panose="02000000000000000000" pitchFamily="2" charset="-78"/>
                <a:cs typeface="Sakkal Majalla" panose="02000000000000000000" pitchFamily="2" charset="-78"/>
              </a:rPr>
              <a:t>،</a:t>
            </a:r>
            <a:endParaRPr lang="fr-FR" dirty="0">
              <a:solidFill>
                <a:srgbClr val="0000CC"/>
              </a:solidFill>
              <a:latin typeface="Sakkal Majalla" panose="02000000000000000000" pitchFamily="2" charset="-78"/>
              <a:cs typeface="Sakkal Majalla" panose="02000000000000000000" pitchFamily="2" charset="-78"/>
            </a:endParaRPr>
          </a:p>
          <a:p>
            <a:pPr marL="285750" indent="-285750" algn="just"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تتيح</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المهارات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المكتسبة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للطالب إمكانية الولوج</a:t>
            </a:r>
            <a:r>
              <a:rPr lang="fr-FR" dirty="0">
                <a:solidFill>
                  <a:srgbClr val="0000CC"/>
                </a:solidFill>
                <a:latin typeface="Sakkal Majalla" panose="02000000000000000000" pitchFamily="2" charset="-78"/>
                <a:cs typeface="Sakkal Majalla" panose="02000000000000000000" pitchFamily="2" charset="-78"/>
              </a:rPr>
              <a:t> </a:t>
            </a:r>
            <a:r>
              <a:rPr lang="ar-SA" dirty="0" err="1">
                <a:solidFill>
                  <a:srgbClr val="0000CC"/>
                </a:solidFill>
                <a:latin typeface="Sakkal Majalla" panose="02000000000000000000" pitchFamily="2" charset="-78"/>
                <a:cs typeface="Sakkal Majalla" panose="02000000000000000000" pitchFamily="2" charset="-78"/>
              </a:rPr>
              <a:t>لل</a:t>
            </a:r>
            <a:r>
              <a:rPr lang="fr-FR" dirty="0" err="1">
                <a:solidFill>
                  <a:srgbClr val="0000CC"/>
                </a:solidFill>
                <a:latin typeface="Sakkal Majalla" panose="02000000000000000000" pitchFamily="2" charset="-78"/>
                <a:cs typeface="Sakkal Majalla" panose="02000000000000000000" pitchFamily="2" charset="-78"/>
              </a:rPr>
              <a:t>قطاعات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الصناعية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المختلفة</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 مثل </a:t>
            </a:r>
            <a:r>
              <a:rPr lang="fr-FR" dirty="0" err="1">
                <a:solidFill>
                  <a:srgbClr val="0000CC"/>
                </a:solidFill>
                <a:latin typeface="Sakkal Majalla" panose="02000000000000000000" pitchFamily="2" charset="-78"/>
                <a:cs typeface="Sakkal Majalla" panose="02000000000000000000" pitchFamily="2" charset="-78"/>
              </a:rPr>
              <a:t>الصناعات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الكيماوية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الصيدلانية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الكهروكيميائية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الصناعات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الغذائية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المواد</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مستحضرات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التجميل</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معالجة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المياه</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حماية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البيئة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إلخ</a:t>
            </a:r>
            <a:r>
              <a:rPr lang="ar-SA" dirty="0">
                <a:solidFill>
                  <a:srgbClr val="0000CC"/>
                </a:solidFill>
                <a:latin typeface="Sakkal Majalla" panose="02000000000000000000" pitchFamily="2" charset="-78"/>
                <a:cs typeface="Sakkal Majalla" panose="02000000000000000000" pitchFamily="2" charset="-78"/>
              </a:rPr>
              <a:t>.</a:t>
            </a:r>
          </a:p>
          <a:p>
            <a:pPr marL="285750" indent="-285750" algn="just" rtl="1">
              <a:buFont typeface="Arial" panose="020B0604020202020204" pitchFamily="34" charset="0"/>
              <a:buChar char="•"/>
            </a:pPr>
            <a:r>
              <a:rPr lang="fr-FR" dirty="0" err="1">
                <a:solidFill>
                  <a:srgbClr val="0000CC"/>
                </a:solidFill>
                <a:latin typeface="Sakkal Majalla" panose="02000000000000000000" pitchFamily="2" charset="-78"/>
                <a:cs typeface="Sakkal Majalla" panose="02000000000000000000" pitchFamily="2" charset="-78"/>
              </a:rPr>
              <a:t>تلبية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الطلب</a:t>
            </a:r>
            <a:r>
              <a:rPr lang="fr-FR" dirty="0">
                <a:solidFill>
                  <a:srgbClr val="0000CC"/>
                </a:solidFill>
                <a:latin typeface="Sakkal Majalla" panose="02000000000000000000" pitchFamily="2" charset="-78"/>
                <a:cs typeface="Sakkal Majalla" panose="02000000000000000000" pitchFamily="2" charset="-78"/>
              </a:rPr>
              <a:t> </a:t>
            </a:r>
            <a:r>
              <a:rPr lang="ar-SA" dirty="0">
                <a:solidFill>
                  <a:srgbClr val="0000CC"/>
                </a:solidFill>
                <a:latin typeface="Sakkal Majalla" panose="02000000000000000000" pitchFamily="2" charset="-78"/>
                <a:cs typeface="Sakkal Majalla" panose="02000000000000000000" pitchFamily="2" charset="-78"/>
              </a:rPr>
              <a:t>من حيث الإطارات التقنية</a:t>
            </a:r>
            <a:r>
              <a:rPr lang="fr-FR" dirty="0">
                <a:solidFill>
                  <a:srgbClr val="0000CC"/>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1888782106"/>
      </p:ext>
    </p:extLst>
  </p:cSld>
  <p:clrMapOvr>
    <a:masterClrMapping/>
  </p:clrMapOvr>
  <p:transition advClick="0" advTm="1645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0" fill="hold"/>
                                        <p:tgtEl>
                                          <p:spTgt spid="2"/>
                                        </p:tgtEl>
                                        <p:attrNameLst>
                                          <p:attrName>ppt_x</p:attrName>
                                        </p:attrNameLst>
                                      </p:cBhvr>
                                      <p:tavLst>
                                        <p:tav tm="0">
                                          <p:val>
                                            <p:strVal val="#ppt_x"/>
                                          </p:val>
                                        </p:tav>
                                        <p:tav tm="100000">
                                          <p:val>
                                            <p:strVal val="#ppt_x"/>
                                          </p:val>
                                        </p:tav>
                                      </p:tavLst>
                                    </p:anim>
                                    <p:anim calcmode="lin" valueType="num">
                                      <p:cBhvr additive="base">
                                        <p:cTn id="8" dur="10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0" fill="hold"/>
                                        <p:tgtEl>
                                          <p:spTgt spid="9"/>
                                        </p:tgtEl>
                                        <p:attrNameLst>
                                          <p:attrName>ppt_x</p:attrName>
                                        </p:attrNameLst>
                                      </p:cBhvr>
                                      <p:tavLst>
                                        <p:tav tm="0">
                                          <p:val>
                                            <p:strVal val="#ppt_x"/>
                                          </p:val>
                                        </p:tav>
                                        <p:tav tm="100000">
                                          <p:val>
                                            <p:strVal val="#ppt_x"/>
                                          </p:val>
                                        </p:tav>
                                      </p:tavLst>
                                    </p:anim>
                                    <p:anim calcmode="lin" valueType="num">
                                      <p:cBhvr additive="base">
                                        <p:cTn id="12" dur="10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0" fill="hold"/>
                                        <p:tgtEl>
                                          <p:spTgt spid="10"/>
                                        </p:tgtEl>
                                        <p:attrNameLst>
                                          <p:attrName>ppt_x</p:attrName>
                                        </p:attrNameLst>
                                      </p:cBhvr>
                                      <p:tavLst>
                                        <p:tav tm="0">
                                          <p:val>
                                            <p:strVal val="#ppt_x"/>
                                          </p:val>
                                        </p:tav>
                                        <p:tav tm="100000">
                                          <p:val>
                                            <p:strVal val="#ppt_x"/>
                                          </p:val>
                                        </p:tav>
                                      </p:tavLst>
                                    </p:anim>
                                    <p:anim calcmode="lin" valueType="num">
                                      <p:cBhvr additive="base">
                                        <p:cTn id="16" dur="10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0" fill="hold"/>
                                        <p:tgtEl>
                                          <p:spTgt spid="11"/>
                                        </p:tgtEl>
                                        <p:attrNameLst>
                                          <p:attrName>ppt_x</p:attrName>
                                        </p:attrNameLst>
                                      </p:cBhvr>
                                      <p:tavLst>
                                        <p:tav tm="0">
                                          <p:val>
                                            <p:strVal val="#ppt_x"/>
                                          </p:val>
                                        </p:tav>
                                        <p:tav tm="100000">
                                          <p:val>
                                            <p:strVal val="#ppt_x"/>
                                          </p:val>
                                        </p:tav>
                                      </p:tavLst>
                                    </p:anim>
                                    <p:anim calcmode="lin" valueType="num">
                                      <p:cBhvr additive="base">
                                        <p:cTn id="20" dur="10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0" fill="hold"/>
                                        <p:tgtEl>
                                          <p:spTgt spid="12"/>
                                        </p:tgtEl>
                                        <p:attrNameLst>
                                          <p:attrName>ppt_x</p:attrName>
                                        </p:attrNameLst>
                                      </p:cBhvr>
                                      <p:tavLst>
                                        <p:tav tm="0">
                                          <p:val>
                                            <p:strVal val="#ppt_x"/>
                                          </p:val>
                                        </p:tav>
                                        <p:tav tm="100000">
                                          <p:val>
                                            <p:strVal val="#ppt_x"/>
                                          </p:val>
                                        </p:tav>
                                      </p:tavLst>
                                    </p:anim>
                                    <p:anim calcmode="lin" valueType="num">
                                      <p:cBhvr additive="base">
                                        <p:cTn id="24" dur="10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4"/>
                                        </p:tgtEl>
                                        <p:attrNameLst>
                                          <p:attrName>style.visibility</p:attrName>
                                        </p:attrNameLst>
                                      </p:cBhvr>
                                      <p:to>
                                        <p:strVal val="visible"/>
                                      </p:to>
                                    </p:set>
                                    <p:anim calcmode="lin" valueType="num">
                                      <p:cBhvr additive="base">
                                        <p:cTn id="27" dur="10000" fill="hold"/>
                                        <p:tgtEl>
                                          <p:spTgt spid="564"/>
                                        </p:tgtEl>
                                        <p:attrNameLst>
                                          <p:attrName>ppt_x</p:attrName>
                                        </p:attrNameLst>
                                      </p:cBhvr>
                                      <p:tavLst>
                                        <p:tav tm="0">
                                          <p:val>
                                            <p:strVal val="#ppt_x"/>
                                          </p:val>
                                        </p:tav>
                                        <p:tav tm="100000">
                                          <p:val>
                                            <p:strVal val="#ppt_x"/>
                                          </p:val>
                                        </p:tav>
                                      </p:tavLst>
                                    </p:anim>
                                    <p:anim calcmode="lin" valueType="num">
                                      <p:cBhvr additive="base">
                                        <p:cTn id="28" dur="10000" fill="hold"/>
                                        <p:tgtEl>
                                          <p:spTgt spid="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2"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4"/>
          <a:stretch>
            <a:fillRect/>
          </a:stretch>
        </p:blipFill>
        <p:spPr bwMode="auto">
          <a:xfrm>
            <a:off x="6397051" y="84156"/>
            <a:ext cx="2619717" cy="1551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5"/>
          <a:stretch>
            <a:fillRect/>
          </a:stretch>
        </p:blipFill>
        <p:spPr bwMode="auto">
          <a:xfrm>
            <a:off x="6397051" y="1695121"/>
            <a:ext cx="2619716" cy="1622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F8C4E9-B659-4086-A974-ECF881A78FB9}"/>
              </a:ext>
            </a:extLst>
          </p:cNvPr>
          <p:cNvPicPr>
            <a:picLocks noChangeAspect="1" noChangeArrowheads="1"/>
          </p:cNvPicPr>
          <p:nvPr/>
        </p:nvPicPr>
        <p:blipFill>
          <a:blip r:embed="rId6"/>
          <a:stretch>
            <a:fillRect/>
          </a:stretch>
        </p:blipFill>
        <p:spPr bwMode="auto">
          <a:xfrm>
            <a:off x="6397050" y="3457934"/>
            <a:ext cx="2619717" cy="15213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1F6DBE2-A727-4B78-B5C6-8D3F17E74981}"/>
              </a:ext>
            </a:extLst>
          </p:cNvPr>
          <p:cNvSpPr/>
          <p:nvPr/>
        </p:nvSpPr>
        <p:spPr>
          <a:xfrm>
            <a:off x="1411358" y="1952076"/>
            <a:ext cx="3542082" cy="893098"/>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t> </a:t>
            </a:r>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Génie des procédés </a:t>
            </a:r>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en:</a:t>
            </a:r>
            <a:endParaRPr lang="fr-FR" dirty="0">
              <a:solidFill>
                <a:schemeClr val="tx1"/>
              </a:solidFill>
              <a:latin typeface="Roboto Slab Light" panose="020B0604020202020204" charset="0"/>
              <a:ea typeface="Roboto Slab Light" panose="020B0604020202020204" charset="0"/>
            </a:endParaRPr>
          </a:p>
        </p:txBody>
      </p:sp>
      <p:sp>
        <p:nvSpPr>
          <p:cNvPr id="16" name="Rectangle 15">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
        <p:nvSpPr>
          <p:cNvPr id="8" name="Rectangle 7">
            <a:extLst>
              <a:ext uri="{FF2B5EF4-FFF2-40B4-BE49-F238E27FC236}">
                <a16:creationId xmlns:a16="http://schemas.microsoft.com/office/drawing/2014/main" id="{0F03D4CE-34D8-43DE-B569-4DCDFAED35C6}"/>
              </a:ext>
            </a:extLst>
          </p:cNvPr>
          <p:cNvSpPr/>
          <p:nvPr/>
        </p:nvSpPr>
        <p:spPr>
          <a:xfrm>
            <a:off x="3388307" y="3235021"/>
            <a:ext cx="2802835" cy="133892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Pro-Gestion des changements environnementaux en Méditerranée</a:t>
            </a:r>
            <a:r>
              <a:rPr lang="fr-FR" dirty="0">
                <a:solidFill>
                  <a:schemeClr val="tx1"/>
                </a:solidFill>
                <a:latin typeface="Roboto Slab Light" panose="020B0604020202020204" charset="0"/>
                <a:ea typeface="Roboto Slab Light" panose="020B0604020202020204" charset="0"/>
              </a:rPr>
              <a:t>.</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C5E48C73-CE19-4DAE-A19C-AF69069A026A}"/>
              </a:ext>
            </a:extLst>
          </p:cNvPr>
          <p:cNvSpPr/>
          <p:nvPr/>
        </p:nvSpPr>
        <p:spPr>
          <a:xfrm>
            <a:off x="252231" y="3457933"/>
            <a:ext cx="2930167" cy="893098"/>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Génie des procédés  de l’environnement</a:t>
            </a:r>
            <a:endParaRPr lang="fr-FR" dirty="0">
              <a:solidFill>
                <a:schemeClr val="tx1"/>
              </a:solidFill>
              <a:latin typeface="Roboto Slab Light" panose="020B0604020202020204" charset="0"/>
              <a:ea typeface="Roboto Slab Light" panose="020B0604020202020204" charset="0"/>
            </a:endParaRPr>
          </a:p>
        </p:txBody>
      </p:sp>
    </p:spTree>
    <p:custDataLst>
      <p:tags r:id="rId1"/>
    </p:custDataLst>
    <p:extLst>
      <p:ext uri="{BB962C8B-B14F-4D97-AF65-F5344CB8AC3E}">
        <p14:creationId xmlns:p14="http://schemas.microsoft.com/office/powerpoint/2010/main" val="4240370770"/>
      </p:ext>
    </p:extLst>
  </p:cSld>
  <p:clrMapOvr>
    <a:masterClrMapping/>
  </p:clrMapOvr>
  <p:transition advClick="0" advTm="931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999"/>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999"/>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1999"/>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1999"/>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1999"/>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1999"/>
                                          </p:stCondLst>
                                        </p:cTn>
                                        <p:tgtEl>
                                          <p:spTgt spid="5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1999"/>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15" grpId="0" animBg="1"/>
      <p:bldP spid="16"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25</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AB58BBC5-E409-4081-BA46-7A47EA89A695}"/>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Génie Civil</a:t>
            </a:r>
            <a:endParaRPr lang="fr-FR" sz="4400" dirty="0">
              <a:solidFill>
                <a:srgbClr val="0000CC"/>
              </a:solidFill>
            </a:endParaRPr>
          </a:p>
        </p:txBody>
      </p:sp>
      <p:grpSp>
        <p:nvGrpSpPr>
          <p:cNvPr id="147" name="Groupe 55">
            <a:extLst>
              <a:ext uri="{FF2B5EF4-FFF2-40B4-BE49-F238E27FC236}">
                <a16:creationId xmlns:a16="http://schemas.microsoft.com/office/drawing/2014/main" id="{5B627320-A8B0-4540-8C3F-F8FE8FEBAE84}"/>
              </a:ext>
            </a:extLst>
          </p:cNvPr>
          <p:cNvGrpSpPr/>
          <p:nvPr/>
        </p:nvGrpSpPr>
        <p:grpSpPr>
          <a:xfrm>
            <a:off x="4197675" y="4317808"/>
            <a:ext cx="1743655" cy="324000"/>
            <a:chOff x="5502543" y="3680622"/>
            <a:chExt cx="1927008" cy="456914"/>
          </a:xfrm>
        </p:grpSpPr>
        <p:sp>
          <p:nvSpPr>
            <p:cNvPr id="148" name="Rectangle à coins arrondis 56">
              <a:extLst>
                <a:ext uri="{FF2B5EF4-FFF2-40B4-BE49-F238E27FC236}">
                  <a16:creationId xmlns:a16="http://schemas.microsoft.com/office/drawing/2014/main" id="{E9BB723F-7BC8-4373-B22F-A897591DB8AA}"/>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72F137F8-2D27-4FE4-B930-858BA3F92AF8}"/>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50" name="Connecteur droit avec flèche 149">
            <a:extLst>
              <a:ext uri="{FF2B5EF4-FFF2-40B4-BE49-F238E27FC236}">
                <a16:creationId xmlns:a16="http://schemas.microsoft.com/office/drawing/2014/main" id="{7B6874B7-2E68-4AF0-BBB8-B53E2749D9FD}"/>
              </a:ext>
            </a:extLst>
          </p:cNvPr>
          <p:cNvCxnSpPr>
            <a:cxnSpLocks/>
            <a:endCxn id="14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e 55">
            <a:extLst>
              <a:ext uri="{FF2B5EF4-FFF2-40B4-BE49-F238E27FC236}">
                <a16:creationId xmlns:a16="http://schemas.microsoft.com/office/drawing/2014/main" id="{E709B661-BF4F-4E89-BCF6-D2E7FE2A4BDB}"/>
              </a:ext>
            </a:extLst>
          </p:cNvPr>
          <p:cNvGrpSpPr/>
          <p:nvPr/>
        </p:nvGrpSpPr>
        <p:grpSpPr>
          <a:xfrm>
            <a:off x="4176610" y="4707831"/>
            <a:ext cx="1791345" cy="333577"/>
            <a:chOff x="5449838" y="3680622"/>
            <a:chExt cx="1979713" cy="470420"/>
          </a:xfrm>
        </p:grpSpPr>
        <p:sp>
          <p:nvSpPr>
            <p:cNvPr id="152" name="Rectangle à coins arrondis 56">
              <a:extLst>
                <a:ext uri="{FF2B5EF4-FFF2-40B4-BE49-F238E27FC236}">
                  <a16:creationId xmlns:a16="http://schemas.microsoft.com/office/drawing/2014/main" id="{C256B1BA-916B-4BD4-80A5-7284D20E08DC}"/>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3" name="Rectangle 152">
              <a:extLst>
                <a:ext uri="{FF2B5EF4-FFF2-40B4-BE49-F238E27FC236}">
                  <a16:creationId xmlns:a16="http://schemas.microsoft.com/office/drawing/2014/main" id="{067CF784-8965-4E9E-BEDF-2D4504843C26}"/>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4" name="Connecteur droit avec flèche 153">
            <a:extLst>
              <a:ext uri="{FF2B5EF4-FFF2-40B4-BE49-F238E27FC236}">
                <a16:creationId xmlns:a16="http://schemas.microsoft.com/office/drawing/2014/main" id="{4DA276C7-A64A-40A5-93F2-CAAB70837FEA}"/>
              </a:ext>
            </a:extLst>
          </p:cNvPr>
          <p:cNvCxnSpPr>
            <a:cxnSpLocks/>
            <a:endCxn id="15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63171460-AED7-4C34-8ED3-9A423B12F9D9}"/>
              </a:ext>
            </a:extLst>
          </p:cNvPr>
          <p:cNvCxnSpPr>
            <a:cxnSpLocks/>
            <a:stCxn id="148" idx="3"/>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a:extLst>
              <a:ext uri="{FF2B5EF4-FFF2-40B4-BE49-F238E27FC236}">
                <a16:creationId xmlns:a16="http://schemas.microsoft.com/office/drawing/2014/main" id="{E489D9C4-87B1-4609-B2C2-E5D0CC747042}"/>
              </a:ext>
            </a:extLst>
          </p:cNvPr>
          <p:cNvCxnSpPr>
            <a:cxnSpLocks/>
            <a:stCxn id="152" idx="3"/>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47708"/>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wipe(left)">
                                      <p:cBhvr>
                                        <p:cTn id="245" dur="500"/>
                                        <p:tgtEl>
                                          <p:spTgt spid="150"/>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7"/>
                                        </p:tgtEl>
                                        <p:attrNameLst>
                                          <p:attrName>style.visibility</p:attrName>
                                        </p:attrNameLst>
                                      </p:cBhvr>
                                      <p:to>
                                        <p:strVal val="visible"/>
                                      </p:to>
                                    </p:set>
                                    <p:animEffect transition="in" filter="wipe(left)">
                                      <p:cBhvr>
                                        <p:cTn id="249" dur="1000"/>
                                        <p:tgtEl>
                                          <p:spTgt spid="147"/>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1"/>
                                        </p:tgtEl>
                                        <p:attrNameLst>
                                          <p:attrName>style.visibility</p:attrName>
                                        </p:attrNameLst>
                                      </p:cBhvr>
                                      <p:to>
                                        <p:strVal val="visible"/>
                                      </p:to>
                                    </p:set>
                                    <p:animEffect transition="in" filter="wipe(left)">
                                      <p:cBhvr>
                                        <p:cTn id="253" dur="1000"/>
                                        <p:tgtEl>
                                          <p:spTgt spid="151"/>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wipe(left)">
                                      <p:cBhvr>
                                        <p:cTn id="257" dur="500"/>
                                        <p:tgtEl>
                                          <p:spTgt spid="154"/>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5"/>
                                        </p:tgtEl>
                                        <p:attrNameLst>
                                          <p:attrName>style.visibility</p:attrName>
                                        </p:attrNameLst>
                                      </p:cBhvr>
                                      <p:to>
                                        <p:strVal val="visible"/>
                                      </p:to>
                                    </p:set>
                                    <p:animEffect transition="in" filter="wipe(left)">
                                      <p:cBhvr>
                                        <p:cTn id="261" dur="500"/>
                                        <p:tgtEl>
                                          <p:spTgt spid="155"/>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6"/>
                                        </p:tgtEl>
                                        <p:attrNameLst>
                                          <p:attrName>style.visibility</p:attrName>
                                        </p:attrNameLst>
                                      </p:cBhvr>
                                      <p:to>
                                        <p:strVal val="visible"/>
                                      </p:to>
                                    </p:set>
                                    <p:animEffect transition="in" filter="wipe(left)">
                                      <p:cBhvr>
                                        <p:cTn id="2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pic>
        <p:nvPicPr>
          <p:cNvPr id="9" name="Picture 2">
            <a:extLst>
              <a:ext uri="{FF2B5EF4-FFF2-40B4-BE49-F238E27FC236}">
                <a16:creationId xmlns:a16="http://schemas.microsoft.com/office/drawing/2014/main" id="{2E9FEA31-8B1B-4C2E-A339-2FB40BC4E041}"/>
              </a:ext>
            </a:extLst>
          </p:cNvPr>
          <p:cNvPicPr>
            <a:picLocks noChangeAspect="1" noChangeArrowheads="1"/>
          </p:cNvPicPr>
          <p:nvPr/>
        </p:nvPicPr>
        <p:blipFill>
          <a:blip r:embed="rId4"/>
          <a:stretch>
            <a:fillRect/>
          </a:stretch>
        </p:blipFill>
        <p:spPr bwMode="auto">
          <a:xfrm>
            <a:off x="754128" y="209096"/>
            <a:ext cx="2456121" cy="1363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66AEEB3B-E9E4-4138-8012-CF55462F6DDA}"/>
              </a:ext>
            </a:extLst>
          </p:cNvPr>
          <p:cNvPicPr>
            <a:picLocks noChangeAspect="1" noChangeArrowheads="1"/>
          </p:cNvPicPr>
          <p:nvPr/>
        </p:nvPicPr>
        <p:blipFill>
          <a:blip r:embed="rId5"/>
          <a:stretch>
            <a:fillRect/>
          </a:stretch>
        </p:blipFill>
        <p:spPr bwMode="auto">
          <a:xfrm>
            <a:off x="6796537" y="90505"/>
            <a:ext cx="2347464" cy="14677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1F6DBE2-A727-4B78-B5C6-8D3F17E74981}"/>
              </a:ext>
            </a:extLst>
          </p:cNvPr>
          <p:cNvSpPr/>
          <p:nvPr/>
        </p:nvSpPr>
        <p:spPr>
          <a:xfrm>
            <a:off x="3446495" y="588200"/>
            <a:ext cx="31137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Génie civil</a:t>
            </a:r>
          </a:p>
        </p:txBody>
      </p:sp>
      <p:sp>
        <p:nvSpPr>
          <p:cNvPr id="15" name="Espace réservé du texte 2"/>
          <p:cNvSpPr txBox="1">
            <a:spLocks/>
          </p:cNvSpPr>
          <p:nvPr/>
        </p:nvSpPr>
        <p:spPr>
          <a:xfrm>
            <a:off x="489242" y="1697773"/>
            <a:ext cx="8369008" cy="12168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r>
              <a:rPr lang="fr-FR" sz="1100" b="1" dirty="0">
                <a:solidFill>
                  <a:srgbClr val="FF0000"/>
                </a:solidFill>
                <a:latin typeface="Roboto Slab Light"/>
                <a:ea typeface="Roboto Slab Light"/>
              </a:rPr>
              <a:t>Cette formation vise à former des cadres pour le secteur de Génie civil, du Bâtiment et des Travaux Publics au sens le plus large de ces termes. Plus spécifiquement, les entreprises, les bureaux d'études, de suivi et de contrôle et les cabinets d'expertise. Par ailleurs, on assiste à l’éclosion d’un domaine, porteur en termes d’employabilité et de recherche, qui est en pleine évolution technologique : la fabrication de nouveaux matériaux. Qui dit nouveaux matériaux, sous-entend : nouvelles technologies, nouvelles méthodes d’exécution, nouvelles techniques commerciales et par conséquent une relance dans la demande en personnel spécialisé. </a:t>
            </a:r>
          </a:p>
        </p:txBody>
      </p:sp>
      <p:sp>
        <p:nvSpPr>
          <p:cNvPr id="2" name="Rectangle 1">
            <a:extLst>
              <a:ext uri="{FF2B5EF4-FFF2-40B4-BE49-F238E27FC236}">
                <a16:creationId xmlns:a16="http://schemas.microsoft.com/office/drawing/2014/main" id="{3232E34C-C52A-4054-A6FD-038C5589D8AB}"/>
              </a:ext>
            </a:extLst>
          </p:cNvPr>
          <p:cNvSpPr/>
          <p:nvPr/>
        </p:nvSpPr>
        <p:spPr>
          <a:xfrm>
            <a:off x="285750" y="2897236"/>
            <a:ext cx="8858250" cy="1477328"/>
          </a:xfrm>
          <a:prstGeom prst="rect">
            <a:avLst/>
          </a:prstGeom>
        </p:spPr>
        <p:txBody>
          <a:bodyPr wrap="square">
            <a:spAutoFit/>
          </a:bodyPr>
          <a:lstStyle/>
          <a:p>
            <a:pPr algn="just" rtl="1"/>
            <a:r>
              <a:rPr lang="ar-SA" dirty="0">
                <a:solidFill>
                  <a:srgbClr val="0000CC"/>
                </a:solidFill>
                <a:latin typeface="Sakkal Majalla" panose="02000000000000000000" pitchFamily="2" charset="-78"/>
                <a:cs typeface="Sakkal Majalla" panose="02000000000000000000" pitchFamily="2" charset="-78"/>
              </a:rPr>
              <a:t>سيكون المتحصلين على الليسانس قادرين على:</a:t>
            </a:r>
            <a:endParaRPr lang="fr-FR" dirty="0">
              <a:solidFill>
                <a:srgbClr val="0000CC"/>
              </a:solidFill>
              <a:latin typeface="Sakkal Majalla" panose="02000000000000000000" pitchFamily="2" charset="-78"/>
              <a:cs typeface="Sakkal Majalla" panose="02000000000000000000" pitchFamily="2" charset="-78"/>
            </a:endParaRPr>
          </a:p>
          <a:p>
            <a:pPr algn="just" rtl="1"/>
            <a:r>
              <a:rPr lang="ar-SA" dirty="0">
                <a:solidFill>
                  <a:srgbClr val="0000CC"/>
                </a:solidFill>
                <a:latin typeface="Sakkal Majalla" panose="02000000000000000000" pitchFamily="2" charset="-78"/>
                <a:cs typeface="Sakkal Majalla" panose="02000000000000000000" pitchFamily="2" charset="-78"/>
              </a:rPr>
              <a:t>الدارة </a:t>
            </a:r>
            <a:r>
              <a:rPr lang="fr-FR" dirty="0" err="1">
                <a:solidFill>
                  <a:srgbClr val="0000CC"/>
                </a:solidFill>
                <a:latin typeface="Sakkal Majalla" panose="02000000000000000000" pitchFamily="2" charset="-78"/>
                <a:cs typeface="Sakkal Majalla" panose="02000000000000000000" pitchFamily="2" charset="-78"/>
              </a:rPr>
              <a:t>التنفيذي</a:t>
            </a:r>
            <a:r>
              <a:rPr lang="ar-SA" dirty="0">
                <a:solidFill>
                  <a:srgbClr val="0000CC"/>
                </a:solidFill>
                <a:latin typeface="Sakkal Majalla" panose="02000000000000000000" pitchFamily="2" charset="-78"/>
                <a:cs typeface="Sakkal Majalla" panose="02000000000000000000" pitchFamily="2" charset="-78"/>
              </a:rPr>
              <a:t>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لقطاع</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الهندسة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المدنية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والبناء</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والأشغال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العامة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بالمعنى</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الواسع</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لهذه</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المصطلحات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وبشكل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أكثر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تحديدًا</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الشركات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ومكاتب</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التصميم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والمراقبة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والتحكم</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والشركات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الاستشارية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بالإضافة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إلى</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ذلك</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نشهد</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ظهور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مجال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واعد</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من</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حيث</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القابلية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للتوظيف</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والبحث</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وهو</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تطور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تكنولوجي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كامل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تصنيع</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مواد</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جديدة</a:t>
            </a:r>
            <a:r>
              <a:rPr lang="fr-FR" dirty="0">
                <a:solidFill>
                  <a:srgbClr val="0000CC"/>
                </a:solidFill>
                <a:latin typeface="Sakkal Majalla" panose="02000000000000000000" pitchFamily="2" charset="-78"/>
                <a:cs typeface="Sakkal Majalla" panose="02000000000000000000" pitchFamily="2" charset="-78"/>
              </a:rPr>
              <a:t>.</a:t>
            </a:r>
            <a:r>
              <a:rPr lang="ar-SA" dirty="0">
                <a:solidFill>
                  <a:srgbClr val="0000CC"/>
                </a:solidFill>
                <a:latin typeface="Sakkal Majalla" panose="02000000000000000000" pitchFamily="2" charset="-78"/>
                <a:cs typeface="Sakkal Majalla" panose="02000000000000000000" pitchFamily="2" charset="-78"/>
              </a:rPr>
              <a:t>بم</a:t>
            </a:r>
            <a:r>
              <a:rPr lang="fr-FR" dirty="0" err="1">
                <a:solidFill>
                  <a:srgbClr val="0000CC"/>
                </a:solidFill>
                <a:latin typeface="Sakkal Majalla" panose="02000000000000000000" pitchFamily="2" charset="-78"/>
                <a:cs typeface="Sakkal Majalla" panose="02000000000000000000" pitchFamily="2" charset="-78"/>
              </a:rPr>
              <a:t>عن</a:t>
            </a:r>
            <a:r>
              <a:rPr lang="ar-SA" dirty="0">
                <a:solidFill>
                  <a:srgbClr val="0000CC"/>
                </a:solidFill>
                <a:latin typeface="Sakkal Majalla" panose="02000000000000000000" pitchFamily="2" charset="-78"/>
                <a:cs typeface="Sakkal Majalla" panose="02000000000000000000" pitchFamily="2" charset="-78"/>
              </a:rPr>
              <a:t>ى أخر</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تقنيات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جديدة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وأساليب</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تنفيذ</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جديدة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وتقنيات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تجارية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جديدة</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وبالتالي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إحياء</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الطلب</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على</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الموظفين</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المتخصصين</a:t>
            </a:r>
            <a:r>
              <a:rPr lang="fr-FR" dirty="0">
                <a:solidFill>
                  <a:srgbClr val="0000CC"/>
                </a:solidFill>
                <a:latin typeface="Sakkal Majalla" panose="02000000000000000000" pitchFamily="2" charset="-78"/>
                <a:cs typeface="Sakkal Majalla" panose="02000000000000000000" pitchFamily="2" charset="-78"/>
              </a:rPr>
              <a:t>.</a:t>
            </a:r>
          </a:p>
        </p:txBody>
      </p:sp>
    </p:spTree>
    <p:custDataLst>
      <p:tags r:id="rId1"/>
    </p:custDataLst>
    <p:extLst>
      <p:ext uri="{BB962C8B-B14F-4D97-AF65-F5344CB8AC3E}">
        <p14:creationId xmlns:p14="http://schemas.microsoft.com/office/powerpoint/2010/main" val="3932962966"/>
      </p:ext>
    </p:extLst>
  </p:cSld>
  <p:clrMapOvr>
    <a:masterClrMapping/>
  </p:clrMapOvr>
  <p:transition advClick="0" advTm="1408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0" fill="hold"/>
                                        <p:tgtEl>
                                          <p:spTgt spid="9"/>
                                        </p:tgtEl>
                                        <p:attrNameLst>
                                          <p:attrName>ppt_w</p:attrName>
                                        </p:attrNameLst>
                                      </p:cBhvr>
                                      <p:tavLst>
                                        <p:tav tm="0">
                                          <p:val>
                                            <p:fltVal val="0"/>
                                          </p:val>
                                        </p:tav>
                                        <p:tav tm="100000">
                                          <p:val>
                                            <p:strVal val="#ppt_w"/>
                                          </p:val>
                                        </p:tav>
                                      </p:tavLst>
                                    </p:anim>
                                    <p:anim calcmode="lin" valueType="num">
                                      <p:cBhvr>
                                        <p:cTn id="8" dur="10000" fill="hold"/>
                                        <p:tgtEl>
                                          <p:spTgt spid="9"/>
                                        </p:tgtEl>
                                        <p:attrNameLst>
                                          <p:attrName>ppt_h</p:attrName>
                                        </p:attrNameLst>
                                      </p:cBhvr>
                                      <p:tavLst>
                                        <p:tav tm="0">
                                          <p:val>
                                            <p:fltVal val="0"/>
                                          </p:val>
                                        </p:tav>
                                        <p:tav tm="100000">
                                          <p:val>
                                            <p:strVal val="#ppt_h"/>
                                          </p:val>
                                        </p:tav>
                                      </p:tavLst>
                                    </p:anim>
                                    <p:animEffect transition="in" filter="fade">
                                      <p:cBhvr>
                                        <p:cTn id="9" dur="10000"/>
                                        <p:tgtEl>
                                          <p:spTgt spid="9"/>
                                        </p:tgtEl>
                                      </p:cBhvr>
                                    </p:animEffect>
                                  </p:childTnLst>
                                </p:cTn>
                              </p:par>
                            </p:childTnLst>
                          </p:cTn>
                        </p:par>
                        <p:par>
                          <p:cTn id="10" fill="hold">
                            <p:stCondLst>
                              <p:cond delay="10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0" fill="hold"/>
                                        <p:tgtEl>
                                          <p:spTgt spid="10"/>
                                        </p:tgtEl>
                                        <p:attrNameLst>
                                          <p:attrName>ppt_w</p:attrName>
                                        </p:attrNameLst>
                                      </p:cBhvr>
                                      <p:tavLst>
                                        <p:tav tm="0">
                                          <p:val>
                                            <p:fltVal val="0"/>
                                          </p:val>
                                        </p:tav>
                                        <p:tav tm="100000">
                                          <p:val>
                                            <p:strVal val="#ppt_w"/>
                                          </p:val>
                                        </p:tav>
                                      </p:tavLst>
                                    </p:anim>
                                    <p:anim calcmode="lin" valueType="num">
                                      <p:cBhvr>
                                        <p:cTn id="14" dur="10000" fill="hold"/>
                                        <p:tgtEl>
                                          <p:spTgt spid="10"/>
                                        </p:tgtEl>
                                        <p:attrNameLst>
                                          <p:attrName>ppt_h</p:attrName>
                                        </p:attrNameLst>
                                      </p:cBhvr>
                                      <p:tavLst>
                                        <p:tav tm="0">
                                          <p:val>
                                            <p:fltVal val="0"/>
                                          </p:val>
                                        </p:tav>
                                        <p:tav tm="100000">
                                          <p:val>
                                            <p:strVal val="#ppt_h"/>
                                          </p:val>
                                        </p:tav>
                                      </p:tavLst>
                                    </p:anim>
                                    <p:animEffect transition="in" filter="fade">
                                      <p:cBhvr>
                                        <p:cTn id="15" dur="10000"/>
                                        <p:tgtEl>
                                          <p:spTgt spid="10"/>
                                        </p:tgtEl>
                                      </p:cBhvr>
                                    </p:animEffect>
                                  </p:childTnLst>
                                </p:cTn>
                              </p:par>
                            </p:childTnLst>
                          </p:cTn>
                        </p:par>
                        <p:par>
                          <p:cTn id="16" fill="hold">
                            <p:stCondLst>
                              <p:cond delay="2000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0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pic>
        <p:nvPicPr>
          <p:cNvPr id="4098"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45" y="235021"/>
            <a:ext cx="28575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ØµÙØ±Ø© Ø°Ø§Øª ØµÙ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45" y="2570713"/>
            <a:ext cx="2857500" cy="22903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1F6DBE2-A727-4B78-B5C6-8D3F17E74981}"/>
              </a:ext>
            </a:extLst>
          </p:cNvPr>
          <p:cNvSpPr/>
          <p:nvPr/>
        </p:nvSpPr>
        <p:spPr>
          <a:xfrm>
            <a:off x="1318474" y="2031492"/>
            <a:ext cx="3936052" cy="1215142"/>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Génie Civil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en:</a:t>
            </a:r>
            <a:endParaRPr lang="fr-FR" sz="2400" dirty="0">
              <a:latin typeface="Roboto Slab Light" panose="020B0604020202020204" charset="0"/>
              <a:ea typeface="Roboto Slab Light" panose="020B0604020202020204" charset="0"/>
            </a:endParaRPr>
          </a:p>
        </p:txBody>
      </p:sp>
      <p:sp>
        <p:nvSpPr>
          <p:cNvPr id="15" name="Rectangle 14">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
        <p:nvSpPr>
          <p:cNvPr id="16" name="Rectangle 15"/>
          <p:cNvSpPr/>
          <p:nvPr/>
        </p:nvSpPr>
        <p:spPr>
          <a:xfrm>
            <a:off x="804026" y="3554643"/>
            <a:ext cx="2103813" cy="369332"/>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Structures</a:t>
            </a:r>
          </a:p>
        </p:txBody>
      </p:sp>
      <p:sp>
        <p:nvSpPr>
          <p:cNvPr id="17" name="Rectangle 16"/>
          <p:cNvSpPr/>
          <p:nvPr/>
        </p:nvSpPr>
        <p:spPr>
          <a:xfrm>
            <a:off x="3286500" y="3416144"/>
            <a:ext cx="2554628"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Matériaux en Génie civil</a:t>
            </a:r>
          </a:p>
        </p:txBody>
      </p:sp>
      <p:sp>
        <p:nvSpPr>
          <p:cNvPr id="9" name="Rectangle 8">
            <a:extLst>
              <a:ext uri="{FF2B5EF4-FFF2-40B4-BE49-F238E27FC236}">
                <a16:creationId xmlns:a16="http://schemas.microsoft.com/office/drawing/2014/main" id="{B87D47FA-CC0A-4141-876B-C606CA584366}"/>
              </a:ext>
            </a:extLst>
          </p:cNvPr>
          <p:cNvSpPr/>
          <p:nvPr/>
        </p:nvSpPr>
        <p:spPr>
          <a:xfrm>
            <a:off x="1855933" y="4359128"/>
            <a:ext cx="2426707" cy="369332"/>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Géotechnique</a:t>
            </a:r>
          </a:p>
        </p:txBody>
      </p:sp>
    </p:spTree>
    <p:extLst>
      <p:ext uri="{BB962C8B-B14F-4D97-AF65-F5344CB8AC3E}">
        <p14:creationId xmlns:p14="http://schemas.microsoft.com/office/powerpoint/2010/main" val="1746634335"/>
      </p:ext>
    </p:extLst>
  </p:cSld>
  <p:clrMapOvr>
    <a:masterClrMapping/>
  </p:clrMapOvr>
  <p:transition advClick="0" advTm="608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28</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41" name="Groupe 55"/>
          <p:cNvGrpSpPr/>
          <p:nvPr/>
        </p:nvGrpSpPr>
        <p:grpSpPr>
          <a:xfrm>
            <a:off x="4197675" y="4317808"/>
            <a:ext cx="1743655" cy="324000"/>
            <a:chOff x="5502543" y="3680622"/>
            <a:chExt cx="1927008" cy="456914"/>
          </a:xfrm>
        </p:grpSpPr>
        <p:sp>
          <p:nvSpPr>
            <p:cNvPr id="57" name="Rectangle à coins arrondis 56"/>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Rectangle 57"/>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a:stCxn id="30" idx="3"/>
            <a:endCxn id="57"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a:cxnSpLocks/>
            <a:stCxn id="57" idx="3"/>
            <a:endCxn id="108" idx="1"/>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41" name="Connecteur droit avec flèche 140">
            <a:extLst>
              <a:ext uri="{FF2B5EF4-FFF2-40B4-BE49-F238E27FC236}">
                <a16:creationId xmlns:a16="http://schemas.microsoft.com/office/drawing/2014/main" id="{8351CA71-F42E-450C-A43F-4D04191431D6}"/>
              </a:ext>
            </a:extLst>
          </p:cNvPr>
          <p:cNvCxnSpPr>
            <a:cxnSpLocks/>
            <a:stCxn id="148" idx="3"/>
            <a:endCxn id="137" idx="1"/>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CA61384E-3CC0-4F2B-BB0B-A2E5AD665873}"/>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Génie Mécanique </a:t>
            </a:r>
            <a:endParaRPr lang="fr-FR" sz="4400" dirty="0">
              <a:solidFill>
                <a:srgbClr val="0000CC"/>
              </a:solidFill>
            </a:endParaRPr>
          </a:p>
        </p:txBody>
      </p:sp>
      <p:grpSp>
        <p:nvGrpSpPr>
          <p:cNvPr id="147" name="Groupe 55">
            <a:extLst>
              <a:ext uri="{FF2B5EF4-FFF2-40B4-BE49-F238E27FC236}">
                <a16:creationId xmlns:a16="http://schemas.microsoft.com/office/drawing/2014/main" id="{BA79578C-3A8A-4252-B8EF-A3A5DEDB43C0}"/>
              </a:ext>
            </a:extLst>
          </p:cNvPr>
          <p:cNvGrpSpPr/>
          <p:nvPr/>
        </p:nvGrpSpPr>
        <p:grpSpPr>
          <a:xfrm>
            <a:off x="4176610" y="4707831"/>
            <a:ext cx="1791345" cy="333577"/>
            <a:chOff x="5449838" y="3680622"/>
            <a:chExt cx="1979713" cy="470420"/>
          </a:xfrm>
        </p:grpSpPr>
        <p:sp>
          <p:nvSpPr>
            <p:cNvPr id="148" name="Rectangle à coins arrondis 56">
              <a:extLst>
                <a:ext uri="{FF2B5EF4-FFF2-40B4-BE49-F238E27FC236}">
                  <a16:creationId xmlns:a16="http://schemas.microsoft.com/office/drawing/2014/main" id="{D8872DF6-158E-47DF-8488-3216A2314DC2}"/>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9" name="Rectangle 148">
              <a:extLst>
                <a:ext uri="{FF2B5EF4-FFF2-40B4-BE49-F238E27FC236}">
                  <a16:creationId xmlns:a16="http://schemas.microsoft.com/office/drawing/2014/main" id="{6EA21C84-2525-4827-973D-20EF7788DBC3}"/>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0" name="Connecteur droit avec flèche 149">
            <a:extLst>
              <a:ext uri="{FF2B5EF4-FFF2-40B4-BE49-F238E27FC236}">
                <a16:creationId xmlns:a16="http://schemas.microsoft.com/office/drawing/2014/main" id="{64524D20-0534-4FC2-B73E-AB0B8738425C}"/>
              </a:ext>
            </a:extLst>
          </p:cNvPr>
          <p:cNvCxnSpPr>
            <a:cxnSpLocks/>
            <a:stCxn id="31" idx="3"/>
            <a:endCxn id="148"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337688"/>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childTnLst>
                          </p:cTn>
                        </p:par>
                        <p:par>
                          <p:cTn id="204" fill="hold">
                            <p:stCondLst>
                              <p:cond delay="37500"/>
                            </p:stCondLst>
                            <p:childTnLst>
                              <p:par>
                                <p:cTn id="205" presetID="22" presetClass="entr" presetSubtype="8" fill="hold" nodeType="afterEffect">
                                  <p:stCondLst>
                                    <p:cond delay="0"/>
                                  </p:stCondLst>
                                  <p:childTnLst>
                                    <p:set>
                                      <p:cBhvr>
                                        <p:cTn id="206" dur="1" fill="hold">
                                          <p:stCondLst>
                                            <p:cond delay="0"/>
                                          </p:stCondLst>
                                        </p:cTn>
                                        <p:tgtEl>
                                          <p:spTgt spid="41"/>
                                        </p:tgtEl>
                                        <p:attrNameLst>
                                          <p:attrName>style.visibility</p:attrName>
                                        </p:attrNameLst>
                                      </p:cBhvr>
                                      <p:to>
                                        <p:strVal val="visible"/>
                                      </p:to>
                                    </p:set>
                                    <p:animEffect transition="in" filter="wipe(left)">
                                      <p:cBhvr>
                                        <p:cTn id="207" dur="1000"/>
                                        <p:tgtEl>
                                          <p:spTgt spid="41"/>
                                        </p:tgtEl>
                                      </p:cBhvr>
                                    </p:animEffect>
                                  </p:childTnLst>
                                </p:cTn>
                              </p:par>
                            </p:childTnLst>
                          </p:cTn>
                        </p:par>
                        <p:par>
                          <p:cTn id="208" fill="hold">
                            <p:stCondLst>
                              <p:cond delay="38500"/>
                            </p:stCondLst>
                            <p:childTnLst>
                              <p:par>
                                <p:cTn id="209" presetID="22" presetClass="entr" presetSubtype="8" fill="hold" nodeType="afterEffect">
                                  <p:stCondLst>
                                    <p:cond delay="0"/>
                                  </p:stCondLst>
                                  <p:childTnLst>
                                    <p:set>
                                      <p:cBhvr>
                                        <p:cTn id="210" dur="1" fill="hold">
                                          <p:stCondLst>
                                            <p:cond delay="0"/>
                                          </p:stCondLst>
                                        </p:cTn>
                                        <p:tgtEl>
                                          <p:spTgt spid="134"/>
                                        </p:tgtEl>
                                        <p:attrNameLst>
                                          <p:attrName>style.visibility</p:attrName>
                                        </p:attrNameLst>
                                      </p:cBhvr>
                                      <p:to>
                                        <p:strVal val="visible"/>
                                      </p:to>
                                    </p:set>
                                    <p:animEffect transition="in" filter="wipe(left)">
                                      <p:cBhvr>
                                        <p:cTn id="211" dur="500"/>
                                        <p:tgtEl>
                                          <p:spTgt spid="134"/>
                                        </p:tgtEl>
                                      </p:cBhvr>
                                    </p:animEffect>
                                  </p:childTnLst>
                                </p:cTn>
                              </p:par>
                            </p:childTnLst>
                          </p:cTn>
                        </p:par>
                        <p:par>
                          <p:cTn id="212" fill="hold">
                            <p:stCondLst>
                              <p:cond delay="39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1000"/>
                                        <p:tgtEl>
                                          <p:spTgt spid="78"/>
                                        </p:tgtEl>
                                      </p:cBhvr>
                                    </p:animEffect>
                                  </p:childTnLst>
                                </p:cTn>
                              </p:par>
                            </p:childTnLst>
                          </p:cTn>
                        </p:par>
                        <p:par>
                          <p:cTn id="216" fill="hold">
                            <p:stCondLst>
                              <p:cond delay="40000"/>
                            </p:stCondLst>
                            <p:childTnLst>
                              <p:par>
                                <p:cTn id="217" presetID="22" presetClass="entr" presetSubtype="8" fill="hold" nodeType="afterEffect">
                                  <p:stCondLst>
                                    <p:cond delay="0"/>
                                  </p:stCondLst>
                                  <p:childTnLst>
                                    <p:set>
                                      <p:cBhvr>
                                        <p:cTn id="218" dur="1" fill="hold">
                                          <p:stCondLst>
                                            <p:cond delay="0"/>
                                          </p:stCondLst>
                                        </p:cTn>
                                        <p:tgtEl>
                                          <p:spTgt spid="85"/>
                                        </p:tgtEl>
                                        <p:attrNameLst>
                                          <p:attrName>style.visibility</p:attrName>
                                        </p:attrNameLst>
                                      </p:cBhvr>
                                      <p:to>
                                        <p:strVal val="visible"/>
                                      </p:to>
                                    </p:set>
                                    <p:animEffect transition="in" filter="wipe(left)">
                                      <p:cBhvr>
                                        <p:cTn id="219" dur="1000"/>
                                        <p:tgtEl>
                                          <p:spTgt spid="85"/>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40"/>
                                        </p:tgtEl>
                                        <p:attrNameLst>
                                          <p:attrName>style.visibility</p:attrName>
                                        </p:attrNameLst>
                                      </p:cBhvr>
                                      <p:to>
                                        <p:strVal val="visible"/>
                                      </p:to>
                                    </p:set>
                                    <p:animEffect transition="in" filter="wipe(left)">
                                      <p:cBhvr>
                                        <p:cTn id="223" dur="500"/>
                                        <p:tgtEl>
                                          <p:spTgt spid="140"/>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29"/>
                                        </p:tgtEl>
                                        <p:attrNameLst>
                                          <p:attrName>style.visibility</p:attrName>
                                        </p:attrNameLst>
                                      </p:cBhvr>
                                      <p:to>
                                        <p:strVal val="visible"/>
                                      </p:to>
                                    </p:set>
                                    <p:animEffect transition="in" filter="wipe(left)">
                                      <p:cBhvr>
                                        <p:cTn id="227" dur="1000"/>
                                        <p:tgtEl>
                                          <p:spTgt spid="129"/>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141"/>
                                        </p:tgtEl>
                                        <p:attrNameLst>
                                          <p:attrName>style.visibility</p:attrName>
                                        </p:attrNameLst>
                                      </p:cBhvr>
                                      <p:to>
                                        <p:strVal val="visible"/>
                                      </p:to>
                                    </p:set>
                                    <p:animEffect transition="in" filter="wipe(left)">
                                      <p:cBhvr>
                                        <p:cTn id="231" dur="500"/>
                                        <p:tgtEl>
                                          <p:spTgt spid="141"/>
                                        </p:tgtEl>
                                      </p:cBhvr>
                                    </p:animEffect>
                                  </p:childTnLst>
                                </p:cTn>
                              </p:par>
                            </p:childTnLst>
                          </p:cTn>
                        </p:par>
                        <p:par>
                          <p:cTn id="232" fill="hold">
                            <p:stCondLst>
                              <p:cond delay="43000"/>
                            </p:stCondLst>
                            <p:childTnLst>
                              <p:par>
                                <p:cTn id="233" presetID="22" presetClass="entr" presetSubtype="8" fill="hold" nodeType="afterEffect">
                                  <p:stCondLst>
                                    <p:cond delay="0"/>
                                  </p:stCondLst>
                                  <p:childTnLst>
                                    <p:set>
                                      <p:cBhvr>
                                        <p:cTn id="234" dur="1" fill="hold">
                                          <p:stCondLst>
                                            <p:cond delay="0"/>
                                          </p:stCondLst>
                                        </p:cTn>
                                        <p:tgtEl>
                                          <p:spTgt spid="142"/>
                                        </p:tgtEl>
                                        <p:attrNameLst>
                                          <p:attrName>style.visibility</p:attrName>
                                        </p:attrNameLst>
                                      </p:cBhvr>
                                      <p:to>
                                        <p:strVal val="visible"/>
                                      </p:to>
                                    </p:set>
                                    <p:animEffect transition="in" filter="wipe(left)">
                                      <p:cBhvr>
                                        <p:cTn id="235" dur="500"/>
                                        <p:tgtEl>
                                          <p:spTgt spid="142"/>
                                        </p:tgtEl>
                                      </p:cBhvr>
                                    </p:animEffect>
                                  </p:childTnLst>
                                </p:cTn>
                              </p:par>
                            </p:childTnLst>
                          </p:cTn>
                        </p:par>
                        <p:par>
                          <p:cTn id="236" fill="hold">
                            <p:stCondLst>
                              <p:cond delay="43500"/>
                            </p:stCondLst>
                            <p:childTnLst>
                              <p:par>
                                <p:cTn id="237" presetID="22" presetClass="entr" presetSubtype="8" fill="hold" nodeType="afterEffect">
                                  <p:stCondLst>
                                    <p:cond delay="0"/>
                                  </p:stCondLst>
                                  <p:childTnLst>
                                    <p:set>
                                      <p:cBhvr>
                                        <p:cTn id="238" dur="1" fill="hold">
                                          <p:stCondLst>
                                            <p:cond delay="0"/>
                                          </p:stCondLst>
                                        </p:cTn>
                                        <p:tgtEl>
                                          <p:spTgt spid="185"/>
                                        </p:tgtEl>
                                        <p:attrNameLst>
                                          <p:attrName>style.visibility</p:attrName>
                                        </p:attrNameLst>
                                      </p:cBhvr>
                                      <p:to>
                                        <p:strVal val="visible"/>
                                      </p:to>
                                    </p:set>
                                    <p:animEffect transition="in" filter="wipe(left)">
                                      <p:cBhvr>
                                        <p:cTn id="239" dur="500"/>
                                        <p:tgtEl>
                                          <p:spTgt spid="185"/>
                                        </p:tgtEl>
                                      </p:cBhvr>
                                    </p:animEffect>
                                  </p:childTnLst>
                                </p:cTn>
                              </p:par>
                            </p:childTnLst>
                          </p:cTn>
                        </p:par>
                        <p:par>
                          <p:cTn id="240" fill="hold">
                            <p:stCondLst>
                              <p:cond delay="44000"/>
                            </p:stCondLst>
                            <p:childTnLst>
                              <p:par>
                                <p:cTn id="241" presetID="22" presetClass="entr" presetSubtype="8" fill="hold" nodeType="afterEffect">
                                  <p:stCondLst>
                                    <p:cond delay="0"/>
                                  </p:stCondLst>
                                  <p:childTnLst>
                                    <p:set>
                                      <p:cBhvr>
                                        <p:cTn id="242" dur="1" fill="hold">
                                          <p:stCondLst>
                                            <p:cond delay="0"/>
                                          </p:stCondLst>
                                        </p:cTn>
                                        <p:tgtEl>
                                          <p:spTgt spid="191"/>
                                        </p:tgtEl>
                                        <p:attrNameLst>
                                          <p:attrName>style.visibility</p:attrName>
                                        </p:attrNameLst>
                                      </p:cBhvr>
                                      <p:to>
                                        <p:strVal val="visible"/>
                                      </p:to>
                                    </p:set>
                                    <p:animEffect transition="in" filter="wipe(left)">
                                      <p:cBhvr>
                                        <p:cTn id="243" dur="1000"/>
                                        <p:tgtEl>
                                          <p:spTgt spid="191"/>
                                        </p:tgtEl>
                                      </p:cBhvr>
                                    </p:animEffect>
                                  </p:childTnLst>
                                </p:cTn>
                              </p:par>
                            </p:childTnLst>
                          </p:cTn>
                        </p:par>
                        <p:par>
                          <p:cTn id="244" fill="hold">
                            <p:stCondLst>
                              <p:cond delay="45000"/>
                            </p:stCondLst>
                            <p:childTnLst>
                              <p:par>
                                <p:cTn id="245" presetID="22" presetClass="entr" presetSubtype="8" fill="hold" nodeType="afterEffect">
                                  <p:stCondLst>
                                    <p:cond delay="0"/>
                                  </p:stCondLst>
                                  <p:childTnLst>
                                    <p:set>
                                      <p:cBhvr>
                                        <p:cTn id="246" dur="1" fill="hold">
                                          <p:stCondLst>
                                            <p:cond delay="0"/>
                                          </p:stCondLst>
                                        </p:cTn>
                                        <p:tgtEl>
                                          <p:spTgt spid="201"/>
                                        </p:tgtEl>
                                        <p:attrNameLst>
                                          <p:attrName>style.visibility</p:attrName>
                                        </p:attrNameLst>
                                      </p:cBhvr>
                                      <p:to>
                                        <p:strVal val="visible"/>
                                      </p:to>
                                    </p:set>
                                    <p:animEffect transition="in" filter="wipe(left)">
                                      <p:cBhvr>
                                        <p:cTn id="247" dur="1000"/>
                                        <p:tgtEl>
                                          <p:spTgt spid="201"/>
                                        </p:tgtEl>
                                      </p:cBhvr>
                                    </p:animEffect>
                                  </p:childTnLst>
                                </p:cTn>
                              </p:par>
                            </p:childTnLst>
                          </p:cTn>
                        </p:par>
                        <p:par>
                          <p:cTn id="248" fill="hold">
                            <p:stCondLst>
                              <p:cond delay="46000"/>
                            </p:stCondLst>
                            <p:childTnLst>
                              <p:par>
                                <p:cTn id="249" presetID="22" presetClass="entr" presetSubtype="8" fill="hold" nodeType="afterEffect">
                                  <p:stCondLst>
                                    <p:cond delay="0"/>
                                  </p:stCondLst>
                                  <p:childTnLst>
                                    <p:set>
                                      <p:cBhvr>
                                        <p:cTn id="250" dur="1" fill="hold">
                                          <p:stCondLst>
                                            <p:cond delay="0"/>
                                          </p:stCondLst>
                                        </p:cTn>
                                        <p:tgtEl>
                                          <p:spTgt spid="204"/>
                                        </p:tgtEl>
                                        <p:attrNameLst>
                                          <p:attrName>style.visibility</p:attrName>
                                        </p:attrNameLst>
                                      </p:cBhvr>
                                      <p:to>
                                        <p:strVal val="visible"/>
                                      </p:to>
                                    </p:set>
                                    <p:animEffect transition="in" filter="wipe(left)">
                                      <p:cBhvr>
                                        <p:cTn id="251" dur="500"/>
                                        <p:tgtEl>
                                          <p:spTgt spid="204"/>
                                        </p:tgtEl>
                                      </p:cBhvr>
                                    </p:animEffect>
                                  </p:childTnLst>
                                </p:cTn>
                              </p:par>
                            </p:childTnLst>
                          </p:cTn>
                        </p:par>
                        <p:par>
                          <p:cTn id="252" fill="hold">
                            <p:stCondLst>
                              <p:cond delay="46500"/>
                            </p:stCondLst>
                            <p:childTnLst>
                              <p:par>
                                <p:cTn id="253" presetID="53" presetClass="entr" presetSubtype="16" fill="hold" grpId="0" nodeType="afterEffect">
                                  <p:stCondLst>
                                    <p:cond delay="0"/>
                                  </p:stCondLst>
                                  <p:childTnLst>
                                    <p:set>
                                      <p:cBhvr>
                                        <p:cTn id="254" dur="1" fill="hold">
                                          <p:stCondLst>
                                            <p:cond delay="0"/>
                                          </p:stCondLst>
                                        </p:cTn>
                                        <p:tgtEl>
                                          <p:spTgt spid="145"/>
                                        </p:tgtEl>
                                        <p:attrNameLst>
                                          <p:attrName>style.visibility</p:attrName>
                                        </p:attrNameLst>
                                      </p:cBhvr>
                                      <p:to>
                                        <p:strVal val="visible"/>
                                      </p:to>
                                    </p:set>
                                    <p:anim calcmode="lin" valueType="num">
                                      <p:cBhvr>
                                        <p:cTn id="255" dur="5000" fill="hold"/>
                                        <p:tgtEl>
                                          <p:spTgt spid="145"/>
                                        </p:tgtEl>
                                        <p:attrNameLst>
                                          <p:attrName>ppt_w</p:attrName>
                                        </p:attrNameLst>
                                      </p:cBhvr>
                                      <p:tavLst>
                                        <p:tav tm="0">
                                          <p:val>
                                            <p:fltVal val="0"/>
                                          </p:val>
                                        </p:tav>
                                        <p:tav tm="100000">
                                          <p:val>
                                            <p:strVal val="#ppt_w"/>
                                          </p:val>
                                        </p:tav>
                                      </p:tavLst>
                                    </p:anim>
                                    <p:anim calcmode="lin" valueType="num">
                                      <p:cBhvr>
                                        <p:cTn id="256" dur="5000" fill="hold"/>
                                        <p:tgtEl>
                                          <p:spTgt spid="145"/>
                                        </p:tgtEl>
                                        <p:attrNameLst>
                                          <p:attrName>ppt_h</p:attrName>
                                        </p:attrNameLst>
                                      </p:cBhvr>
                                      <p:tavLst>
                                        <p:tav tm="0">
                                          <p:val>
                                            <p:fltVal val="0"/>
                                          </p:val>
                                        </p:tav>
                                        <p:tav tm="100000">
                                          <p:val>
                                            <p:strVal val="#ppt_h"/>
                                          </p:val>
                                        </p:tav>
                                      </p:tavLst>
                                    </p:anim>
                                    <p:animEffect transition="in" filter="fade">
                                      <p:cBhvr>
                                        <p:cTn id="257" dur="5000"/>
                                        <p:tgtEl>
                                          <p:spTgt spid="145"/>
                                        </p:tgtEl>
                                      </p:cBhvr>
                                    </p:animEffect>
                                  </p:childTnLst>
                                </p:cTn>
                              </p:par>
                            </p:childTnLst>
                          </p:cTn>
                        </p:par>
                        <p:par>
                          <p:cTn id="258" fill="hold">
                            <p:stCondLst>
                              <p:cond delay="51500"/>
                            </p:stCondLst>
                            <p:childTnLst>
                              <p:par>
                                <p:cTn id="259" presetID="22" presetClass="entr" presetSubtype="8" fill="hold" nodeType="after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wipe(left)">
                                      <p:cBhvr>
                                        <p:cTn id="261" dur="1000"/>
                                        <p:tgtEl>
                                          <p:spTgt spid="147"/>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0"/>
                                        </p:tgtEl>
                                        <p:attrNameLst>
                                          <p:attrName>style.visibility</p:attrName>
                                        </p:attrNameLst>
                                      </p:cBhvr>
                                      <p:to>
                                        <p:strVal val="visible"/>
                                      </p:to>
                                    </p:set>
                                    <p:animEffect transition="in" filter="wipe(left)">
                                      <p:cBhvr>
                                        <p:cTn id="26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
        <p:nvSpPr>
          <p:cNvPr id="14" name="Rectangle 13">
            <a:extLst>
              <a:ext uri="{FF2B5EF4-FFF2-40B4-BE49-F238E27FC236}">
                <a16:creationId xmlns:a16="http://schemas.microsoft.com/office/drawing/2014/main" id="{11F6DBE2-A727-4B78-B5C6-8D3F17E74981}"/>
              </a:ext>
            </a:extLst>
          </p:cNvPr>
          <p:cNvSpPr/>
          <p:nvPr/>
        </p:nvSpPr>
        <p:spPr>
          <a:xfrm>
            <a:off x="2901875" y="649654"/>
            <a:ext cx="31137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Energétique</a:t>
            </a:r>
          </a:p>
        </p:txBody>
      </p:sp>
      <p:pic>
        <p:nvPicPr>
          <p:cNvPr id="6146"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751" y="1672058"/>
            <a:ext cx="3502025" cy="231963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2"/>
          <p:cNvSpPr txBox="1">
            <a:spLocks/>
          </p:cNvSpPr>
          <p:nvPr/>
        </p:nvSpPr>
        <p:spPr>
          <a:xfrm>
            <a:off x="228600" y="1265435"/>
            <a:ext cx="4769954" cy="1566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r>
              <a:rPr lang="fr-FR" sz="1600" b="1" dirty="0">
                <a:solidFill>
                  <a:srgbClr val="FF0000"/>
                </a:solidFill>
                <a:latin typeface="Roboto Slab Light"/>
                <a:ea typeface="Roboto Slab Light"/>
              </a:rPr>
              <a:t>cette formation prépare le diplômé à intégrer des secteurs d'activités potentiels divers : </a:t>
            </a:r>
          </a:p>
          <a:p>
            <a:pPr marL="387350" indent="-285750" algn="just">
              <a:buFontTx/>
              <a:buChar char="-"/>
            </a:pPr>
            <a:r>
              <a:rPr lang="fr-FR" sz="1600" b="1" dirty="0">
                <a:solidFill>
                  <a:srgbClr val="FF0000"/>
                </a:solidFill>
                <a:latin typeface="Roboto Slab Light"/>
                <a:ea typeface="Roboto Slab Light"/>
              </a:rPr>
              <a:t>Bureaux d’études, Analyse caractérisation, Expertise-conseil ; </a:t>
            </a:r>
          </a:p>
          <a:p>
            <a:pPr marL="387350" indent="-285750" algn="just">
              <a:buFontTx/>
              <a:buChar char="-"/>
            </a:pPr>
            <a:r>
              <a:rPr lang="fr-FR" sz="1600" b="1" dirty="0">
                <a:solidFill>
                  <a:srgbClr val="FF0000"/>
                </a:solidFill>
                <a:latin typeface="Roboto Slab Light"/>
                <a:ea typeface="Roboto Slab Light"/>
              </a:rPr>
              <a:t>PME en industries mécaniques </a:t>
            </a:r>
          </a:p>
          <a:p>
            <a:pPr marL="387350" indent="-285750" algn="just">
              <a:buFontTx/>
              <a:buChar char="-"/>
            </a:pPr>
            <a:r>
              <a:rPr lang="fr-FR" sz="1600" b="1" dirty="0">
                <a:solidFill>
                  <a:srgbClr val="FF0000"/>
                </a:solidFill>
                <a:latin typeface="Roboto Slab Light"/>
                <a:ea typeface="Roboto Slab Light"/>
              </a:rPr>
              <a:t>Maintenance du parc de machines, etc. </a:t>
            </a:r>
          </a:p>
        </p:txBody>
      </p:sp>
      <p:sp>
        <p:nvSpPr>
          <p:cNvPr id="2" name="Rectangle 1">
            <a:extLst>
              <a:ext uri="{FF2B5EF4-FFF2-40B4-BE49-F238E27FC236}">
                <a16:creationId xmlns:a16="http://schemas.microsoft.com/office/drawing/2014/main" id="{24D9025C-9239-4546-9C1E-F496E7317EEA}"/>
              </a:ext>
            </a:extLst>
          </p:cNvPr>
          <p:cNvSpPr/>
          <p:nvPr/>
        </p:nvSpPr>
        <p:spPr>
          <a:xfrm>
            <a:off x="426554" y="3139401"/>
            <a:ext cx="4572000" cy="1477328"/>
          </a:xfrm>
          <a:prstGeom prst="rect">
            <a:avLst/>
          </a:prstGeom>
        </p:spPr>
        <p:txBody>
          <a:bodyPr>
            <a:spAutoFit/>
          </a:bodyPr>
          <a:lstStyle/>
          <a:p>
            <a:pPr algn="just" rtl="1"/>
            <a:r>
              <a:rPr lang="ar-SA" dirty="0">
                <a:solidFill>
                  <a:srgbClr val="0000CC"/>
                </a:solidFill>
                <a:latin typeface="Sakkal Majalla" panose="02000000000000000000" pitchFamily="2" charset="-78"/>
                <a:cs typeface="Sakkal Majalla" panose="02000000000000000000" pitchFamily="2" charset="-78"/>
              </a:rPr>
              <a:t>سيكون المتحصلين على الليسانس قادرين على:</a:t>
            </a:r>
            <a:endParaRPr lang="fr-FR" dirty="0">
              <a:solidFill>
                <a:srgbClr val="0000CC"/>
              </a:solidFill>
              <a:latin typeface="Sakkal Majalla" panose="02000000000000000000" pitchFamily="2" charset="-78"/>
              <a:cs typeface="Sakkal Majalla" panose="02000000000000000000" pitchFamily="2" charset="-78"/>
            </a:endParaRPr>
          </a:p>
          <a:p>
            <a:pPr algn="just" rtl="1"/>
            <a:r>
              <a:rPr lang="fr-FR" dirty="0" err="1">
                <a:solidFill>
                  <a:srgbClr val="0000CC"/>
                </a:solidFill>
                <a:latin typeface="Sakkal Majalla" panose="02000000000000000000" pitchFamily="2" charset="-78"/>
                <a:cs typeface="Sakkal Majalla" panose="02000000000000000000" pitchFamily="2" charset="-78"/>
              </a:rPr>
              <a:t>دمج</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مختلف</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قطاعات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النشاط</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المحتملة</a:t>
            </a:r>
            <a:r>
              <a:rPr lang="fr-FR" dirty="0">
                <a:solidFill>
                  <a:srgbClr val="0000CC"/>
                </a:solidFill>
                <a:latin typeface="Sakkal Majalla" panose="02000000000000000000" pitchFamily="2" charset="-78"/>
                <a:cs typeface="Sakkal Majalla" panose="02000000000000000000" pitchFamily="2" charset="-78"/>
              </a:rPr>
              <a:t>:</a:t>
            </a:r>
            <a:r>
              <a:rPr lang="ar-SA"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مكاتب</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التصميم</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تحليل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الخصائص</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مشورة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الخبراء</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الشركات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الصغيرة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والمتوسطة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الصناعات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الميكانيكية</a:t>
            </a:r>
            <a:r>
              <a:rPr lang="ar-SA" dirty="0">
                <a:solidFill>
                  <a:srgbClr val="0000CC"/>
                </a:solidFill>
                <a:latin typeface="Sakkal Majalla" panose="02000000000000000000" pitchFamily="2" charset="-78"/>
                <a:cs typeface="Sakkal Majalla" panose="02000000000000000000" pitchFamily="2" charset="-78"/>
              </a:rPr>
              <a:t>،</a:t>
            </a:r>
          </a:p>
          <a:p>
            <a:pPr algn="just" rtl="1"/>
            <a:r>
              <a:rPr lang="fr-FR" dirty="0" err="1">
                <a:solidFill>
                  <a:srgbClr val="0000CC"/>
                </a:solidFill>
                <a:latin typeface="Sakkal Majalla" panose="02000000000000000000" pitchFamily="2" charset="-78"/>
                <a:cs typeface="Sakkal Majalla" panose="02000000000000000000" pitchFamily="2" charset="-78"/>
              </a:rPr>
              <a:t>صيانة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حديقة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الماكينات</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إلخ</a:t>
            </a:r>
            <a:r>
              <a:rPr lang="fr-FR" dirty="0">
                <a:solidFill>
                  <a:srgbClr val="0000CC"/>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3563816855"/>
      </p:ext>
    </p:extLst>
  </p:cSld>
  <p:clrMapOvr>
    <a:masterClrMapping/>
  </p:clrMapOvr>
  <p:transition advClick="0" advTm="1042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3</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a:cxnSpLocks/>
            <a:stCxn id="208" idx="3"/>
            <a:endCxn id="108" idx="1"/>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41" name="Connecteur droit avec flèche 140">
            <a:extLst>
              <a:ext uri="{FF2B5EF4-FFF2-40B4-BE49-F238E27FC236}">
                <a16:creationId xmlns:a16="http://schemas.microsoft.com/office/drawing/2014/main" id="{8351CA71-F42E-450C-A43F-4D04191431D6}"/>
              </a:ext>
            </a:extLst>
          </p:cNvPr>
          <p:cNvCxnSpPr>
            <a:cxnSpLocks/>
            <a:stCxn id="212" idx="3"/>
            <a:endCxn id="137" idx="1"/>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07" name="Groupe 55">
            <a:extLst>
              <a:ext uri="{FF2B5EF4-FFF2-40B4-BE49-F238E27FC236}">
                <a16:creationId xmlns:a16="http://schemas.microsoft.com/office/drawing/2014/main" id="{4CF16E7F-DF9B-4F59-B179-5B3A3AD3FE63}"/>
              </a:ext>
            </a:extLst>
          </p:cNvPr>
          <p:cNvGrpSpPr/>
          <p:nvPr/>
        </p:nvGrpSpPr>
        <p:grpSpPr>
          <a:xfrm>
            <a:off x="4197675" y="4317808"/>
            <a:ext cx="1743655" cy="324000"/>
            <a:chOff x="5502543" y="3680622"/>
            <a:chExt cx="1927008" cy="456914"/>
          </a:xfrm>
        </p:grpSpPr>
        <p:sp>
          <p:nvSpPr>
            <p:cNvPr id="208" name="Rectangle à coins arrondis 56">
              <a:extLst>
                <a:ext uri="{FF2B5EF4-FFF2-40B4-BE49-F238E27FC236}">
                  <a16:creationId xmlns:a16="http://schemas.microsoft.com/office/drawing/2014/main" id="{66346D68-0DBA-4652-A6D3-BFBA04499871}"/>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9" name="Rectangle 208">
              <a:extLst>
                <a:ext uri="{FF2B5EF4-FFF2-40B4-BE49-F238E27FC236}">
                  <a16:creationId xmlns:a16="http://schemas.microsoft.com/office/drawing/2014/main" id="{CE7E5835-E971-4551-ABD0-D1DFA80F13BA}"/>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210" name="Connecteur droit avec flèche 209">
            <a:extLst>
              <a:ext uri="{FF2B5EF4-FFF2-40B4-BE49-F238E27FC236}">
                <a16:creationId xmlns:a16="http://schemas.microsoft.com/office/drawing/2014/main" id="{0B1DE931-161E-4F0F-B752-EBE7FC555BC7}"/>
              </a:ext>
            </a:extLst>
          </p:cNvPr>
          <p:cNvCxnSpPr>
            <a:cxnSpLocks/>
            <a:endCxn id="208"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11" name="Groupe 55">
            <a:extLst>
              <a:ext uri="{FF2B5EF4-FFF2-40B4-BE49-F238E27FC236}">
                <a16:creationId xmlns:a16="http://schemas.microsoft.com/office/drawing/2014/main" id="{5EE76877-3C19-48BA-B085-095E5D946EE4}"/>
              </a:ext>
            </a:extLst>
          </p:cNvPr>
          <p:cNvGrpSpPr/>
          <p:nvPr/>
        </p:nvGrpSpPr>
        <p:grpSpPr>
          <a:xfrm>
            <a:off x="4176610" y="4707831"/>
            <a:ext cx="1791345" cy="333577"/>
            <a:chOff x="5449838" y="3680622"/>
            <a:chExt cx="1979713" cy="470420"/>
          </a:xfrm>
        </p:grpSpPr>
        <p:sp>
          <p:nvSpPr>
            <p:cNvPr id="212" name="Rectangle à coins arrondis 56">
              <a:extLst>
                <a:ext uri="{FF2B5EF4-FFF2-40B4-BE49-F238E27FC236}">
                  <a16:creationId xmlns:a16="http://schemas.microsoft.com/office/drawing/2014/main" id="{723DFA26-9360-4346-898D-E3AFAFEEB23A}"/>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3" name="Rectangle 212">
              <a:extLst>
                <a:ext uri="{FF2B5EF4-FFF2-40B4-BE49-F238E27FC236}">
                  <a16:creationId xmlns:a16="http://schemas.microsoft.com/office/drawing/2014/main" id="{AD6F0B0C-730F-4FCE-9401-24C1A0D70BD4}"/>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214" name="Connecteur droit avec flèche 213">
            <a:extLst>
              <a:ext uri="{FF2B5EF4-FFF2-40B4-BE49-F238E27FC236}">
                <a16:creationId xmlns:a16="http://schemas.microsoft.com/office/drawing/2014/main" id="{3F258845-4FAD-4DAC-9E10-B1F9C78A4495}"/>
              </a:ext>
            </a:extLst>
          </p:cNvPr>
          <p:cNvCxnSpPr>
            <a:cxnSpLocks/>
            <a:endCxn id="212"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258066"/>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134"/>
                                        </p:tgtEl>
                                        <p:attrNameLst>
                                          <p:attrName>style.visibility</p:attrName>
                                        </p:attrNameLst>
                                      </p:cBhvr>
                                      <p:to>
                                        <p:strVal val="visible"/>
                                      </p:to>
                                    </p:set>
                                    <p:animEffect transition="in" filter="wipe(left)">
                                      <p:cBhvr>
                                        <p:cTn id="203" dur="500"/>
                                        <p:tgtEl>
                                          <p:spTgt spid="134"/>
                                        </p:tgtEl>
                                      </p:cBhvr>
                                    </p:animEffect>
                                  </p:childTnLst>
                                </p:cTn>
                              </p:par>
                            </p:childTnLst>
                          </p:cTn>
                        </p:par>
                        <p:par>
                          <p:cTn id="204" fill="hold">
                            <p:stCondLst>
                              <p:cond delay="37500"/>
                            </p:stCondLst>
                            <p:childTnLst>
                              <p:par>
                                <p:cTn id="205" presetID="22" presetClass="entr" presetSubtype="8" fill="hold" nodeType="afterEffect">
                                  <p:stCondLst>
                                    <p:cond delay="0"/>
                                  </p:stCondLst>
                                  <p:childTnLst>
                                    <p:set>
                                      <p:cBhvr>
                                        <p:cTn id="206" dur="1" fill="hold">
                                          <p:stCondLst>
                                            <p:cond delay="0"/>
                                          </p:stCondLst>
                                        </p:cTn>
                                        <p:tgtEl>
                                          <p:spTgt spid="78"/>
                                        </p:tgtEl>
                                        <p:attrNameLst>
                                          <p:attrName>style.visibility</p:attrName>
                                        </p:attrNameLst>
                                      </p:cBhvr>
                                      <p:to>
                                        <p:strVal val="visible"/>
                                      </p:to>
                                    </p:set>
                                    <p:animEffect transition="in" filter="wipe(left)">
                                      <p:cBhvr>
                                        <p:cTn id="207" dur="1000"/>
                                        <p:tgtEl>
                                          <p:spTgt spid="78"/>
                                        </p:tgtEl>
                                      </p:cBhvr>
                                    </p:animEffect>
                                  </p:childTnLst>
                                </p:cTn>
                              </p:par>
                            </p:childTnLst>
                          </p:cTn>
                        </p:par>
                        <p:par>
                          <p:cTn id="208" fill="hold">
                            <p:stCondLst>
                              <p:cond delay="38500"/>
                            </p:stCondLst>
                            <p:childTnLst>
                              <p:par>
                                <p:cTn id="209" presetID="22" presetClass="entr" presetSubtype="8" fill="hold" nodeType="afterEffect">
                                  <p:stCondLst>
                                    <p:cond delay="0"/>
                                  </p:stCondLst>
                                  <p:childTnLst>
                                    <p:set>
                                      <p:cBhvr>
                                        <p:cTn id="210" dur="1" fill="hold">
                                          <p:stCondLst>
                                            <p:cond delay="0"/>
                                          </p:stCondLst>
                                        </p:cTn>
                                        <p:tgtEl>
                                          <p:spTgt spid="85"/>
                                        </p:tgtEl>
                                        <p:attrNameLst>
                                          <p:attrName>style.visibility</p:attrName>
                                        </p:attrNameLst>
                                      </p:cBhvr>
                                      <p:to>
                                        <p:strVal val="visible"/>
                                      </p:to>
                                    </p:set>
                                    <p:animEffect transition="in" filter="wipe(left)">
                                      <p:cBhvr>
                                        <p:cTn id="211" dur="1000"/>
                                        <p:tgtEl>
                                          <p:spTgt spid="85"/>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40"/>
                                        </p:tgtEl>
                                        <p:attrNameLst>
                                          <p:attrName>style.visibility</p:attrName>
                                        </p:attrNameLst>
                                      </p:cBhvr>
                                      <p:to>
                                        <p:strVal val="visible"/>
                                      </p:to>
                                    </p:set>
                                    <p:animEffect transition="in" filter="wipe(left)">
                                      <p:cBhvr>
                                        <p:cTn id="215" dur="500"/>
                                        <p:tgtEl>
                                          <p:spTgt spid="140"/>
                                        </p:tgtEl>
                                      </p:cBhvr>
                                    </p:animEffect>
                                  </p:childTnLst>
                                </p:cTn>
                              </p:par>
                            </p:childTnLst>
                          </p:cTn>
                        </p:par>
                        <p:par>
                          <p:cTn id="216" fill="hold">
                            <p:stCondLst>
                              <p:cond delay="40000"/>
                            </p:stCondLst>
                            <p:childTnLst>
                              <p:par>
                                <p:cTn id="217" presetID="22" presetClass="entr" presetSubtype="8" fill="hold" nodeType="afterEffect">
                                  <p:stCondLst>
                                    <p:cond delay="0"/>
                                  </p:stCondLst>
                                  <p:childTnLst>
                                    <p:set>
                                      <p:cBhvr>
                                        <p:cTn id="218" dur="1" fill="hold">
                                          <p:stCondLst>
                                            <p:cond delay="0"/>
                                          </p:stCondLst>
                                        </p:cTn>
                                        <p:tgtEl>
                                          <p:spTgt spid="129"/>
                                        </p:tgtEl>
                                        <p:attrNameLst>
                                          <p:attrName>style.visibility</p:attrName>
                                        </p:attrNameLst>
                                      </p:cBhvr>
                                      <p:to>
                                        <p:strVal val="visible"/>
                                      </p:to>
                                    </p:set>
                                    <p:animEffect transition="in" filter="wipe(left)">
                                      <p:cBhvr>
                                        <p:cTn id="219" dur="1000"/>
                                        <p:tgtEl>
                                          <p:spTgt spid="129"/>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41"/>
                                        </p:tgtEl>
                                        <p:attrNameLst>
                                          <p:attrName>style.visibility</p:attrName>
                                        </p:attrNameLst>
                                      </p:cBhvr>
                                      <p:to>
                                        <p:strVal val="visible"/>
                                      </p:to>
                                    </p:set>
                                    <p:animEffect transition="in" filter="wipe(left)">
                                      <p:cBhvr>
                                        <p:cTn id="223" dur="500"/>
                                        <p:tgtEl>
                                          <p:spTgt spid="141"/>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42"/>
                                        </p:tgtEl>
                                        <p:attrNameLst>
                                          <p:attrName>style.visibility</p:attrName>
                                        </p:attrNameLst>
                                      </p:cBhvr>
                                      <p:to>
                                        <p:strVal val="visible"/>
                                      </p:to>
                                    </p:set>
                                    <p:animEffect transition="in" filter="wipe(left)">
                                      <p:cBhvr>
                                        <p:cTn id="227" dur="500"/>
                                        <p:tgtEl>
                                          <p:spTgt spid="142"/>
                                        </p:tgtEl>
                                      </p:cBhvr>
                                    </p:animEffect>
                                  </p:childTnLst>
                                </p:cTn>
                              </p:par>
                            </p:childTnLst>
                          </p:cTn>
                        </p:par>
                        <p:par>
                          <p:cTn id="228" fill="hold">
                            <p:stCondLst>
                              <p:cond delay="42000"/>
                            </p:stCondLst>
                            <p:childTnLst>
                              <p:par>
                                <p:cTn id="229" presetID="22" presetClass="entr" presetSubtype="8" fill="hold" nodeType="afterEffect">
                                  <p:stCondLst>
                                    <p:cond delay="0"/>
                                  </p:stCondLst>
                                  <p:childTnLst>
                                    <p:set>
                                      <p:cBhvr>
                                        <p:cTn id="230" dur="1" fill="hold">
                                          <p:stCondLst>
                                            <p:cond delay="0"/>
                                          </p:stCondLst>
                                        </p:cTn>
                                        <p:tgtEl>
                                          <p:spTgt spid="185"/>
                                        </p:tgtEl>
                                        <p:attrNameLst>
                                          <p:attrName>style.visibility</p:attrName>
                                        </p:attrNameLst>
                                      </p:cBhvr>
                                      <p:to>
                                        <p:strVal val="visible"/>
                                      </p:to>
                                    </p:set>
                                    <p:animEffect transition="in" filter="wipe(left)">
                                      <p:cBhvr>
                                        <p:cTn id="231" dur="500"/>
                                        <p:tgtEl>
                                          <p:spTgt spid="185"/>
                                        </p:tgtEl>
                                      </p:cBhvr>
                                    </p:animEffect>
                                  </p:childTnLst>
                                </p:cTn>
                              </p:par>
                            </p:childTnLst>
                          </p:cTn>
                        </p:par>
                        <p:par>
                          <p:cTn id="232" fill="hold">
                            <p:stCondLst>
                              <p:cond delay="42500"/>
                            </p:stCondLst>
                            <p:childTnLst>
                              <p:par>
                                <p:cTn id="233" presetID="22" presetClass="entr" presetSubtype="8" fill="hold" nodeType="afterEffect">
                                  <p:stCondLst>
                                    <p:cond delay="0"/>
                                  </p:stCondLst>
                                  <p:childTnLst>
                                    <p:set>
                                      <p:cBhvr>
                                        <p:cTn id="234" dur="1" fill="hold">
                                          <p:stCondLst>
                                            <p:cond delay="0"/>
                                          </p:stCondLst>
                                        </p:cTn>
                                        <p:tgtEl>
                                          <p:spTgt spid="191"/>
                                        </p:tgtEl>
                                        <p:attrNameLst>
                                          <p:attrName>style.visibility</p:attrName>
                                        </p:attrNameLst>
                                      </p:cBhvr>
                                      <p:to>
                                        <p:strVal val="visible"/>
                                      </p:to>
                                    </p:set>
                                    <p:animEffect transition="in" filter="wipe(left)">
                                      <p:cBhvr>
                                        <p:cTn id="235" dur="1000"/>
                                        <p:tgtEl>
                                          <p:spTgt spid="191"/>
                                        </p:tgtEl>
                                      </p:cBhvr>
                                    </p:animEffect>
                                  </p:childTnLst>
                                </p:cTn>
                              </p:par>
                            </p:childTnLst>
                          </p:cTn>
                        </p:par>
                        <p:par>
                          <p:cTn id="236" fill="hold">
                            <p:stCondLst>
                              <p:cond delay="43500"/>
                            </p:stCondLst>
                            <p:childTnLst>
                              <p:par>
                                <p:cTn id="237" presetID="22" presetClass="entr" presetSubtype="8" fill="hold" nodeType="afterEffect">
                                  <p:stCondLst>
                                    <p:cond delay="0"/>
                                  </p:stCondLst>
                                  <p:childTnLst>
                                    <p:set>
                                      <p:cBhvr>
                                        <p:cTn id="238" dur="1" fill="hold">
                                          <p:stCondLst>
                                            <p:cond delay="0"/>
                                          </p:stCondLst>
                                        </p:cTn>
                                        <p:tgtEl>
                                          <p:spTgt spid="201"/>
                                        </p:tgtEl>
                                        <p:attrNameLst>
                                          <p:attrName>style.visibility</p:attrName>
                                        </p:attrNameLst>
                                      </p:cBhvr>
                                      <p:to>
                                        <p:strVal val="visible"/>
                                      </p:to>
                                    </p:set>
                                    <p:animEffect transition="in" filter="wipe(left)">
                                      <p:cBhvr>
                                        <p:cTn id="239" dur="1000"/>
                                        <p:tgtEl>
                                          <p:spTgt spid="201"/>
                                        </p:tgtEl>
                                      </p:cBhvr>
                                    </p:animEffect>
                                  </p:childTnLst>
                                </p:cTn>
                              </p:par>
                            </p:childTnLst>
                          </p:cTn>
                        </p:par>
                        <p:par>
                          <p:cTn id="240" fill="hold">
                            <p:stCondLst>
                              <p:cond delay="44500"/>
                            </p:stCondLst>
                            <p:childTnLst>
                              <p:par>
                                <p:cTn id="241" presetID="22" presetClass="entr" presetSubtype="8" fill="hold" nodeType="afterEffect">
                                  <p:stCondLst>
                                    <p:cond delay="0"/>
                                  </p:stCondLst>
                                  <p:childTnLst>
                                    <p:set>
                                      <p:cBhvr>
                                        <p:cTn id="242" dur="1" fill="hold">
                                          <p:stCondLst>
                                            <p:cond delay="0"/>
                                          </p:stCondLst>
                                        </p:cTn>
                                        <p:tgtEl>
                                          <p:spTgt spid="204"/>
                                        </p:tgtEl>
                                        <p:attrNameLst>
                                          <p:attrName>style.visibility</p:attrName>
                                        </p:attrNameLst>
                                      </p:cBhvr>
                                      <p:to>
                                        <p:strVal val="visible"/>
                                      </p:to>
                                    </p:set>
                                    <p:animEffect transition="in" filter="wipe(left)">
                                      <p:cBhvr>
                                        <p:cTn id="243" dur="500"/>
                                        <p:tgtEl>
                                          <p:spTgt spid="204"/>
                                        </p:tgtEl>
                                      </p:cBhvr>
                                    </p:animEffect>
                                  </p:childTnLst>
                                </p:cTn>
                              </p:par>
                            </p:childTnLst>
                          </p:cTn>
                        </p:par>
                        <p:par>
                          <p:cTn id="244" fill="hold">
                            <p:stCondLst>
                              <p:cond delay="45000"/>
                            </p:stCondLst>
                            <p:childTnLst>
                              <p:par>
                                <p:cTn id="245" presetID="22" presetClass="entr" presetSubtype="8" fill="hold" nodeType="afterEffect">
                                  <p:stCondLst>
                                    <p:cond delay="0"/>
                                  </p:stCondLst>
                                  <p:childTnLst>
                                    <p:set>
                                      <p:cBhvr>
                                        <p:cTn id="246" dur="1" fill="hold">
                                          <p:stCondLst>
                                            <p:cond delay="0"/>
                                          </p:stCondLst>
                                        </p:cTn>
                                        <p:tgtEl>
                                          <p:spTgt spid="210"/>
                                        </p:tgtEl>
                                        <p:attrNameLst>
                                          <p:attrName>style.visibility</p:attrName>
                                        </p:attrNameLst>
                                      </p:cBhvr>
                                      <p:to>
                                        <p:strVal val="visible"/>
                                      </p:to>
                                    </p:set>
                                    <p:animEffect transition="in" filter="wipe(left)">
                                      <p:cBhvr>
                                        <p:cTn id="247" dur="500"/>
                                        <p:tgtEl>
                                          <p:spTgt spid="210"/>
                                        </p:tgtEl>
                                      </p:cBhvr>
                                    </p:animEffect>
                                  </p:childTnLst>
                                </p:cTn>
                              </p:par>
                            </p:childTnLst>
                          </p:cTn>
                        </p:par>
                        <p:par>
                          <p:cTn id="248" fill="hold">
                            <p:stCondLst>
                              <p:cond delay="45500"/>
                            </p:stCondLst>
                            <p:childTnLst>
                              <p:par>
                                <p:cTn id="249" presetID="22" presetClass="entr" presetSubtype="8" fill="hold" nodeType="afterEffect">
                                  <p:stCondLst>
                                    <p:cond delay="0"/>
                                  </p:stCondLst>
                                  <p:childTnLst>
                                    <p:set>
                                      <p:cBhvr>
                                        <p:cTn id="250" dur="1" fill="hold">
                                          <p:stCondLst>
                                            <p:cond delay="0"/>
                                          </p:stCondLst>
                                        </p:cTn>
                                        <p:tgtEl>
                                          <p:spTgt spid="207"/>
                                        </p:tgtEl>
                                        <p:attrNameLst>
                                          <p:attrName>style.visibility</p:attrName>
                                        </p:attrNameLst>
                                      </p:cBhvr>
                                      <p:to>
                                        <p:strVal val="visible"/>
                                      </p:to>
                                    </p:set>
                                    <p:animEffect transition="in" filter="wipe(left)">
                                      <p:cBhvr>
                                        <p:cTn id="251" dur="1000"/>
                                        <p:tgtEl>
                                          <p:spTgt spid="207"/>
                                        </p:tgtEl>
                                      </p:cBhvr>
                                    </p:animEffect>
                                  </p:childTnLst>
                                </p:cTn>
                              </p:par>
                            </p:childTnLst>
                          </p:cTn>
                        </p:par>
                        <p:par>
                          <p:cTn id="252" fill="hold">
                            <p:stCondLst>
                              <p:cond delay="46500"/>
                            </p:stCondLst>
                            <p:childTnLst>
                              <p:par>
                                <p:cTn id="253" presetID="22" presetClass="entr" presetSubtype="8" fill="hold" nodeType="afterEffect">
                                  <p:stCondLst>
                                    <p:cond delay="0"/>
                                  </p:stCondLst>
                                  <p:childTnLst>
                                    <p:set>
                                      <p:cBhvr>
                                        <p:cTn id="254" dur="1" fill="hold">
                                          <p:stCondLst>
                                            <p:cond delay="0"/>
                                          </p:stCondLst>
                                        </p:cTn>
                                        <p:tgtEl>
                                          <p:spTgt spid="211"/>
                                        </p:tgtEl>
                                        <p:attrNameLst>
                                          <p:attrName>style.visibility</p:attrName>
                                        </p:attrNameLst>
                                      </p:cBhvr>
                                      <p:to>
                                        <p:strVal val="visible"/>
                                      </p:to>
                                    </p:set>
                                    <p:animEffect transition="in" filter="wipe(left)">
                                      <p:cBhvr>
                                        <p:cTn id="255" dur="1000"/>
                                        <p:tgtEl>
                                          <p:spTgt spid="211"/>
                                        </p:tgtEl>
                                      </p:cBhvr>
                                    </p:animEffect>
                                  </p:childTnLst>
                                </p:cTn>
                              </p:par>
                            </p:childTnLst>
                          </p:cTn>
                        </p:par>
                        <p:par>
                          <p:cTn id="256" fill="hold">
                            <p:stCondLst>
                              <p:cond delay="47500"/>
                            </p:stCondLst>
                            <p:childTnLst>
                              <p:par>
                                <p:cTn id="257" presetID="22" presetClass="entr" presetSubtype="8" fill="hold" nodeType="afterEffect">
                                  <p:stCondLst>
                                    <p:cond delay="0"/>
                                  </p:stCondLst>
                                  <p:childTnLst>
                                    <p:set>
                                      <p:cBhvr>
                                        <p:cTn id="258" dur="1" fill="hold">
                                          <p:stCondLst>
                                            <p:cond delay="0"/>
                                          </p:stCondLst>
                                        </p:cTn>
                                        <p:tgtEl>
                                          <p:spTgt spid="214"/>
                                        </p:tgtEl>
                                        <p:attrNameLst>
                                          <p:attrName>style.visibility</p:attrName>
                                        </p:attrNameLst>
                                      </p:cBhvr>
                                      <p:to>
                                        <p:strVal val="visible"/>
                                      </p:to>
                                    </p:set>
                                    <p:animEffect transition="in" filter="wipe(left)">
                                      <p:cBhvr>
                                        <p:cTn id="25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30</a:t>
            </a:fld>
            <a:endParaRPr/>
          </a:p>
        </p:txBody>
      </p:sp>
      <p:pic>
        <p:nvPicPr>
          <p:cNvPr id="7170" name="Picture 2" descr="ÙØªÙØ¬Ø© Ø¨Ø­Ø« Ø§ÙØµÙØ± Ø¹Ù âªEnergies solaire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28" y="614863"/>
            <a:ext cx="26860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ÙØªÙØ¬Ø© Ø¨Ø­Ø« Ø§ÙØµÙØ± Ø¹Ù âªles holienne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644" y="2788963"/>
            <a:ext cx="2651534" cy="17696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1F6DBE2-A727-4B78-B5C6-8D3F17E74981}"/>
              </a:ext>
            </a:extLst>
          </p:cNvPr>
          <p:cNvSpPr/>
          <p:nvPr/>
        </p:nvSpPr>
        <p:spPr>
          <a:xfrm>
            <a:off x="1318474" y="2031492"/>
            <a:ext cx="3936052" cy="1215142"/>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Energétique</a:t>
            </a: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en:</a:t>
            </a:r>
            <a:endParaRPr lang="fr-FR" sz="2400" dirty="0">
              <a:latin typeface="Roboto Slab Light" panose="020B0604020202020204" charset="0"/>
              <a:ea typeface="Roboto Slab Light" panose="020B0604020202020204" charset="0"/>
            </a:endParaRPr>
          </a:p>
        </p:txBody>
      </p:sp>
      <p:sp>
        <p:nvSpPr>
          <p:cNvPr id="15" name="Rectangle 14">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
        <p:nvSpPr>
          <p:cNvPr id="16" name="Rectangle 15"/>
          <p:cNvSpPr/>
          <p:nvPr/>
        </p:nvSpPr>
        <p:spPr>
          <a:xfrm>
            <a:off x="726780" y="3639195"/>
            <a:ext cx="2103813"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Roboto Slab Light" panose="020B0604020202020204" charset="0"/>
                <a:ea typeface="Roboto Slab Light" panose="020B0604020202020204" charset="0"/>
              </a:rPr>
              <a:t>Energétique</a:t>
            </a:r>
            <a:endParaRPr lang="fr-FR" sz="18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286500" y="3639196"/>
            <a:ext cx="2554628"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Génie des Matériaux</a:t>
            </a:r>
            <a:endParaRPr lang="fr-FR" sz="1800" dirty="0">
              <a:latin typeface="Roboto Slab Light" panose="020B0604020202020204" charset="0"/>
              <a:ea typeface="Roboto Slab Light" panose="020B0604020202020204" charset="0"/>
            </a:endParaRPr>
          </a:p>
        </p:txBody>
      </p:sp>
    </p:spTree>
    <p:extLst>
      <p:ext uri="{BB962C8B-B14F-4D97-AF65-F5344CB8AC3E}">
        <p14:creationId xmlns:p14="http://schemas.microsoft.com/office/powerpoint/2010/main" val="41946682"/>
      </p:ext>
    </p:extLst>
  </p:cSld>
  <p:clrMapOvr>
    <a:masterClrMapping/>
  </p:clrMapOvr>
  <p:transition advClick="0" advTm="633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31</a:t>
            </a:fld>
            <a:endParaRPr/>
          </a:p>
        </p:txBody>
      </p:sp>
      <p:sp>
        <p:nvSpPr>
          <p:cNvPr id="14" name="Rectangle 13">
            <a:extLst>
              <a:ext uri="{FF2B5EF4-FFF2-40B4-BE49-F238E27FC236}">
                <a16:creationId xmlns:a16="http://schemas.microsoft.com/office/drawing/2014/main" id="{11F6DBE2-A727-4B78-B5C6-8D3F17E74981}"/>
              </a:ext>
            </a:extLst>
          </p:cNvPr>
          <p:cNvSpPr/>
          <p:nvPr/>
        </p:nvSpPr>
        <p:spPr>
          <a:xfrm>
            <a:off x="2901875" y="649654"/>
            <a:ext cx="31137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Génie des Matériaux </a:t>
            </a:r>
          </a:p>
        </p:txBody>
      </p:sp>
      <p:pic>
        <p:nvPicPr>
          <p:cNvPr id="6146"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751" y="1672058"/>
            <a:ext cx="3502025" cy="231963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2"/>
          <p:cNvSpPr txBox="1">
            <a:spLocks/>
          </p:cNvSpPr>
          <p:nvPr/>
        </p:nvSpPr>
        <p:spPr>
          <a:xfrm>
            <a:off x="228600" y="1265435"/>
            <a:ext cx="4769954" cy="1566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r>
              <a:rPr lang="fr-FR" sz="1600" b="1" dirty="0">
                <a:solidFill>
                  <a:srgbClr val="FF0000"/>
                </a:solidFill>
                <a:latin typeface="Roboto Slab Light"/>
                <a:ea typeface="Roboto Slab Light"/>
              </a:rPr>
              <a:t>cette formation prépare le diplômé à intégrer des secteurs d'activités potentiels divers : </a:t>
            </a:r>
          </a:p>
          <a:p>
            <a:pPr marL="387350" indent="-285750" algn="just">
              <a:buFontTx/>
              <a:buChar char="-"/>
            </a:pPr>
            <a:r>
              <a:rPr lang="fr-FR" sz="1600" b="1" dirty="0">
                <a:solidFill>
                  <a:srgbClr val="FF0000"/>
                </a:solidFill>
                <a:latin typeface="Roboto Slab Light"/>
                <a:ea typeface="Roboto Slab Light"/>
              </a:rPr>
              <a:t>Bureaux d’études, Analyse caractérisation, Expertise-conseil ; </a:t>
            </a:r>
          </a:p>
          <a:p>
            <a:pPr marL="387350" indent="-285750" algn="just">
              <a:buFontTx/>
              <a:buChar char="-"/>
            </a:pPr>
            <a:r>
              <a:rPr lang="fr-FR" sz="1600" b="1" dirty="0">
                <a:solidFill>
                  <a:srgbClr val="FF0000"/>
                </a:solidFill>
                <a:latin typeface="Roboto Slab Light"/>
                <a:ea typeface="Roboto Slab Light"/>
              </a:rPr>
              <a:t>PME en industries mécaniques </a:t>
            </a:r>
          </a:p>
          <a:p>
            <a:pPr marL="387350" indent="-285750" algn="just">
              <a:buFontTx/>
              <a:buChar char="-"/>
            </a:pPr>
            <a:r>
              <a:rPr lang="fr-FR" sz="1600" b="1" dirty="0">
                <a:solidFill>
                  <a:srgbClr val="FF0000"/>
                </a:solidFill>
                <a:latin typeface="Roboto Slab Light"/>
                <a:ea typeface="Roboto Slab Light"/>
              </a:rPr>
              <a:t>Maintenance du parc de machines, etc. </a:t>
            </a:r>
          </a:p>
        </p:txBody>
      </p:sp>
      <p:sp>
        <p:nvSpPr>
          <p:cNvPr id="7" name="Rectangle 6">
            <a:extLst>
              <a:ext uri="{FF2B5EF4-FFF2-40B4-BE49-F238E27FC236}">
                <a16:creationId xmlns:a16="http://schemas.microsoft.com/office/drawing/2014/main" id="{343A9530-FE0F-4A6A-BED5-A1DD77BF84FF}"/>
              </a:ext>
            </a:extLst>
          </p:cNvPr>
          <p:cNvSpPr/>
          <p:nvPr/>
        </p:nvSpPr>
        <p:spPr>
          <a:xfrm>
            <a:off x="426554" y="3139401"/>
            <a:ext cx="4572000" cy="1477328"/>
          </a:xfrm>
          <a:prstGeom prst="rect">
            <a:avLst/>
          </a:prstGeom>
        </p:spPr>
        <p:txBody>
          <a:bodyPr>
            <a:spAutoFit/>
          </a:bodyPr>
          <a:lstStyle/>
          <a:p>
            <a:pPr algn="just" rtl="1"/>
            <a:r>
              <a:rPr lang="ar-SA" dirty="0">
                <a:solidFill>
                  <a:srgbClr val="0000CC"/>
                </a:solidFill>
                <a:latin typeface="Sakkal Majalla" panose="02000000000000000000" pitchFamily="2" charset="-78"/>
                <a:cs typeface="Sakkal Majalla" panose="02000000000000000000" pitchFamily="2" charset="-78"/>
              </a:rPr>
              <a:t>سيكون المتحصلين على الليسانس قادرين على:</a:t>
            </a:r>
            <a:endParaRPr lang="fr-FR" dirty="0">
              <a:solidFill>
                <a:srgbClr val="0000CC"/>
              </a:solidFill>
              <a:latin typeface="Sakkal Majalla" panose="02000000000000000000" pitchFamily="2" charset="-78"/>
              <a:cs typeface="Sakkal Majalla" panose="02000000000000000000" pitchFamily="2" charset="-78"/>
            </a:endParaRPr>
          </a:p>
          <a:p>
            <a:pPr algn="just" rtl="1"/>
            <a:r>
              <a:rPr lang="fr-FR" dirty="0" err="1">
                <a:solidFill>
                  <a:srgbClr val="0000CC"/>
                </a:solidFill>
                <a:latin typeface="Sakkal Majalla" panose="02000000000000000000" pitchFamily="2" charset="-78"/>
                <a:cs typeface="Sakkal Majalla" panose="02000000000000000000" pitchFamily="2" charset="-78"/>
              </a:rPr>
              <a:t>دمج</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مختلف</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قطاعات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النشاط</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المحتملة</a:t>
            </a:r>
            <a:r>
              <a:rPr lang="fr-FR" dirty="0">
                <a:solidFill>
                  <a:srgbClr val="0000CC"/>
                </a:solidFill>
                <a:latin typeface="Sakkal Majalla" panose="02000000000000000000" pitchFamily="2" charset="-78"/>
                <a:cs typeface="Sakkal Majalla" panose="02000000000000000000" pitchFamily="2" charset="-78"/>
              </a:rPr>
              <a:t>:</a:t>
            </a:r>
            <a:r>
              <a:rPr lang="ar-SA"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مكاتب</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التصميم</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تحليل</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الخصائص</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مشورة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الخبراء</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الشركات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الصغيرة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والمتوسطة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في</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الصناعات</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الميكانيكية</a:t>
            </a:r>
            <a:r>
              <a:rPr lang="ar-SA" dirty="0">
                <a:solidFill>
                  <a:srgbClr val="0000CC"/>
                </a:solidFill>
                <a:latin typeface="Sakkal Majalla" panose="02000000000000000000" pitchFamily="2" charset="-78"/>
                <a:cs typeface="Sakkal Majalla" panose="02000000000000000000" pitchFamily="2" charset="-78"/>
              </a:rPr>
              <a:t>،</a:t>
            </a:r>
          </a:p>
          <a:p>
            <a:pPr algn="just" rtl="1"/>
            <a:r>
              <a:rPr lang="fr-FR" dirty="0" err="1">
                <a:solidFill>
                  <a:srgbClr val="0000CC"/>
                </a:solidFill>
                <a:latin typeface="Sakkal Majalla" panose="02000000000000000000" pitchFamily="2" charset="-78"/>
                <a:cs typeface="Sakkal Majalla" panose="02000000000000000000" pitchFamily="2" charset="-78"/>
              </a:rPr>
              <a:t>صيانة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حديقة</a:t>
            </a:r>
            <a:r>
              <a:rPr lang="fr-FR" dirty="0">
                <a:solidFill>
                  <a:srgbClr val="0000CC"/>
                </a:solidFill>
                <a:latin typeface="Sakkal Majalla" panose="02000000000000000000" pitchFamily="2" charset="-78"/>
                <a:cs typeface="Sakkal Majalla" panose="02000000000000000000" pitchFamily="2" charset="-78"/>
              </a:rPr>
              <a:t> </a:t>
            </a:r>
            <a:r>
              <a:rPr lang="fr-FR" dirty="0" err="1">
                <a:solidFill>
                  <a:srgbClr val="0000CC"/>
                </a:solidFill>
                <a:latin typeface="Sakkal Majalla" panose="02000000000000000000" pitchFamily="2" charset="-78"/>
                <a:cs typeface="Sakkal Majalla" panose="02000000000000000000" pitchFamily="2" charset="-78"/>
              </a:rPr>
              <a:t>الماكينات</a:t>
            </a:r>
            <a:r>
              <a:rPr lang="fr-FR" dirty="0">
                <a:solidFill>
                  <a:srgbClr val="0000CC"/>
                </a:solidFill>
                <a:latin typeface="Sakkal Majalla" panose="02000000000000000000" pitchFamily="2" charset="-78"/>
                <a:cs typeface="Sakkal Majalla" panose="02000000000000000000" pitchFamily="2" charset="-78"/>
              </a:rPr>
              <a:t> ، </a:t>
            </a:r>
            <a:r>
              <a:rPr lang="fr-FR" dirty="0" err="1">
                <a:solidFill>
                  <a:srgbClr val="0000CC"/>
                </a:solidFill>
                <a:latin typeface="Sakkal Majalla" panose="02000000000000000000" pitchFamily="2" charset="-78"/>
                <a:cs typeface="Sakkal Majalla" panose="02000000000000000000" pitchFamily="2" charset="-78"/>
              </a:rPr>
              <a:t>إلخ</a:t>
            </a:r>
            <a:r>
              <a:rPr lang="fr-FR" dirty="0">
                <a:solidFill>
                  <a:srgbClr val="0000CC"/>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275383829"/>
      </p:ext>
    </p:extLst>
  </p:cSld>
  <p:clrMapOvr>
    <a:masterClrMapping/>
  </p:clrMapOvr>
  <p:transition advClick="0" advTm="1042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32</a:t>
            </a:fld>
            <a:endParaRPr/>
          </a:p>
        </p:txBody>
      </p:sp>
      <p:pic>
        <p:nvPicPr>
          <p:cNvPr id="7170" name="Picture 2" descr="ÙØªÙØ¬Ø© Ø¨Ø­Ø« Ø§ÙØµÙØ± Ø¹Ù âªEnergies solaire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28" y="614863"/>
            <a:ext cx="26860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ÙØªÙØ¬Ø© Ø¨Ø­Ø« Ø§ÙØµÙØ± Ø¹Ù âªles holienne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644" y="2788963"/>
            <a:ext cx="2651534" cy="17696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1F6DBE2-A727-4B78-B5C6-8D3F17E74981}"/>
              </a:ext>
            </a:extLst>
          </p:cNvPr>
          <p:cNvSpPr/>
          <p:nvPr/>
        </p:nvSpPr>
        <p:spPr>
          <a:xfrm>
            <a:off x="1318474" y="2031492"/>
            <a:ext cx="3936052" cy="1215142"/>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Les titulaires d'une Licence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Energétique</a:t>
            </a: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peuvent poursuivre les études en:</a:t>
            </a:r>
            <a:endParaRPr lang="fr-FR" sz="2400" dirty="0">
              <a:latin typeface="Roboto Slab Light" panose="020B0604020202020204" charset="0"/>
              <a:ea typeface="Roboto Slab Light" panose="020B0604020202020204" charset="0"/>
            </a:endParaRPr>
          </a:p>
        </p:txBody>
      </p:sp>
      <p:sp>
        <p:nvSpPr>
          <p:cNvPr id="15" name="Rectangle 14">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
        <p:nvSpPr>
          <p:cNvPr id="16" name="Rectangle 15"/>
          <p:cNvSpPr/>
          <p:nvPr/>
        </p:nvSpPr>
        <p:spPr>
          <a:xfrm>
            <a:off x="726780" y="3639195"/>
            <a:ext cx="2103813"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Roboto Slab Light" panose="020B0604020202020204" charset="0"/>
                <a:ea typeface="Roboto Slab Light" panose="020B0604020202020204" charset="0"/>
              </a:rPr>
              <a:t>Energétique</a:t>
            </a:r>
            <a:endParaRPr lang="fr-FR" sz="18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286500" y="3639196"/>
            <a:ext cx="2554628" cy="646331"/>
          </a:xfrm>
          <a:prstGeom prst="rect">
            <a:avLst/>
          </a:prstGeom>
          <a:solidFill>
            <a:srgbClr val="02BDC7"/>
          </a:solidFill>
        </p:spPr>
        <p:txBody>
          <a:bodyPr wrap="square">
            <a:spAutoFit/>
          </a:bodyPr>
          <a:lstStyle/>
          <a:p>
            <a:pPr algn="ctr"/>
            <a:r>
              <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rPr>
              <a:t>Master </a:t>
            </a:r>
            <a:r>
              <a:rPr lang="fr-FR" sz="1800" dirty="0">
                <a:latin typeface="Tahoma" panose="020B0604030504040204" pitchFamily="34" charset="0"/>
                <a:ea typeface="Tahoma" panose="020B0604030504040204" pitchFamily="34" charset="0"/>
                <a:cs typeface="Tahoma" panose="020B0604030504040204" pitchFamily="34" charset="0"/>
              </a:rPr>
              <a:t>Génie des Matériaux</a:t>
            </a:r>
            <a:endParaRPr lang="fr-FR" sz="1800" dirty="0">
              <a:latin typeface="Roboto Slab Light" panose="020B0604020202020204" charset="0"/>
              <a:ea typeface="Roboto Slab Light" panose="020B0604020202020204" charset="0"/>
            </a:endParaRPr>
          </a:p>
        </p:txBody>
      </p:sp>
    </p:spTree>
    <p:extLst>
      <p:ext uri="{BB962C8B-B14F-4D97-AF65-F5344CB8AC3E}">
        <p14:creationId xmlns:p14="http://schemas.microsoft.com/office/powerpoint/2010/main" val="54192733"/>
      </p:ext>
    </p:extLst>
  </p:cSld>
  <p:clrMapOvr>
    <a:masterClrMapping/>
  </p:clrMapOvr>
  <p:transition advClick="0" advTm="633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5" name="Shape 59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33</a:t>
            </a:fld>
            <a:endParaRPr/>
          </a:p>
        </p:txBody>
      </p:sp>
      <p:sp>
        <p:nvSpPr>
          <p:cNvPr id="5" name="Shape 593"/>
          <p:cNvSpPr txBox="1">
            <a:spLocks/>
          </p:cNvSpPr>
          <p:nvPr/>
        </p:nvSpPr>
        <p:spPr>
          <a:xfrm>
            <a:off x="1178959" y="628872"/>
            <a:ext cx="6593700" cy="17730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r>
              <a:rPr lang="fr-FR" sz="6000" dirty="0">
                <a:solidFill>
                  <a:srgbClr val="0000CC"/>
                </a:solidFill>
              </a:rPr>
              <a:t>Merci pour votre visite</a:t>
            </a:r>
          </a:p>
        </p:txBody>
      </p:sp>
      <p:sp>
        <p:nvSpPr>
          <p:cNvPr id="6" name="Shape 594"/>
          <p:cNvSpPr txBox="1">
            <a:spLocks/>
          </p:cNvSpPr>
          <p:nvPr/>
        </p:nvSpPr>
        <p:spPr>
          <a:xfrm>
            <a:off x="1888435" y="2608207"/>
            <a:ext cx="6593700" cy="176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buFont typeface="Lato Light"/>
              <a:buNone/>
            </a:pPr>
            <a:r>
              <a:rPr lang="fr-FR" sz="3600" dirty="0">
                <a:solidFill>
                  <a:srgbClr val="0000CC"/>
                </a:solidFill>
              </a:rPr>
              <a:t>Pour plus d’informations </a:t>
            </a:r>
          </a:p>
          <a:p>
            <a:pPr marL="0" indent="0">
              <a:spcBef>
                <a:spcPts val="1000"/>
              </a:spcBef>
              <a:buClr>
                <a:schemeClr val="dk1"/>
              </a:buClr>
              <a:buSzPts val="1100"/>
              <a:buFont typeface="Arial"/>
              <a:buNone/>
            </a:pPr>
            <a:r>
              <a:rPr lang="fr-FR" dirty="0">
                <a:solidFill>
                  <a:srgbClr val="0000CC"/>
                </a:solidFill>
              </a:rPr>
              <a:t>Consultez le site :</a:t>
            </a:r>
          </a:p>
          <a:p>
            <a:pPr marL="0" indent="0">
              <a:spcBef>
                <a:spcPts val="1000"/>
              </a:spcBef>
              <a:buClr>
                <a:schemeClr val="dk1"/>
              </a:buClr>
              <a:buSzPts val="1100"/>
              <a:buFont typeface="Lato Light"/>
              <a:buNone/>
            </a:pPr>
            <a:r>
              <a:rPr lang="fr-FR" b="1" dirty="0">
                <a:solidFill>
                  <a:srgbClr val="FF0000"/>
                </a:solidFill>
              </a:rPr>
              <a:t>www. http://fst.univ-bba.dz/</a:t>
            </a:r>
          </a:p>
        </p:txBody>
      </p:sp>
    </p:spTree>
  </p:cSld>
  <p:clrMapOvr>
    <a:masterClrMapping/>
  </p:clrMapOvr>
  <p:transition advTm="3151">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FB3F910-9C06-8772-975B-95C4E9C73944}"/>
              </a:ext>
            </a:extLst>
          </p:cNvPr>
          <p:cNvSpPr/>
          <p:nvPr/>
        </p:nvSpPr>
        <p:spPr>
          <a:xfrm rot="5400000">
            <a:off x="5448958" y="2144917"/>
            <a:ext cx="4664885" cy="3750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tIns="35100" rtlCol="0" anchor="ctr">
            <a:sp3d contourW="25400" prstMaterial="matte">
              <a:bevelT w="25400" h="55880" prst="artDeco"/>
              <a:contourClr>
                <a:schemeClr val="accent2">
                  <a:tint val="20000"/>
                </a:schemeClr>
              </a:contourClr>
            </a:sp3d>
          </a:bodyPr>
          <a:lstStyle/>
          <a:p>
            <a:pPr algn="ctr"/>
            <a:r>
              <a:rPr lang="ar-DZ" b="1" spc="38" dirty="0">
                <a:ln w="11430"/>
                <a:solidFill>
                  <a:schemeClr val="tx1">
                    <a:lumMod val="75000"/>
                    <a:lumOff val="25000"/>
                  </a:schemeClr>
                </a:solidFill>
                <a:effectLst>
                  <a:outerShdw blurRad="76200" dist="50800" dir="5400000" algn="tl" rotWithShape="0">
                    <a:srgbClr val="000000">
                      <a:alpha val="65000"/>
                    </a:srgbClr>
                  </a:outerShdw>
                </a:effectLst>
              </a:rPr>
              <a:t>كلية العلوم والتكنولوجيا</a:t>
            </a:r>
          </a:p>
        </p:txBody>
      </p:sp>
      <p:sp>
        <p:nvSpPr>
          <p:cNvPr id="64" name="Rectangle : coins arrondis 63">
            <a:extLst>
              <a:ext uri="{FF2B5EF4-FFF2-40B4-BE49-F238E27FC236}">
                <a16:creationId xmlns:a16="http://schemas.microsoft.com/office/drawing/2014/main" id="{379C2872-BEC0-14C7-9148-9D12D1B59CF4}"/>
              </a:ext>
            </a:extLst>
          </p:cNvPr>
          <p:cNvSpPr/>
          <p:nvPr/>
        </p:nvSpPr>
        <p:spPr>
          <a:xfrm>
            <a:off x="1277634" y="927852"/>
            <a:ext cx="5885304" cy="488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à coins arrondis 9">
            <a:extLst>
              <a:ext uri="{FF2B5EF4-FFF2-40B4-BE49-F238E27FC236}">
                <a16:creationId xmlns:a16="http://schemas.microsoft.com/office/drawing/2014/main" id="{998994C0-3B92-E03B-4925-66FD33DB2E35}"/>
              </a:ext>
            </a:extLst>
          </p:cNvPr>
          <p:cNvSpPr/>
          <p:nvPr/>
        </p:nvSpPr>
        <p:spPr>
          <a:xfrm>
            <a:off x="5699029" y="1055804"/>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t>ميدان</a:t>
            </a:r>
            <a:endParaRPr lang="fr-FR" sz="1050" b="1" dirty="0"/>
          </a:p>
        </p:txBody>
      </p:sp>
      <p:sp>
        <p:nvSpPr>
          <p:cNvPr id="71" name="Rectangle à coins arrondis 10">
            <a:extLst>
              <a:ext uri="{FF2B5EF4-FFF2-40B4-BE49-F238E27FC236}">
                <a16:creationId xmlns:a16="http://schemas.microsoft.com/office/drawing/2014/main" id="{730DCBDE-BA56-A693-770B-7811F9609C86}"/>
              </a:ext>
            </a:extLst>
          </p:cNvPr>
          <p:cNvSpPr/>
          <p:nvPr/>
        </p:nvSpPr>
        <p:spPr>
          <a:xfrm>
            <a:off x="3808849" y="1055804"/>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شعبة</a:t>
            </a:r>
            <a:endParaRPr lang="fr-FR" sz="1050" b="1" dirty="0"/>
          </a:p>
        </p:txBody>
      </p:sp>
      <p:sp>
        <p:nvSpPr>
          <p:cNvPr id="74" name="Rectangle à coins arrondis 13">
            <a:extLst>
              <a:ext uri="{FF2B5EF4-FFF2-40B4-BE49-F238E27FC236}">
                <a16:creationId xmlns:a16="http://schemas.microsoft.com/office/drawing/2014/main" id="{8F43F451-B261-4059-EE84-E3779A90C516}"/>
              </a:ext>
            </a:extLst>
          </p:cNvPr>
          <p:cNvSpPr/>
          <p:nvPr/>
        </p:nvSpPr>
        <p:spPr>
          <a:xfrm>
            <a:off x="1719288" y="1055804"/>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تخصص</a:t>
            </a:r>
            <a:endParaRPr lang="fr-FR" sz="1050" b="1" dirty="0"/>
          </a:p>
        </p:txBody>
      </p:sp>
      <p:grpSp>
        <p:nvGrpSpPr>
          <p:cNvPr id="75" name="Groupe 74">
            <a:extLst>
              <a:ext uri="{FF2B5EF4-FFF2-40B4-BE49-F238E27FC236}">
                <a16:creationId xmlns:a16="http://schemas.microsoft.com/office/drawing/2014/main" id="{2A198BCC-FF16-3070-BC39-2B8EA99E0975}"/>
              </a:ext>
            </a:extLst>
          </p:cNvPr>
          <p:cNvGrpSpPr/>
          <p:nvPr/>
        </p:nvGrpSpPr>
        <p:grpSpPr>
          <a:xfrm>
            <a:off x="6751282" y="1984311"/>
            <a:ext cx="751607" cy="1721566"/>
            <a:chOff x="7818330" y="1165166"/>
            <a:chExt cx="1002142" cy="2295421"/>
          </a:xfrm>
        </p:grpSpPr>
        <p:sp>
          <p:nvSpPr>
            <p:cNvPr id="76" name="Rectangle : coins arrondis 75">
              <a:extLst>
                <a:ext uri="{FF2B5EF4-FFF2-40B4-BE49-F238E27FC236}">
                  <a16:creationId xmlns:a16="http://schemas.microsoft.com/office/drawing/2014/main" id="{66E5B644-6B68-92C6-067C-A2A94631C078}"/>
                </a:ext>
              </a:extLst>
            </p:cNvPr>
            <p:cNvSpPr/>
            <p:nvPr/>
          </p:nvSpPr>
          <p:spPr>
            <a:xfrm>
              <a:off x="7818330" y="1165166"/>
              <a:ext cx="1000132" cy="21918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77" name="Rectangle : coins arrondis 76">
              <a:extLst>
                <a:ext uri="{FF2B5EF4-FFF2-40B4-BE49-F238E27FC236}">
                  <a16:creationId xmlns:a16="http://schemas.microsoft.com/office/drawing/2014/main" id="{9DF3CB8F-3776-A65C-0ADE-EA628F81130F}"/>
                </a:ext>
              </a:extLst>
            </p:cNvPr>
            <p:cNvSpPr/>
            <p:nvPr/>
          </p:nvSpPr>
          <p:spPr>
            <a:xfrm>
              <a:off x="7906072" y="1253872"/>
              <a:ext cx="914400" cy="210312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78" name="Rectangle 77">
              <a:extLst>
                <a:ext uri="{FF2B5EF4-FFF2-40B4-BE49-F238E27FC236}">
                  <a16:creationId xmlns:a16="http://schemas.microsoft.com/office/drawing/2014/main" id="{BD556B3D-968C-0194-9F18-1AF7579927F8}"/>
                </a:ext>
              </a:extLst>
            </p:cNvPr>
            <p:cNvSpPr/>
            <p:nvPr/>
          </p:nvSpPr>
          <p:spPr>
            <a:xfrm rot="5400000">
              <a:off x="7369009" y="2149986"/>
              <a:ext cx="2191827" cy="429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500" dirty="0">
                  <a:ln w="0"/>
                  <a:solidFill>
                    <a:schemeClr val="tx1"/>
                  </a:solidFill>
                  <a:effectLst>
                    <a:outerShdw blurRad="38100" dist="19050" dir="2700000" algn="tl" rotWithShape="0">
                      <a:schemeClr val="dk1">
                        <a:alpha val="40000"/>
                      </a:schemeClr>
                    </a:outerShdw>
                  </a:effectLst>
                </a:rPr>
                <a:t>ليسانس</a:t>
              </a:r>
              <a:endParaRPr lang="fr-FR" sz="4500" dirty="0">
                <a:ln w="0"/>
                <a:solidFill>
                  <a:schemeClr val="tx1"/>
                </a:solidFill>
                <a:effectLst>
                  <a:outerShdw blurRad="38100" dist="19050" dir="2700000" algn="tl" rotWithShape="0">
                    <a:schemeClr val="dk1">
                      <a:alpha val="40000"/>
                    </a:schemeClr>
                  </a:outerShdw>
                </a:effectLst>
              </a:endParaRPr>
            </a:p>
          </p:txBody>
        </p:sp>
      </p:grpSp>
      <p:grpSp>
        <p:nvGrpSpPr>
          <p:cNvPr id="30" name="Groupe 29">
            <a:extLst>
              <a:ext uri="{FF2B5EF4-FFF2-40B4-BE49-F238E27FC236}">
                <a16:creationId xmlns:a16="http://schemas.microsoft.com/office/drawing/2014/main" id="{FEC022BF-FB7F-C266-41D3-A95215D743C1}"/>
              </a:ext>
            </a:extLst>
          </p:cNvPr>
          <p:cNvGrpSpPr/>
          <p:nvPr/>
        </p:nvGrpSpPr>
        <p:grpSpPr>
          <a:xfrm>
            <a:off x="5076091" y="2354150"/>
            <a:ext cx="1589064" cy="1014933"/>
            <a:chOff x="4978940" y="4481283"/>
            <a:chExt cx="2689666" cy="1511982"/>
          </a:xfrm>
        </p:grpSpPr>
        <p:sp>
          <p:nvSpPr>
            <p:cNvPr id="31" name="Hexagone 30">
              <a:extLst>
                <a:ext uri="{FF2B5EF4-FFF2-40B4-BE49-F238E27FC236}">
                  <a16:creationId xmlns:a16="http://schemas.microsoft.com/office/drawing/2014/main" id="{E7ACCE3D-84FF-C713-AD8C-E4B8A55DA763}"/>
                </a:ext>
              </a:extLst>
            </p:cNvPr>
            <p:cNvSpPr/>
            <p:nvPr/>
          </p:nvSpPr>
          <p:spPr>
            <a:xfrm>
              <a:off x="4978940" y="4481283"/>
              <a:ext cx="2689666" cy="1511982"/>
            </a:xfrm>
            <a:prstGeom prst="hexagon">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grpSp>
          <p:nvGrpSpPr>
            <p:cNvPr id="32" name="Groupe 31">
              <a:extLst>
                <a:ext uri="{FF2B5EF4-FFF2-40B4-BE49-F238E27FC236}">
                  <a16:creationId xmlns:a16="http://schemas.microsoft.com/office/drawing/2014/main" id="{A59932E8-2A8B-AD77-5E80-15BB5248018A}"/>
                </a:ext>
              </a:extLst>
            </p:cNvPr>
            <p:cNvGrpSpPr/>
            <p:nvPr/>
          </p:nvGrpSpPr>
          <p:grpSpPr>
            <a:xfrm>
              <a:off x="5186221" y="4826730"/>
              <a:ext cx="2180616" cy="838090"/>
              <a:chOff x="4963152" y="1953195"/>
              <a:chExt cx="2180616" cy="838090"/>
            </a:xfrm>
          </p:grpSpPr>
          <p:sp>
            <p:nvSpPr>
              <p:cNvPr id="33" name="Ellipse 32">
                <a:extLst>
                  <a:ext uri="{FF2B5EF4-FFF2-40B4-BE49-F238E27FC236}">
                    <a16:creationId xmlns:a16="http://schemas.microsoft.com/office/drawing/2014/main" id="{EFBAF9BB-93A6-09BD-0C36-8434A12893DC}"/>
                  </a:ext>
                </a:extLst>
              </p:cNvPr>
              <p:cNvSpPr/>
              <p:nvPr/>
            </p:nvSpPr>
            <p:spPr>
              <a:xfrm>
                <a:off x="4963152" y="1953195"/>
                <a:ext cx="2180616" cy="83809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050" dirty="0">
                    <a:ln w="18415" cmpd="sng">
                      <a:solidFill>
                        <a:srgbClr val="FFFFFF"/>
                      </a:solidFill>
                      <a:prstDash val="solid"/>
                    </a:ln>
                    <a:solidFill>
                      <a:schemeClr val="bg1"/>
                    </a:solidFill>
                  </a:rPr>
                  <a:t>رياضيات </a:t>
                </a:r>
                <a:r>
                  <a:rPr lang="ar-DZ" sz="1050" dirty="0" err="1">
                    <a:ln w="18415" cmpd="sng">
                      <a:solidFill>
                        <a:srgbClr val="FFFFFF"/>
                      </a:solidFill>
                      <a:prstDash val="solid"/>
                    </a:ln>
                    <a:solidFill>
                      <a:schemeClr val="bg1"/>
                    </a:solidFill>
                  </a:rPr>
                  <a:t>و</a:t>
                </a:r>
                <a:r>
                  <a:rPr lang="ar-DZ" sz="1050" dirty="0">
                    <a:ln w="18415" cmpd="sng">
                      <a:solidFill>
                        <a:srgbClr val="FFFFFF"/>
                      </a:solidFill>
                      <a:prstDash val="solid"/>
                    </a:ln>
                    <a:solidFill>
                      <a:schemeClr val="bg1"/>
                    </a:solidFill>
                  </a:rPr>
                  <a:t> إعلام آلي</a:t>
                </a:r>
                <a:endParaRPr lang="fr-FR" sz="1050" dirty="0">
                  <a:ln w="18415" cmpd="sng">
                    <a:solidFill>
                      <a:srgbClr val="FFFFFF"/>
                    </a:solidFill>
                    <a:prstDash val="solid"/>
                  </a:ln>
                  <a:solidFill>
                    <a:schemeClr val="bg1"/>
                  </a:solidFill>
                </a:endParaRPr>
              </a:p>
            </p:txBody>
          </p:sp>
          <p:sp>
            <p:nvSpPr>
              <p:cNvPr id="34" name="Ellipse 33">
                <a:extLst>
                  <a:ext uri="{FF2B5EF4-FFF2-40B4-BE49-F238E27FC236}">
                    <a16:creationId xmlns:a16="http://schemas.microsoft.com/office/drawing/2014/main" id="{5C4603D2-59BF-4194-BEDC-511DEE8890CB}"/>
                  </a:ext>
                </a:extLst>
              </p:cNvPr>
              <p:cNvSpPr/>
              <p:nvPr/>
            </p:nvSpPr>
            <p:spPr>
              <a:xfrm>
                <a:off x="5046893" y="2011599"/>
                <a:ext cx="2011680" cy="731520"/>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fontAlgn="ctr"/>
                <a:r>
                  <a:rPr lang="ar-DZ" sz="1050" b="1" dirty="0">
                    <a:solidFill>
                      <a:schemeClr val="bg1"/>
                    </a:solidFill>
                    <a:latin typeface="Sakkal Majalla"/>
                  </a:rPr>
                  <a:t>علوم وتكنولوجيا</a:t>
                </a:r>
              </a:p>
            </p:txBody>
          </p:sp>
        </p:grpSp>
      </p:grpSp>
      <p:sp>
        <p:nvSpPr>
          <p:cNvPr id="23" name="Rectangle 22">
            <a:extLst>
              <a:ext uri="{FF2B5EF4-FFF2-40B4-BE49-F238E27FC236}">
                <a16:creationId xmlns:a16="http://schemas.microsoft.com/office/drawing/2014/main" id="{57AE9FA7-E414-CA1B-9694-3487C8A35E08}"/>
              </a:ext>
            </a:extLst>
          </p:cNvPr>
          <p:cNvSpPr/>
          <p:nvPr/>
        </p:nvSpPr>
        <p:spPr>
          <a:xfrm>
            <a:off x="3677018" y="1446374"/>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آلية</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5" name="Rogner et arrondir un rectangle à un seul coin 19">
            <a:extLst>
              <a:ext uri="{FF2B5EF4-FFF2-40B4-BE49-F238E27FC236}">
                <a16:creationId xmlns:a16="http://schemas.microsoft.com/office/drawing/2014/main" id="{A593C96C-BF76-5C9E-52AB-53EDC1EC4945}"/>
              </a:ext>
            </a:extLst>
          </p:cNvPr>
          <p:cNvSpPr/>
          <p:nvPr/>
        </p:nvSpPr>
        <p:spPr>
          <a:xfrm>
            <a:off x="1277634" y="1437870"/>
            <a:ext cx="1615447" cy="282853"/>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آلية</a:t>
            </a:r>
            <a:endParaRPr lang="ar-DZ" sz="1350" dirty="0">
              <a:solidFill>
                <a:schemeClr val="tx1"/>
              </a:solidFill>
            </a:endParaRPr>
          </a:p>
        </p:txBody>
      </p:sp>
      <p:cxnSp>
        <p:nvCxnSpPr>
          <p:cNvPr id="26" name="Connecteur droit avec flèche 25">
            <a:extLst>
              <a:ext uri="{FF2B5EF4-FFF2-40B4-BE49-F238E27FC236}">
                <a16:creationId xmlns:a16="http://schemas.microsoft.com/office/drawing/2014/main" id="{A5FC7358-2FF0-96D2-8135-6392DA348B81}"/>
              </a:ext>
            </a:extLst>
          </p:cNvPr>
          <p:cNvCxnSpPr>
            <a:cxnSpLocks/>
            <a:stCxn id="23" idx="1"/>
            <a:endCxn id="25" idx="0"/>
          </p:cNvCxnSpPr>
          <p:nvPr/>
        </p:nvCxnSpPr>
        <p:spPr>
          <a:xfrm flipH="1">
            <a:off x="2893081" y="1565235"/>
            <a:ext cx="783938" cy="140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7" name="Rectangle 26">
            <a:extLst>
              <a:ext uri="{FF2B5EF4-FFF2-40B4-BE49-F238E27FC236}">
                <a16:creationId xmlns:a16="http://schemas.microsoft.com/office/drawing/2014/main" id="{DECBF1CC-0873-40F6-7F22-A11DD2E3BA36}"/>
              </a:ext>
            </a:extLst>
          </p:cNvPr>
          <p:cNvSpPr/>
          <p:nvPr/>
        </p:nvSpPr>
        <p:spPr>
          <a:xfrm>
            <a:off x="3683468" y="2455862"/>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كهروتقني</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8" name="Rectangle 27">
            <a:extLst>
              <a:ext uri="{FF2B5EF4-FFF2-40B4-BE49-F238E27FC236}">
                <a16:creationId xmlns:a16="http://schemas.microsoft.com/office/drawing/2014/main" id="{7FCFA31A-3B24-CCD9-59B1-67D19AAEE6CE}"/>
              </a:ext>
            </a:extLst>
          </p:cNvPr>
          <p:cNvSpPr/>
          <p:nvPr/>
        </p:nvSpPr>
        <p:spPr>
          <a:xfrm>
            <a:off x="3677842" y="1764234"/>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كهروميكانيك</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9" name="Rectangle 28">
            <a:extLst>
              <a:ext uri="{FF2B5EF4-FFF2-40B4-BE49-F238E27FC236}">
                <a16:creationId xmlns:a16="http://schemas.microsoft.com/office/drawing/2014/main" id="{A0A5FBCB-FEDC-3118-63F8-0507468AE8E2}"/>
              </a:ext>
            </a:extLst>
          </p:cNvPr>
          <p:cNvSpPr/>
          <p:nvPr/>
        </p:nvSpPr>
        <p:spPr>
          <a:xfrm>
            <a:off x="3677353" y="2140920"/>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إلكترونيك</a:t>
            </a:r>
          </a:p>
        </p:txBody>
      </p:sp>
      <p:sp>
        <p:nvSpPr>
          <p:cNvPr id="40" name="Rectangle 39">
            <a:extLst>
              <a:ext uri="{FF2B5EF4-FFF2-40B4-BE49-F238E27FC236}">
                <a16:creationId xmlns:a16="http://schemas.microsoft.com/office/drawing/2014/main" id="{D04168DD-04E2-1240-5296-40CF30DC5A5D}"/>
              </a:ext>
            </a:extLst>
          </p:cNvPr>
          <p:cNvSpPr/>
          <p:nvPr/>
        </p:nvSpPr>
        <p:spPr>
          <a:xfrm>
            <a:off x="3687904" y="2830911"/>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مدنية</a:t>
            </a:r>
          </a:p>
        </p:txBody>
      </p:sp>
      <p:sp>
        <p:nvSpPr>
          <p:cNvPr id="41" name="Rectangle 40">
            <a:extLst>
              <a:ext uri="{FF2B5EF4-FFF2-40B4-BE49-F238E27FC236}">
                <a16:creationId xmlns:a16="http://schemas.microsoft.com/office/drawing/2014/main" id="{A0F63F09-E027-15AF-76F5-B406EB4CA8A7}"/>
              </a:ext>
            </a:extLst>
          </p:cNvPr>
          <p:cNvSpPr/>
          <p:nvPr/>
        </p:nvSpPr>
        <p:spPr>
          <a:xfrm>
            <a:off x="3697259" y="4136931"/>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اتصالات سلكية ولا سلكية</a:t>
            </a:r>
          </a:p>
        </p:txBody>
      </p:sp>
      <p:cxnSp>
        <p:nvCxnSpPr>
          <p:cNvPr id="42" name="Connecteur droit avec flèche 41">
            <a:extLst>
              <a:ext uri="{FF2B5EF4-FFF2-40B4-BE49-F238E27FC236}">
                <a16:creationId xmlns:a16="http://schemas.microsoft.com/office/drawing/2014/main" id="{7C20B0C8-CF6D-6EAB-8E7D-D7B6775D64C6}"/>
              </a:ext>
            </a:extLst>
          </p:cNvPr>
          <p:cNvCxnSpPr>
            <a:cxnSpLocks/>
            <a:stCxn id="48" idx="1"/>
            <a:endCxn id="57" idx="0"/>
          </p:cNvCxnSpPr>
          <p:nvPr/>
        </p:nvCxnSpPr>
        <p:spPr>
          <a:xfrm flipH="1" flipV="1">
            <a:off x="2883881" y="4612723"/>
            <a:ext cx="814242" cy="72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3" name="Rectangle 42">
            <a:extLst>
              <a:ext uri="{FF2B5EF4-FFF2-40B4-BE49-F238E27FC236}">
                <a16:creationId xmlns:a16="http://schemas.microsoft.com/office/drawing/2014/main" id="{080D23B3-D3AB-30AE-7399-0D622699E81E}"/>
              </a:ext>
            </a:extLst>
          </p:cNvPr>
          <p:cNvSpPr/>
          <p:nvPr/>
        </p:nvSpPr>
        <p:spPr>
          <a:xfrm>
            <a:off x="3688727" y="3182554"/>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الطرائق</a:t>
            </a:r>
          </a:p>
        </p:txBody>
      </p:sp>
      <p:cxnSp>
        <p:nvCxnSpPr>
          <p:cNvPr id="44" name="Connecteur droit avec flèche 43">
            <a:extLst>
              <a:ext uri="{FF2B5EF4-FFF2-40B4-BE49-F238E27FC236}">
                <a16:creationId xmlns:a16="http://schemas.microsoft.com/office/drawing/2014/main" id="{066ACC9C-098C-8C44-A692-2731FA3479AB}"/>
              </a:ext>
            </a:extLst>
          </p:cNvPr>
          <p:cNvCxnSpPr>
            <a:cxnSpLocks/>
            <a:stCxn id="46" idx="1"/>
            <a:endCxn id="55" idx="0"/>
          </p:cNvCxnSpPr>
          <p:nvPr/>
        </p:nvCxnSpPr>
        <p:spPr>
          <a:xfrm flipH="1">
            <a:off x="2883881" y="3812196"/>
            <a:ext cx="807263" cy="792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5" name="Connecteur droit avec flèche 44">
            <a:extLst>
              <a:ext uri="{FF2B5EF4-FFF2-40B4-BE49-F238E27FC236}">
                <a16:creationId xmlns:a16="http://schemas.microsoft.com/office/drawing/2014/main" id="{392194FC-177A-84C1-DC4E-01815112E9AB}"/>
              </a:ext>
            </a:extLst>
          </p:cNvPr>
          <p:cNvCxnSpPr>
            <a:cxnSpLocks/>
            <a:stCxn id="46" idx="1"/>
            <a:endCxn id="54" idx="0"/>
          </p:cNvCxnSpPr>
          <p:nvPr/>
        </p:nvCxnSpPr>
        <p:spPr>
          <a:xfrm flipH="1" flipV="1">
            <a:off x="2883881" y="3586201"/>
            <a:ext cx="807263" cy="22599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6" name="Rectangle 45">
            <a:extLst>
              <a:ext uri="{FF2B5EF4-FFF2-40B4-BE49-F238E27FC236}">
                <a16:creationId xmlns:a16="http://schemas.microsoft.com/office/drawing/2014/main" id="{46732946-C125-ACF6-D67B-B6D362566A98}"/>
              </a:ext>
            </a:extLst>
          </p:cNvPr>
          <p:cNvSpPr/>
          <p:nvPr/>
        </p:nvSpPr>
        <p:spPr>
          <a:xfrm>
            <a:off x="3691144" y="3693336"/>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ميكانيكية</a:t>
            </a:r>
          </a:p>
        </p:txBody>
      </p:sp>
      <p:cxnSp>
        <p:nvCxnSpPr>
          <p:cNvPr id="47" name="Connecteur droit avec flèche 46">
            <a:extLst>
              <a:ext uri="{FF2B5EF4-FFF2-40B4-BE49-F238E27FC236}">
                <a16:creationId xmlns:a16="http://schemas.microsoft.com/office/drawing/2014/main" id="{6808527F-AD10-D520-39E8-F68D68E1114D}"/>
              </a:ext>
            </a:extLst>
          </p:cNvPr>
          <p:cNvCxnSpPr>
            <a:cxnSpLocks/>
            <a:stCxn id="41" idx="1"/>
            <a:endCxn id="56" idx="0"/>
          </p:cNvCxnSpPr>
          <p:nvPr/>
        </p:nvCxnSpPr>
        <p:spPr>
          <a:xfrm flipH="1" flipV="1">
            <a:off x="2883881" y="4238241"/>
            <a:ext cx="813378" cy="175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8" name="Rectangle 47">
            <a:extLst>
              <a:ext uri="{FF2B5EF4-FFF2-40B4-BE49-F238E27FC236}">
                <a16:creationId xmlns:a16="http://schemas.microsoft.com/office/drawing/2014/main" id="{F6081FAC-457C-5E40-4A57-CC13E5A2E593}"/>
              </a:ext>
            </a:extLst>
          </p:cNvPr>
          <p:cNvSpPr/>
          <p:nvPr/>
        </p:nvSpPr>
        <p:spPr>
          <a:xfrm>
            <a:off x="3698123" y="4501095"/>
            <a:ext cx="1377231" cy="23772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إلكترونيك</a:t>
            </a:r>
          </a:p>
        </p:txBody>
      </p:sp>
      <p:sp>
        <p:nvSpPr>
          <p:cNvPr id="49" name="Rogner et arrondir un rectangle à un seul coin 150">
            <a:extLst>
              <a:ext uri="{FF2B5EF4-FFF2-40B4-BE49-F238E27FC236}">
                <a16:creationId xmlns:a16="http://schemas.microsoft.com/office/drawing/2014/main" id="{8F835761-9238-E4BF-31D2-1B684AB52BC7}"/>
              </a:ext>
            </a:extLst>
          </p:cNvPr>
          <p:cNvSpPr/>
          <p:nvPr/>
        </p:nvSpPr>
        <p:spPr>
          <a:xfrm>
            <a:off x="1268435" y="1759341"/>
            <a:ext cx="1615446" cy="252155"/>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كهروميكانيك</a:t>
            </a:r>
            <a:endParaRPr lang="ar-DZ" sz="1350" dirty="0">
              <a:solidFill>
                <a:schemeClr val="tx1"/>
              </a:solidFill>
            </a:endParaRPr>
          </a:p>
        </p:txBody>
      </p:sp>
      <p:sp>
        <p:nvSpPr>
          <p:cNvPr id="50" name="Rogner et arrondir un rectangle à un seul coin 151">
            <a:extLst>
              <a:ext uri="{FF2B5EF4-FFF2-40B4-BE49-F238E27FC236}">
                <a16:creationId xmlns:a16="http://schemas.microsoft.com/office/drawing/2014/main" id="{193B5941-76BB-41EB-4D07-2F35B5EFBB87}"/>
              </a:ext>
            </a:extLst>
          </p:cNvPr>
          <p:cNvSpPr/>
          <p:nvPr/>
        </p:nvSpPr>
        <p:spPr>
          <a:xfrm>
            <a:off x="1268436" y="2106948"/>
            <a:ext cx="1620903" cy="298429"/>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إلكترونيك</a:t>
            </a:r>
            <a:endParaRPr lang="ar-DZ" sz="1350" dirty="0">
              <a:solidFill>
                <a:schemeClr val="tx1"/>
              </a:solidFill>
            </a:endParaRPr>
          </a:p>
        </p:txBody>
      </p:sp>
      <p:sp>
        <p:nvSpPr>
          <p:cNvPr id="51" name="Rogner et arrondir un rectangle à un seul coin 152">
            <a:extLst>
              <a:ext uri="{FF2B5EF4-FFF2-40B4-BE49-F238E27FC236}">
                <a16:creationId xmlns:a16="http://schemas.microsoft.com/office/drawing/2014/main" id="{936BD251-7AC0-83E2-3E43-8A5F79C1DDAF}"/>
              </a:ext>
            </a:extLst>
          </p:cNvPr>
          <p:cNvSpPr/>
          <p:nvPr/>
        </p:nvSpPr>
        <p:spPr>
          <a:xfrm>
            <a:off x="1262979" y="2428419"/>
            <a:ext cx="1620902" cy="270272"/>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كهروتقني</a:t>
            </a:r>
            <a:endParaRPr lang="ar-DZ" sz="1350" dirty="0">
              <a:solidFill>
                <a:schemeClr val="tx1"/>
              </a:solidFill>
            </a:endParaRPr>
          </a:p>
        </p:txBody>
      </p:sp>
      <p:sp>
        <p:nvSpPr>
          <p:cNvPr id="52" name="Rogner et arrondir un rectangle à un seul coin 153">
            <a:extLst>
              <a:ext uri="{FF2B5EF4-FFF2-40B4-BE49-F238E27FC236}">
                <a16:creationId xmlns:a16="http://schemas.microsoft.com/office/drawing/2014/main" id="{879A76D5-26B9-4A5B-26CE-115EFCFEA505}"/>
              </a:ext>
            </a:extLst>
          </p:cNvPr>
          <p:cNvSpPr/>
          <p:nvPr/>
        </p:nvSpPr>
        <p:spPr>
          <a:xfrm>
            <a:off x="1262979" y="2803468"/>
            <a:ext cx="1620902" cy="248608"/>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هندسة مدنية</a:t>
            </a:r>
          </a:p>
        </p:txBody>
      </p:sp>
      <p:sp>
        <p:nvSpPr>
          <p:cNvPr id="53" name="Rogner et arrondir un rectangle à un seul coin 154">
            <a:extLst>
              <a:ext uri="{FF2B5EF4-FFF2-40B4-BE49-F238E27FC236}">
                <a16:creationId xmlns:a16="http://schemas.microsoft.com/office/drawing/2014/main" id="{62AD34F0-ACAA-FBCC-501C-EEAEDB3BBEF7}"/>
              </a:ext>
            </a:extLst>
          </p:cNvPr>
          <p:cNvSpPr/>
          <p:nvPr/>
        </p:nvSpPr>
        <p:spPr>
          <a:xfrm>
            <a:off x="1277635" y="3178518"/>
            <a:ext cx="1606247" cy="273031"/>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هندسة الطرائق</a:t>
            </a:r>
          </a:p>
        </p:txBody>
      </p:sp>
      <p:sp>
        <p:nvSpPr>
          <p:cNvPr id="54" name="Rogner et arrondir un rectangle à un seul coin 155">
            <a:extLst>
              <a:ext uri="{FF2B5EF4-FFF2-40B4-BE49-F238E27FC236}">
                <a16:creationId xmlns:a16="http://schemas.microsoft.com/office/drawing/2014/main" id="{58740850-9967-E420-AE30-197B9EFF0E4C}"/>
              </a:ext>
            </a:extLst>
          </p:cNvPr>
          <p:cNvSpPr/>
          <p:nvPr/>
        </p:nvSpPr>
        <p:spPr>
          <a:xfrm>
            <a:off x="1262979" y="3473853"/>
            <a:ext cx="1620902" cy="224697"/>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طاقوية</a:t>
            </a:r>
            <a:endParaRPr lang="ar-DZ" sz="1350" dirty="0">
              <a:solidFill>
                <a:schemeClr val="tx1"/>
              </a:solidFill>
            </a:endParaRPr>
          </a:p>
        </p:txBody>
      </p:sp>
      <p:sp>
        <p:nvSpPr>
          <p:cNvPr id="55" name="Rogner et arrondir un rectangle à un seul coin 156">
            <a:extLst>
              <a:ext uri="{FF2B5EF4-FFF2-40B4-BE49-F238E27FC236}">
                <a16:creationId xmlns:a16="http://schemas.microsoft.com/office/drawing/2014/main" id="{F516D513-2C31-C678-98BD-FD22DD1B2B5E}"/>
              </a:ext>
            </a:extLst>
          </p:cNvPr>
          <p:cNvSpPr/>
          <p:nvPr/>
        </p:nvSpPr>
        <p:spPr>
          <a:xfrm>
            <a:off x="1277635" y="3780707"/>
            <a:ext cx="1606247" cy="221482"/>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هندسة المواد</a:t>
            </a:r>
          </a:p>
        </p:txBody>
      </p:sp>
      <p:sp>
        <p:nvSpPr>
          <p:cNvPr id="56" name="Rogner et arrondir un rectangle à un seul coin 157">
            <a:extLst>
              <a:ext uri="{FF2B5EF4-FFF2-40B4-BE49-F238E27FC236}">
                <a16:creationId xmlns:a16="http://schemas.microsoft.com/office/drawing/2014/main" id="{F5746B7C-998B-0C4D-29EA-E70DAAB981DA}"/>
              </a:ext>
            </a:extLst>
          </p:cNvPr>
          <p:cNvSpPr/>
          <p:nvPr/>
        </p:nvSpPr>
        <p:spPr>
          <a:xfrm>
            <a:off x="1277635" y="4077505"/>
            <a:ext cx="1606247" cy="321470"/>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اتصالات </a:t>
            </a:r>
            <a:r>
              <a:rPr lang="ar-DZ" sz="1350">
                <a:solidFill>
                  <a:schemeClr val="tx1"/>
                </a:solidFill>
              </a:rPr>
              <a:t>سلكية </a:t>
            </a:r>
            <a:endParaRPr lang="ar-SA" sz="1350" dirty="0">
              <a:solidFill>
                <a:schemeClr val="tx1"/>
              </a:solidFill>
            </a:endParaRPr>
          </a:p>
          <a:p>
            <a:pPr algn="ctr"/>
            <a:r>
              <a:rPr lang="ar-DZ" sz="1350" dirty="0">
                <a:solidFill>
                  <a:schemeClr val="tx1"/>
                </a:solidFill>
              </a:rPr>
              <a:t>ولا سلكية</a:t>
            </a:r>
          </a:p>
        </p:txBody>
      </p:sp>
      <p:sp>
        <p:nvSpPr>
          <p:cNvPr id="57" name="Rogner et arrondir un rectangle à un seul coin 158">
            <a:extLst>
              <a:ext uri="{FF2B5EF4-FFF2-40B4-BE49-F238E27FC236}">
                <a16:creationId xmlns:a16="http://schemas.microsoft.com/office/drawing/2014/main" id="{E82C1649-3E9B-419A-EAE9-7E1485E7A20A}"/>
              </a:ext>
            </a:extLst>
          </p:cNvPr>
          <p:cNvSpPr/>
          <p:nvPr/>
        </p:nvSpPr>
        <p:spPr>
          <a:xfrm>
            <a:off x="1277635" y="4491844"/>
            <a:ext cx="1606247" cy="241757"/>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صناعات إلكترونية</a:t>
            </a:r>
          </a:p>
        </p:txBody>
      </p:sp>
      <p:cxnSp>
        <p:nvCxnSpPr>
          <p:cNvPr id="58" name="Connecteur droit avec flèche 57">
            <a:extLst>
              <a:ext uri="{FF2B5EF4-FFF2-40B4-BE49-F238E27FC236}">
                <a16:creationId xmlns:a16="http://schemas.microsoft.com/office/drawing/2014/main" id="{BEE9390A-5EE6-424B-780F-C2DC971C479B}"/>
              </a:ext>
            </a:extLst>
          </p:cNvPr>
          <p:cNvCxnSpPr>
            <a:cxnSpLocks/>
            <a:stCxn id="28" idx="1"/>
            <a:endCxn id="49" idx="0"/>
          </p:cNvCxnSpPr>
          <p:nvPr/>
        </p:nvCxnSpPr>
        <p:spPr>
          <a:xfrm flipH="1">
            <a:off x="2883881" y="1883095"/>
            <a:ext cx="793961" cy="232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9" name="Connecteur droit avec flèche 58">
            <a:extLst>
              <a:ext uri="{FF2B5EF4-FFF2-40B4-BE49-F238E27FC236}">
                <a16:creationId xmlns:a16="http://schemas.microsoft.com/office/drawing/2014/main" id="{981F69D4-32C1-225C-9789-AB954448B41D}"/>
              </a:ext>
            </a:extLst>
          </p:cNvPr>
          <p:cNvCxnSpPr>
            <a:cxnSpLocks/>
            <a:stCxn id="29" idx="1"/>
            <a:endCxn id="50" idx="0"/>
          </p:cNvCxnSpPr>
          <p:nvPr/>
        </p:nvCxnSpPr>
        <p:spPr>
          <a:xfrm flipH="1" flipV="1">
            <a:off x="2889339" y="2256162"/>
            <a:ext cx="788014" cy="361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0" name="Connecteur droit avec flèche 59">
            <a:extLst>
              <a:ext uri="{FF2B5EF4-FFF2-40B4-BE49-F238E27FC236}">
                <a16:creationId xmlns:a16="http://schemas.microsoft.com/office/drawing/2014/main" id="{E72A1CDE-A170-490D-492E-5344FC43D83B}"/>
              </a:ext>
            </a:extLst>
          </p:cNvPr>
          <p:cNvCxnSpPr>
            <a:cxnSpLocks/>
            <a:stCxn id="27" idx="1"/>
            <a:endCxn id="51" idx="0"/>
          </p:cNvCxnSpPr>
          <p:nvPr/>
        </p:nvCxnSpPr>
        <p:spPr>
          <a:xfrm flipH="1" flipV="1">
            <a:off x="2883881" y="2563555"/>
            <a:ext cx="799588" cy="111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1" name="Connecteur droit avec flèche 60">
            <a:extLst>
              <a:ext uri="{FF2B5EF4-FFF2-40B4-BE49-F238E27FC236}">
                <a16:creationId xmlns:a16="http://schemas.microsoft.com/office/drawing/2014/main" id="{5433774B-C630-D109-45BC-22BCD6F7C8DE}"/>
              </a:ext>
            </a:extLst>
          </p:cNvPr>
          <p:cNvCxnSpPr>
            <a:cxnSpLocks/>
            <a:stCxn id="40" idx="1"/>
            <a:endCxn id="52" idx="0"/>
          </p:cNvCxnSpPr>
          <p:nvPr/>
        </p:nvCxnSpPr>
        <p:spPr>
          <a:xfrm flipH="1" flipV="1">
            <a:off x="2883881" y="2927772"/>
            <a:ext cx="804023" cy="22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2" name="Connecteur droit avec flèche 61">
            <a:extLst>
              <a:ext uri="{FF2B5EF4-FFF2-40B4-BE49-F238E27FC236}">
                <a16:creationId xmlns:a16="http://schemas.microsoft.com/office/drawing/2014/main" id="{8B25CA9C-9D06-0326-5E46-6628061026E0}"/>
              </a:ext>
            </a:extLst>
          </p:cNvPr>
          <p:cNvCxnSpPr>
            <a:cxnSpLocks/>
            <a:stCxn id="43" idx="1"/>
            <a:endCxn id="53" idx="0"/>
          </p:cNvCxnSpPr>
          <p:nvPr/>
        </p:nvCxnSpPr>
        <p:spPr>
          <a:xfrm flipH="1">
            <a:off x="2883881" y="3301415"/>
            <a:ext cx="804846"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65" name="Groupe 64">
            <a:extLst>
              <a:ext uri="{FF2B5EF4-FFF2-40B4-BE49-F238E27FC236}">
                <a16:creationId xmlns:a16="http://schemas.microsoft.com/office/drawing/2014/main" id="{422AAC8B-FF77-187C-A772-C36F9590CED8}"/>
              </a:ext>
            </a:extLst>
          </p:cNvPr>
          <p:cNvGrpSpPr/>
          <p:nvPr/>
        </p:nvGrpSpPr>
        <p:grpSpPr>
          <a:xfrm>
            <a:off x="2134155" y="130325"/>
            <a:ext cx="4149124" cy="659520"/>
            <a:chOff x="1321539" y="173766"/>
            <a:chExt cx="5532165" cy="879360"/>
          </a:xfrm>
        </p:grpSpPr>
        <p:pic>
          <p:nvPicPr>
            <p:cNvPr id="66" name="Picture 2" descr="كلية العلوم والتكنولوجيا جامعة برج بوعريريج FST.Univ.BBA -رسمي- - Home |  Facebook">
              <a:extLst>
                <a:ext uri="{FF2B5EF4-FFF2-40B4-BE49-F238E27FC236}">
                  <a16:creationId xmlns:a16="http://schemas.microsoft.com/office/drawing/2014/main" id="{26855177-80E2-E7CE-3F55-9AFBE428D6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522" y="173766"/>
              <a:ext cx="1325182" cy="868308"/>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 avec coin rogné 67">
              <a:extLst>
                <a:ext uri="{FF2B5EF4-FFF2-40B4-BE49-F238E27FC236}">
                  <a16:creationId xmlns:a16="http://schemas.microsoft.com/office/drawing/2014/main" id="{4669740F-2E20-4D72-520A-B7E87B145ACC}"/>
                </a:ext>
              </a:extLst>
            </p:cNvPr>
            <p:cNvSpPr/>
            <p:nvPr/>
          </p:nvSpPr>
          <p:spPr>
            <a:xfrm>
              <a:off x="1321539" y="184818"/>
              <a:ext cx="4147772" cy="868308"/>
            </a:xfrm>
            <a:prstGeom prst="snip1Rect">
              <a:avLst>
                <a:gd name="adj" fmla="val 31410"/>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350" b="1" spc="38" dirty="0">
                  <a:ln w="11430"/>
                  <a:solidFill>
                    <a:schemeClr val="tx1">
                      <a:lumMod val="75000"/>
                      <a:lumOff val="25000"/>
                    </a:schemeClr>
                  </a:solidFill>
                  <a:effectLst>
                    <a:outerShdw blurRad="76200" dist="50800" dir="5400000" algn="tl" rotWithShape="0">
                      <a:srgbClr val="000000">
                        <a:alpha val="65000"/>
                      </a:srgbClr>
                    </a:outerShdw>
                  </a:effectLst>
                </a:rPr>
                <a:t>كلية العلوم والتكنولوجيا</a:t>
              </a:r>
            </a:p>
          </p:txBody>
        </p:sp>
      </p:grpSp>
    </p:spTree>
    <p:extLst>
      <p:ext uri="{BB962C8B-B14F-4D97-AF65-F5344CB8AC3E}">
        <p14:creationId xmlns:p14="http://schemas.microsoft.com/office/powerpoint/2010/main" val="18954004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4" name="Rectangle : coins arrondis 63">
            <a:extLst>
              <a:ext uri="{FF2B5EF4-FFF2-40B4-BE49-F238E27FC236}">
                <a16:creationId xmlns:a16="http://schemas.microsoft.com/office/drawing/2014/main" id="{379C2872-BEC0-14C7-9148-9D12D1B59CF4}"/>
              </a:ext>
            </a:extLst>
          </p:cNvPr>
          <p:cNvSpPr/>
          <p:nvPr/>
        </p:nvSpPr>
        <p:spPr>
          <a:xfrm>
            <a:off x="1260551" y="789552"/>
            <a:ext cx="6119761" cy="488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à coins arrondis 9">
            <a:extLst>
              <a:ext uri="{FF2B5EF4-FFF2-40B4-BE49-F238E27FC236}">
                <a16:creationId xmlns:a16="http://schemas.microsoft.com/office/drawing/2014/main" id="{998994C0-3B92-E03B-4925-66FD33DB2E35}"/>
              </a:ext>
            </a:extLst>
          </p:cNvPr>
          <p:cNvSpPr/>
          <p:nvPr/>
        </p:nvSpPr>
        <p:spPr>
          <a:xfrm>
            <a:off x="5699029"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t>ميدان</a:t>
            </a:r>
            <a:endParaRPr lang="fr-FR" sz="1050" b="1" dirty="0"/>
          </a:p>
        </p:txBody>
      </p:sp>
      <p:sp>
        <p:nvSpPr>
          <p:cNvPr id="71" name="Rectangle à coins arrondis 10">
            <a:extLst>
              <a:ext uri="{FF2B5EF4-FFF2-40B4-BE49-F238E27FC236}">
                <a16:creationId xmlns:a16="http://schemas.microsoft.com/office/drawing/2014/main" id="{730DCBDE-BA56-A693-770B-7811F9609C86}"/>
              </a:ext>
            </a:extLst>
          </p:cNvPr>
          <p:cNvSpPr/>
          <p:nvPr/>
        </p:nvSpPr>
        <p:spPr>
          <a:xfrm>
            <a:off x="3808849"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شعبة</a:t>
            </a:r>
            <a:endParaRPr lang="fr-FR" sz="1050" b="1" dirty="0"/>
          </a:p>
        </p:txBody>
      </p:sp>
      <p:sp>
        <p:nvSpPr>
          <p:cNvPr id="74" name="Rectangle à coins arrondis 13">
            <a:extLst>
              <a:ext uri="{FF2B5EF4-FFF2-40B4-BE49-F238E27FC236}">
                <a16:creationId xmlns:a16="http://schemas.microsoft.com/office/drawing/2014/main" id="{8F43F451-B261-4059-EE84-E3779A90C516}"/>
              </a:ext>
            </a:extLst>
          </p:cNvPr>
          <p:cNvSpPr/>
          <p:nvPr/>
        </p:nvSpPr>
        <p:spPr>
          <a:xfrm>
            <a:off x="1719288"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تخصص</a:t>
            </a:r>
            <a:endParaRPr lang="fr-FR" sz="1050" b="1" dirty="0"/>
          </a:p>
        </p:txBody>
      </p:sp>
      <p:grpSp>
        <p:nvGrpSpPr>
          <p:cNvPr id="11" name="Groupe 10">
            <a:extLst>
              <a:ext uri="{FF2B5EF4-FFF2-40B4-BE49-F238E27FC236}">
                <a16:creationId xmlns:a16="http://schemas.microsoft.com/office/drawing/2014/main" id="{A7D4DDB6-4CA2-347E-BA5E-46691961EEA5}"/>
              </a:ext>
            </a:extLst>
          </p:cNvPr>
          <p:cNvGrpSpPr/>
          <p:nvPr/>
        </p:nvGrpSpPr>
        <p:grpSpPr>
          <a:xfrm>
            <a:off x="6781714" y="1984719"/>
            <a:ext cx="751607" cy="1721566"/>
            <a:chOff x="7818330" y="1165166"/>
            <a:chExt cx="1002142" cy="2295421"/>
          </a:xfrm>
        </p:grpSpPr>
        <p:sp>
          <p:nvSpPr>
            <p:cNvPr id="12" name="Rectangle : coins arrondis 11">
              <a:extLst>
                <a:ext uri="{FF2B5EF4-FFF2-40B4-BE49-F238E27FC236}">
                  <a16:creationId xmlns:a16="http://schemas.microsoft.com/office/drawing/2014/main" id="{0966608A-24A6-5F0F-B10D-A8ADC375C2F2}"/>
                </a:ext>
              </a:extLst>
            </p:cNvPr>
            <p:cNvSpPr/>
            <p:nvPr/>
          </p:nvSpPr>
          <p:spPr>
            <a:xfrm>
              <a:off x="7818330" y="1165166"/>
              <a:ext cx="1000132" cy="21918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3" name="Rectangle : coins arrondis 12">
              <a:extLst>
                <a:ext uri="{FF2B5EF4-FFF2-40B4-BE49-F238E27FC236}">
                  <a16:creationId xmlns:a16="http://schemas.microsoft.com/office/drawing/2014/main" id="{CF6B2D7F-9561-7219-1B2F-6198A440DAB8}"/>
                </a:ext>
              </a:extLst>
            </p:cNvPr>
            <p:cNvSpPr/>
            <p:nvPr/>
          </p:nvSpPr>
          <p:spPr>
            <a:xfrm>
              <a:off x="7906072" y="1253872"/>
              <a:ext cx="914400" cy="210312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C731A3F1-18C8-66A7-2B24-DE09BBA629E5}"/>
                </a:ext>
              </a:extLst>
            </p:cNvPr>
            <p:cNvSpPr/>
            <p:nvPr/>
          </p:nvSpPr>
          <p:spPr>
            <a:xfrm rot="5400000">
              <a:off x="7369009" y="2149986"/>
              <a:ext cx="2191827" cy="429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500" dirty="0">
                  <a:ln w="0"/>
                  <a:solidFill>
                    <a:schemeClr val="tx1"/>
                  </a:solidFill>
                  <a:effectLst>
                    <a:outerShdw blurRad="38100" dist="19050" dir="2700000" algn="tl" rotWithShape="0">
                      <a:schemeClr val="dk1">
                        <a:alpha val="40000"/>
                      </a:schemeClr>
                    </a:outerShdw>
                  </a:effectLst>
                </a:rPr>
                <a:t>ماستر</a:t>
              </a:r>
              <a:endParaRPr lang="fr-FR" sz="4500" dirty="0">
                <a:ln w="0"/>
                <a:solidFill>
                  <a:schemeClr val="tx1"/>
                </a:solidFill>
                <a:effectLst>
                  <a:outerShdw blurRad="38100" dist="19050" dir="2700000" algn="tl" rotWithShape="0">
                    <a:schemeClr val="dk1">
                      <a:alpha val="40000"/>
                    </a:schemeClr>
                  </a:outerShdw>
                </a:effectLst>
              </a:endParaRPr>
            </a:p>
          </p:txBody>
        </p:sp>
      </p:grpSp>
      <p:grpSp>
        <p:nvGrpSpPr>
          <p:cNvPr id="30" name="Groupe 29">
            <a:extLst>
              <a:ext uri="{FF2B5EF4-FFF2-40B4-BE49-F238E27FC236}">
                <a16:creationId xmlns:a16="http://schemas.microsoft.com/office/drawing/2014/main" id="{1D13B906-97FC-FAEC-B571-27A3FBD83B13}"/>
              </a:ext>
            </a:extLst>
          </p:cNvPr>
          <p:cNvGrpSpPr/>
          <p:nvPr/>
        </p:nvGrpSpPr>
        <p:grpSpPr>
          <a:xfrm>
            <a:off x="5076091" y="2354150"/>
            <a:ext cx="1589064" cy="1014933"/>
            <a:chOff x="4978940" y="4481283"/>
            <a:chExt cx="2689666" cy="1511982"/>
          </a:xfrm>
        </p:grpSpPr>
        <p:sp>
          <p:nvSpPr>
            <p:cNvPr id="31" name="Hexagone 30">
              <a:extLst>
                <a:ext uri="{FF2B5EF4-FFF2-40B4-BE49-F238E27FC236}">
                  <a16:creationId xmlns:a16="http://schemas.microsoft.com/office/drawing/2014/main" id="{B3D1CB09-FB09-082B-4C0A-82DC3447DF64}"/>
                </a:ext>
              </a:extLst>
            </p:cNvPr>
            <p:cNvSpPr/>
            <p:nvPr/>
          </p:nvSpPr>
          <p:spPr>
            <a:xfrm>
              <a:off x="4978940" y="4481283"/>
              <a:ext cx="2689666" cy="1511982"/>
            </a:xfrm>
            <a:prstGeom prst="hexagon">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grpSp>
          <p:nvGrpSpPr>
            <p:cNvPr id="32" name="Groupe 31">
              <a:extLst>
                <a:ext uri="{FF2B5EF4-FFF2-40B4-BE49-F238E27FC236}">
                  <a16:creationId xmlns:a16="http://schemas.microsoft.com/office/drawing/2014/main" id="{9BB3661F-7E10-3DE2-C80B-5C93B5190C56}"/>
                </a:ext>
              </a:extLst>
            </p:cNvPr>
            <p:cNvGrpSpPr/>
            <p:nvPr/>
          </p:nvGrpSpPr>
          <p:grpSpPr>
            <a:xfrm>
              <a:off x="5186221" y="4826730"/>
              <a:ext cx="2180616" cy="838090"/>
              <a:chOff x="4963152" y="1953195"/>
              <a:chExt cx="2180616" cy="838090"/>
            </a:xfrm>
          </p:grpSpPr>
          <p:sp>
            <p:nvSpPr>
              <p:cNvPr id="33" name="Ellipse 32">
                <a:extLst>
                  <a:ext uri="{FF2B5EF4-FFF2-40B4-BE49-F238E27FC236}">
                    <a16:creationId xmlns:a16="http://schemas.microsoft.com/office/drawing/2014/main" id="{0F1D8DAB-DA68-2E7C-430A-81CFBE1B2622}"/>
                  </a:ext>
                </a:extLst>
              </p:cNvPr>
              <p:cNvSpPr/>
              <p:nvPr/>
            </p:nvSpPr>
            <p:spPr>
              <a:xfrm>
                <a:off x="4963152" y="1953195"/>
                <a:ext cx="2180616" cy="83809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050" dirty="0">
                    <a:ln w="18415" cmpd="sng">
                      <a:solidFill>
                        <a:srgbClr val="FFFFFF"/>
                      </a:solidFill>
                      <a:prstDash val="solid"/>
                    </a:ln>
                    <a:solidFill>
                      <a:schemeClr val="bg1"/>
                    </a:solidFill>
                  </a:rPr>
                  <a:t>رياضيات </a:t>
                </a:r>
                <a:r>
                  <a:rPr lang="ar-DZ" sz="1050" dirty="0" err="1">
                    <a:ln w="18415" cmpd="sng">
                      <a:solidFill>
                        <a:srgbClr val="FFFFFF"/>
                      </a:solidFill>
                      <a:prstDash val="solid"/>
                    </a:ln>
                    <a:solidFill>
                      <a:schemeClr val="bg1"/>
                    </a:solidFill>
                  </a:rPr>
                  <a:t>و</a:t>
                </a:r>
                <a:r>
                  <a:rPr lang="ar-DZ" sz="1050" dirty="0">
                    <a:ln w="18415" cmpd="sng">
                      <a:solidFill>
                        <a:srgbClr val="FFFFFF"/>
                      </a:solidFill>
                      <a:prstDash val="solid"/>
                    </a:ln>
                    <a:solidFill>
                      <a:schemeClr val="bg1"/>
                    </a:solidFill>
                  </a:rPr>
                  <a:t> إعلام آلي</a:t>
                </a:r>
                <a:endParaRPr lang="fr-FR" sz="1050" dirty="0">
                  <a:ln w="18415" cmpd="sng">
                    <a:solidFill>
                      <a:srgbClr val="FFFFFF"/>
                    </a:solidFill>
                    <a:prstDash val="solid"/>
                  </a:ln>
                  <a:solidFill>
                    <a:schemeClr val="bg1"/>
                  </a:solidFill>
                </a:endParaRPr>
              </a:p>
            </p:txBody>
          </p:sp>
          <p:sp>
            <p:nvSpPr>
              <p:cNvPr id="34" name="Ellipse 33">
                <a:extLst>
                  <a:ext uri="{FF2B5EF4-FFF2-40B4-BE49-F238E27FC236}">
                    <a16:creationId xmlns:a16="http://schemas.microsoft.com/office/drawing/2014/main" id="{CA7EE338-62EF-6A45-5B24-E6F7CD90AC90}"/>
                  </a:ext>
                </a:extLst>
              </p:cNvPr>
              <p:cNvSpPr/>
              <p:nvPr/>
            </p:nvSpPr>
            <p:spPr>
              <a:xfrm>
                <a:off x="5046893" y="2011599"/>
                <a:ext cx="2011680" cy="731520"/>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fontAlgn="ctr"/>
                <a:r>
                  <a:rPr lang="ar-DZ" sz="1050" b="1" dirty="0">
                    <a:solidFill>
                      <a:schemeClr val="bg1"/>
                    </a:solidFill>
                    <a:latin typeface="Sakkal Majalla"/>
                  </a:rPr>
                  <a:t>علوم وتكنولوجيا</a:t>
                </a:r>
              </a:p>
            </p:txBody>
          </p:sp>
        </p:grpSp>
      </p:grpSp>
      <p:sp>
        <p:nvSpPr>
          <p:cNvPr id="35" name="Rectangle 34">
            <a:extLst>
              <a:ext uri="{FF2B5EF4-FFF2-40B4-BE49-F238E27FC236}">
                <a16:creationId xmlns:a16="http://schemas.microsoft.com/office/drawing/2014/main" id="{82A39709-BCA4-D8A5-9E7E-5AA967B28347}"/>
              </a:ext>
            </a:extLst>
          </p:cNvPr>
          <p:cNvSpPr/>
          <p:nvPr/>
        </p:nvSpPr>
        <p:spPr>
          <a:xfrm rot="5400000">
            <a:off x="5660715" y="2268705"/>
            <a:ext cx="4664885" cy="3750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tIns="35100" rtlCol="0" anchor="ctr">
            <a:sp3d contourW="25400" prstMaterial="matte">
              <a:bevelT w="25400" h="55880" prst="artDeco"/>
              <a:contourClr>
                <a:schemeClr val="accent2">
                  <a:tint val="20000"/>
                </a:schemeClr>
              </a:contourClr>
            </a:sp3d>
          </a:bodyPr>
          <a:lstStyle/>
          <a:p>
            <a:pPr algn="ctr"/>
            <a:r>
              <a:rPr lang="ar-SA" b="1" spc="38" dirty="0">
                <a:ln w="11430"/>
                <a:solidFill>
                  <a:schemeClr val="tx1"/>
                </a:solidFill>
                <a:effectLst>
                  <a:outerShdw blurRad="76200" dist="50800" dir="5400000" algn="tl" rotWithShape="0">
                    <a:srgbClr val="000000">
                      <a:alpha val="65000"/>
                    </a:srgbClr>
                  </a:outerShdw>
                </a:effectLst>
              </a:rPr>
              <a:t>ميدان العلوم والتكنولوجيا</a:t>
            </a:r>
            <a:endParaRPr lang="ar-DZ" b="1" spc="38" dirty="0">
              <a:ln w="11430"/>
              <a:solidFill>
                <a:schemeClr val="tx1"/>
              </a:solidFill>
              <a:effectLst>
                <a:outerShdw blurRad="76200" dist="50800" dir="5400000" algn="tl" rotWithShape="0">
                  <a:srgbClr val="000000">
                    <a:alpha val="65000"/>
                  </a:srgbClr>
                </a:outerShdw>
              </a:effectLst>
            </a:endParaRPr>
          </a:p>
        </p:txBody>
      </p:sp>
      <p:sp>
        <p:nvSpPr>
          <p:cNvPr id="36" name="Rectangle 35">
            <a:extLst>
              <a:ext uri="{FF2B5EF4-FFF2-40B4-BE49-F238E27FC236}">
                <a16:creationId xmlns:a16="http://schemas.microsoft.com/office/drawing/2014/main" id="{6C937761-33FF-2DC1-6BD6-A7A0A91B8335}"/>
              </a:ext>
            </a:extLst>
          </p:cNvPr>
          <p:cNvSpPr/>
          <p:nvPr/>
        </p:nvSpPr>
        <p:spPr>
          <a:xfrm>
            <a:off x="3560228" y="1329613"/>
            <a:ext cx="1410216" cy="22774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إلكترونيك </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8" name="Rogner et arrondir un rectangle à un seul coin 19">
            <a:extLst>
              <a:ext uri="{FF2B5EF4-FFF2-40B4-BE49-F238E27FC236}">
                <a16:creationId xmlns:a16="http://schemas.microsoft.com/office/drawing/2014/main" id="{76617A58-C164-2A9C-750A-08E8EFBD472E}"/>
              </a:ext>
            </a:extLst>
          </p:cNvPr>
          <p:cNvSpPr/>
          <p:nvPr/>
        </p:nvSpPr>
        <p:spPr>
          <a:xfrm>
            <a:off x="1176846" y="1337700"/>
            <a:ext cx="1599445" cy="198348"/>
          </a:xfrm>
          <a:prstGeom prst="snipRoundRect">
            <a:avLst>
              <a:gd name="adj1" fmla="val 16667"/>
              <a:gd name="adj2" fmla="val 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DZ" sz="1350" dirty="0">
                <a:solidFill>
                  <a:schemeClr val="tx1"/>
                </a:solidFill>
              </a:rPr>
              <a:t>إلكترونيك صناعية</a:t>
            </a:r>
          </a:p>
        </p:txBody>
      </p:sp>
      <p:cxnSp>
        <p:nvCxnSpPr>
          <p:cNvPr id="39" name="Connecteur droit avec flèche 38">
            <a:extLst>
              <a:ext uri="{FF2B5EF4-FFF2-40B4-BE49-F238E27FC236}">
                <a16:creationId xmlns:a16="http://schemas.microsoft.com/office/drawing/2014/main" id="{CE168355-34AD-C7C7-2E7D-64F7A714BF12}"/>
              </a:ext>
            </a:extLst>
          </p:cNvPr>
          <p:cNvCxnSpPr>
            <a:cxnSpLocks/>
            <a:stCxn id="36" idx="1"/>
            <a:endCxn id="38" idx="0"/>
          </p:cNvCxnSpPr>
          <p:nvPr/>
        </p:nvCxnSpPr>
        <p:spPr>
          <a:xfrm flipH="1" flipV="1">
            <a:off x="2776291" y="1436874"/>
            <a:ext cx="783938" cy="661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0" name="Rectangle 39">
            <a:extLst>
              <a:ext uri="{FF2B5EF4-FFF2-40B4-BE49-F238E27FC236}">
                <a16:creationId xmlns:a16="http://schemas.microsoft.com/office/drawing/2014/main" id="{8E20A5A2-97AC-ADB7-FAD6-EB86B0BB77CF}"/>
              </a:ext>
            </a:extLst>
          </p:cNvPr>
          <p:cNvSpPr/>
          <p:nvPr/>
        </p:nvSpPr>
        <p:spPr>
          <a:xfrm>
            <a:off x="3560563" y="2221323"/>
            <a:ext cx="1377231" cy="23490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إلكترونيك</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1" name="Rectangle 40">
            <a:extLst>
              <a:ext uri="{FF2B5EF4-FFF2-40B4-BE49-F238E27FC236}">
                <a16:creationId xmlns:a16="http://schemas.microsoft.com/office/drawing/2014/main" id="{AB369F1F-1DC8-D2AD-85DA-23D9DB2EAB8B}"/>
              </a:ext>
            </a:extLst>
          </p:cNvPr>
          <p:cNvSpPr/>
          <p:nvPr/>
        </p:nvSpPr>
        <p:spPr>
          <a:xfrm>
            <a:off x="3561052" y="1599643"/>
            <a:ext cx="1409393" cy="22774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ألية</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2" name="Rectangle 41">
            <a:extLst>
              <a:ext uri="{FF2B5EF4-FFF2-40B4-BE49-F238E27FC236}">
                <a16:creationId xmlns:a16="http://schemas.microsoft.com/office/drawing/2014/main" id="{547CCA27-D272-9455-97A1-6875FADC929B}"/>
              </a:ext>
            </a:extLst>
          </p:cNvPr>
          <p:cNvSpPr/>
          <p:nvPr/>
        </p:nvSpPr>
        <p:spPr>
          <a:xfrm>
            <a:off x="3560228" y="1900810"/>
            <a:ext cx="1395339" cy="21123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كهروميكانيك</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3" name="Rectangle 42">
            <a:extLst>
              <a:ext uri="{FF2B5EF4-FFF2-40B4-BE49-F238E27FC236}">
                <a16:creationId xmlns:a16="http://schemas.microsoft.com/office/drawing/2014/main" id="{BB873019-E8A4-E506-4D17-703735E6B063}"/>
              </a:ext>
            </a:extLst>
          </p:cNvPr>
          <p:cNvSpPr/>
          <p:nvPr/>
        </p:nvSpPr>
        <p:spPr>
          <a:xfrm>
            <a:off x="3576857" y="2787774"/>
            <a:ext cx="1377231" cy="25924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ln w="10160">
                  <a:solidFill>
                    <a:schemeClr val="accent5"/>
                  </a:solidFill>
                  <a:prstDash val="solid"/>
                </a:ln>
                <a:solidFill>
                  <a:srgbClr val="FFFFFF"/>
                </a:solidFill>
                <a:effectLst>
                  <a:outerShdw blurRad="38100" dist="22860" dir="5400000" algn="tl" rotWithShape="0">
                    <a:srgbClr val="000000">
                      <a:alpha val="30000"/>
                    </a:srgbClr>
                  </a:outerShdw>
                </a:effectLst>
              </a:rPr>
              <a:t>كهروتقني</a:t>
            </a:r>
            <a:endPar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4" name="Rectangle 43">
            <a:extLst>
              <a:ext uri="{FF2B5EF4-FFF2-40B4-BE49-F238E27FC236}">
                <a16:creationId xmlns:a16="http://schemas.microsoft.com/office/drawing/2014/main" id="{5090888D-643A-8974-1EF0-C8B6DCFF2E1B}"/>
              </a:ext>
            </a:extLst>
          </p:cNvPr>
          <p:cNvSpPr/>
          <p:nvPr/>
        </p:nvSpPr>
        <p:spPr>
          <a:xfrm>
            <a:off x="3593214" y="4429706"/>
            <a:ext cx="1395478" cy="235179"/>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ميكانيكية</a:t>
            </a:r>
          </a:p>
        </p:txBody>
      </p:sp>
      <p:cxnSp>
        <p:nvCxnSpPr>
          <p:cNvPr id="45" name="Connecteur droit avec flèche 44">
            <a:extLst>
              <a:ext uri="{FF2B5EF4-FFF2-40B4-BE49-F238E27FC236}">
                <a16:creationId xmlns:a16="http://schemas.microsoft.com/office/drawing/2014/main" id="{13BAB09B-72A5-145E-FF4A-0473AE44C806}"/>
              </a:ext>
            </a:extLst>
          </p:cNvPr>
          <p:cNvCxnSpPr>
            <a:cxnSpLocks/>
            <a:stCxn id="47" idx="1"/>
            <a:endCxn id="56" idx="0"/>
          </p:cNvCxnSpPr>
          <p:nvPr/>
        </p:nvCxnSpPr>
        <p:spPr>
          <a:xfrm flipH="1">
            <a:off x="2752210" y="4006814"/>
            <a:ext cx="859250" cy="13016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6" name="Connecteur droit avec flèche 45">
            <a:extLst>
              <a:ext uri="{FF2B5EF4-FFF2-40B4-BE49-F238E27FC236}">
                <a16:creationId xmlns:a16="http://schemas.microsoft.com/office/drawing/2014/main" id="{7638411D-9CD7-ED18-5F25-C02CE3144607}"/>
              </a:ext>
            </a:extLst>
          </p:cNvPr>
          <p:cNvCxnSpPr>
            <a:cxnSpLocks/>
            <a:stCxn id="47" idx="1"/>
            <a:endCxn id="54" idx="0"/>
          </p:cNvCxnSpPr>
          <p:nvPr/>
        </p:nvCxnSpPr>
        <p:spPr>
          <a:xfrm flipH="1" flipV="1">
            <a:off x="2752210" y="3611143"/>
            <a:ext cx="859250" cy="3956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7" name="Rectangle 46">
            <a:extLst>
              <a:ext uri="{FF2B5EF4-FFF2-40B4-BE49-F238E27FC236}">
                <a16:creationId xmlns:a16="http://schemas.microsoft.com/office/drawing/2014/main" id="{47E3C7C2-6C56-8F10-1892-40DE3D75E59A}"/>
              </a:ext>
            </a:extLst>
          </p:cNvPr>
          <p:cNvSpPr/>
          <p:nvPr/>
        </p:nvSpPr>
        <p:spPr>
          <a:xfrm>
            <a:off x="3611460" y="3878901"/>
            <a:ext cx="1377231" cy="25582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مدنية</a:t>
            </a:r>
          </a:p>
        </p:txBody>
      </p:sp>
      <p:cxnSp>
        <p:nvCxnSpPr>
          <p:cNvPr id="48" name="Connecteur droit avec flèche 47">
            <a:extLst>
              <a:ext uri="{FF2B5EF4-FFF2-40B4-BE49-F238E27FC236}">
                <a16:creationId xmlns:a16="http://schemas.microsoft.com/office/drawing/2014/main" id="{6C476F8A-ADAB-C9CC-1BAB-F59580CC6F56}"/>
              </a:ext>
            </a:extLst>
          </p:cNvPr>
          <p:cNvCxnSpPr>
            <a:cxnSpLocks/>
            <a:stCxn id="47" idx="1"/>
            <a:endCxn id="55" idx="0"/>
          </p:cNvCxnSpPr>
          <p:nvPr/>
        </p:nvCxnSpPr>
        <p:spPr>
          <a:xfrm flipH="1" flipV="1">
            <a:off x="2752210" y="3866287"/>
            <a:ext cx="859250" cy="1405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9" name="Rogner et arrondir un rectangle à un seul coin 150">
            <a:extLst>
              <a:ext uri="{FF2B5EF4-FFF2-40B4-BE49-F238E27FC236}">
                <a16:creationId xmlns:a16="http://schemas.microsoft.com/office/drawing/2014/main" id="{827E3368-3CC9-D9EA-61BB-D34B3049A273}"/>
              </a:ext>
            </a:extLst>
          </p:cNvPr>
          <p:cNvSpPr/>
          <p:nvPr/>
        </p:nvSpPr>
        <p:spPr>
          <a:xfrm>
            <a:off x="1176847" y="1599642"/>
            <a:ext cx="1590245" cy="208168"/>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ألية وإعلام آلي صناعي</a:t>
            </a:r>
          </a:p>
        </p:txBody>
      </p:sp>
      <p:sp>
        <p:nvSpPr>
          <p:cNvPr id="50" name="Rogner et arrondir un rectangle à un seul coin 151">
            <a:extLst>
              <a:ext uri="{FF2B5EF4-FFF2-40B4-BE49-F238E27FC236}">
                <a16:creationId xmlns:a16="http://schemas.microsoft.com/office/drawing/2014/main" id="{812A95C9-0A44-14E3-FDEB-D57054E07187}"/>
              </a:ext>
            </a:extLst>
          </p:cNvPr>
          <p:cNvSpPr/>
          <p:nvPr/>
        </p:nvSpPr>
        <p:spPr>
          <a:xfrm>
            <a:off x="1176846" y="1869673"/>
            <a:ext cx="1589064" cy="226613"/>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كهروميكانيك</a:t>
            </a:r>
            <a:endParaRPr lang="ar-DZ" sz="1350" dirty="0">
              <a:solidFill>
                <a:schemeClr val="tx1"/>
              </a:solidFill>
            </a:endParaRPr>
          </a:p>
        </p:txBody>
      </p:sp>
      <p:sp>
        <p:nvSpPr>
          <p:cNvPr id="51" name="Rogner et arrondir un rectangle à un seul coin 152">
            <a:extLst>
              <a:ext uri="{FF2B5EF4-FFF2-40B4-BE49-F238E27FC236}">
                <a16:creationId xmlns:a16="http://schemas.microsoft.com/office/drawing/2014/main" id="{83C8479B-A0EC-A5DD-D4AA-B628F179FA54}"/>
              </a:ext>
            </a:extLst>
          </p:cNvPr>
          <p:cNvSpPr/>
          <p:nvPr/>
        </p:nvSpPr>
        <p:spPr>
          <a:xfrm>
            <a:off x="1171912" y="2139702"/>
            <a:ext cx="1604379" cy="208168"/>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ميكرو</a:t>
            </a:r>
            <a:r>
              <a:rPr lang="ar-DZ" sz="1350" dirty="0">
                <a:solidFill>
                  <a:schemeClr val="tx1"/>
                </a:solidFill>
              </a:rPr>
              <a:t> إلكترونيك</a:t>
            </a:r>
          </a:p>
        </p:txBody>
      </p:sp>
      <p:sp>
        <p:nvSpPr>
          <p:cNvPr id="52" name="Rogner et arrondir un rectangle à un seul coin 153">
            <a:extLst>
              <a:ext uri="{FF2B5EF4-FFF2-40B4-BE49-F238E27FC236}">
                <a16:creationId xmlns:a16="http://schemas.microsoft.com/office/drawing/2014/main" id="{53F4B0A0-E304-26BF-A199-72CD4AF6EFC5}"/>
              </a:ext>
            </a:extLst>
          </p:cNvPr>
          <p:cNvSpPr/>
          <p:nvPr/>
        </p:nvSpPr>
        <p:spPr>
          <a:xfrm>
            <a:off x="1157070" y="2398935"/>
            <a:ext cx="1589063" cy="360411"/>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الكترونيك</a:t>
            </a:r>
            <a:r>
              <a:rPr lang="ar-DZ" sz="1350" dirty="0">
                <a:solidFill>
                  <a:schemeClr val="tx1"/>
                </a:solidFill>
              </a:rPr>
              <a:t> الأنظمة المضمنة</a:t>
            </a:r>
          </a:p>
        </p:txBody>
      </p:sp>
      <p:sp>
        <p:nvSpPr>
          <p:cNvPr id="53" name="Rogner et arrondir un rectangle à un seul coin 154">
            <a:extLst>
              <a:ext uri="{FF2B5EF4-FFF2-40B4-BE49-F238E27FC236}">
                <a16:creationId xmlns:a16="http://schemas.microsoft.com/office/drawing/2014/main" id="{837F2DFE-436F-B0EE-A1F3-FD51C73BA19A}"/>
              </a:ext>
            </a:extLst>
          </p:cNvPr>
          <p:cNvSpPr/>
          <p:nvPr/>
        </p:nvSpPr>
        <p:spPr>
          <a:xfrm>
            <a:off x="1176846" y="2842516"/>
            <a:ext cx="1589064" cy="200325"/>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تحكم كهربائي</a:t>
            </a:r>
          </a:p>
        </p:txBody>
      </p:sp>
      <p:sp>
        <p:nvSpPr>
          <p:cNvPr id="54" name="Rogner et arrondir un rectangle à un seul coin 156">
            <a:extLst>
              <a:ext uri="{FF2B5EF4-FFF2-40B4-BE49-F238E27FC236}">
                <a16:creationId xmlns:a16="http://schemas.microsoft.com/office/drawing/2014/main" id="{57A612F1-E6D9-8B44-D61F-013467B7841D}"/>
              </a:ext>
            </a:extLst>
          </p:cNvPr>
          <p:cNvSpPr/>
          <p:nvPr/>
        </p:nvSpPr>
        <p:spPr>
          <a:xfrm>
            <a:off x="1176846" y="3503197"/>
            <a:ext cx="1575365" cy="215891"/>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مواد الهندسة المدنية</a:t>
            </a:r>
          </a:p>
        </p:txBody>
      </p:sp>
      <p:sp>
        <p:nvSpPr>
          <p:cNvPr id="55" name="Rogner et arrondir un rectangle à un seul coin 157">
            <a:extLst>
              <a:ext uri="{FF2B5EF4-FFF2-40B4-BE49-F238E27FC236}">
                <a16:creationId xmlns:a16="http://schemas.microsoft.com/office/drawing/2014/main" id="{632438D8-B4F4-577D-F480-8577256F9A0A}"/>
              </a:ext>
            </a:extLst>
          </p:cNvPr>
          <p:cNvSpPr/>
          <p:nvPr/>
        </p:nvSpPr>
        <p:spPr>
          <a:xfrm>
            <a:off x="1171912" y="3763942"/>
            <a:ext cx="1580299" cy="204689"/>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هياكل</a:t>
            </a:r>
            <a:endParaRPr lang="ar-DZ" sz="1350" dirty="0">
              <a:solidFill>
                <a:schemeClr val="tx1"/>
              </a:solidFill>
            </a:endParaRPr>
          </a:p>
        </p:txBody>
      </p:sp>
      <p:sp>
        <p:nvSpPr>
          <p:cNvPr id="56" name="Rogner et arrondir un rectangle à un seul coin 158">
            <a:extLst>
              <a:ext uri="{FF2B5EF4-FFF2-40B4-BE49-F238E27FC236}">
                <a16:creationId xmlns:a16="http://schemas.microsoft.com/office/drawing/2014/main" id="{16E7327E-6D41-092C-8FD4-4444B91B5BC6}"/>
              </a:ext>
            </a:extLst>
          </p:cNvPr>
          <p:cNvSpPr/>
          <p:nvPr/>
        </p:nvSpPr>
        <p:spPr>
          <a:xfrm>
            <a:off x="1176846" y="4041232"/>
            <a:ext cx="1575365" cy="191498"/>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جيوتقني</a:t>
            </a:r>
            <a:endParaRPr lang="ar-DZ" sz="1350" dirty="0">
              <a:solidFill>
                <a:schemeClr val="tx1"/>
              </a:solidFill>
            </a:endParaRPr>
          </a:p>
        </p:txBody>
      </p:sp>
      <p:cxnSp>
        <p:nvCxnSpPr>
          <p:cNvPr id="57" name="Connecteur droit avec flèche 56">
            <a:extLst>
              <a:ext uri="{FF2B5EF4-FFF2-40B4-BE49-F238E27FC236}">
                <a16:creationId xmlns:a16="http://schemas.microsoft.com/office/drawing/2014/main" id="{936BEBA7-1096-0D41-5235-6EF2F3FF9D68}"/>
              </a:ext>
            </a:extLst>
          </p:cNvPr>
          <p:cNvCxnSpPr>
            <a:cxnSpLocks/>
            <a:stCxn id="41" idx="1"/>
            <a:endCxn id="49" idx="0"/>
          </p:cNvCxnSpPr>
          <p:nvPr/>
        </p:nvCxnSpPr>
        <p:spPr>
          <a:xfrm flipH="1" flipV="1">
            <a:off x="2767091" y="1703727"/>
            <a:ext cx="793961" cy="97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8" name="Connecteur droit avec flèche 57">
            <a:extLst>
              <a:ext uri="{FF2B5EF4-FFF2-40B4-BE49-F238E27FC236}">
                <a16:creationId xmlns:a16="http://schemas.microsoft.com/office/drawing/2014/main" id="{0A2385FB-E4CF-E8CC-35AB-0D436327DB23}"/>
              </a:ext>
            </a:extLst>
          </p:cNvPr>
          <p:cNvCxnSpPr>
            <a:cxnSpLocks/>
            <a:stCxn id="42" idx="1"/>
            <a:endCxn id="50" idx="0"/>
          </p:cNvCxnSpPr>
          <p:nvPr/>
        </p:nvCxnSpPr>
        <p:spPr>
          <a:xfrm flipH="1" flipV="1">
            <a:off x="2765911" y="1982980"/>
            <a:ext cx="794318" cy="2344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9" name="Connecteur droit avec flèche 58">
            <a:extLst>
              <a:ext uri="{FF2B5EF4-FFF2-40B4-BE49-F238E27FC236}">
                <a16:creationId xmlns:a16="http://schemas.microsoft.com/office/drawing/2014/main" id="{EAAE9ECC-FC70-D154-E0C6-1390C2B5302E}"/>
              </a:ext>
            </a:extLst>
          </p:cNvPr>
          <p:cNvCxnSpPr>
            <a:cxnSpLocks/>
            <a:stCxn id="40" idx="1"/>
            <a:endCxn id="51" idx="0"/>
          </p:cNvCxnSpPr>
          <p:nvPr/>
        </p:nvCxnSpPr>
        <p:spPr>
          <a:xfrm flipH="1" flipV="1">
            <a:off x="2776291" y="2243786"/>
            <a:ext cx="784272" cy="9499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0" name="Connecteur droit avec flèche 59">
            <a:extLst>
              <a:ext uri="{FF2B5EF4-FFF2-40B4-BE49-F238E27FC236}">
                <a16:creationId xmlns:a16="http://schemas.microsoft.com/office/drawing/2014/main" id="{57849222-9312-D702-474F-4E88B6912888}"/>
              </a:ext>
            </a:extLst>
          </p:cNvPr>
          <p:cNvCxnSpPr>
            <a:cxnSpLocks/>
            <a:stCxn id="40" idx="1"/>
            <a:endCxn id="52" idx="0"/>
          </p:cNvCxnSpPr>
          <p:nvPr/>
        </p:nvCxnSpPr>
        <p:spPr>
          <a:xfrm flipH="1">
            <a:off x="2746133" y="2338777"/>
            <a:ext cx="814430" cy="2403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1" name="Connecteur droit avec flèche 60">
            <a:extLst>
              <a:ext uri="{FF2B5EF4-FFF2-40B4-BE49-F238E27FC236}">
                <a16:creationId xmlns:a16="http://schemas.microsoft.com/office/drawing/2014/main" id="{A9CA6075-B661-590E-6128-DA033A6E1BA7}"/>
              </a:ext>
            </a:extLst>
          </p:cNvPr>
          <p:cNvCxnSpPr>
            <a:cxnSpLocks/>
            <a:stCxn id="43" idx="1"/>
            <a:endCxn id="53" idx="0"/>
          </p:cNvCxnSpPr>
          <p:nvPr/>
        </p:nvCxnSpPr>
        <p:spPr>
          <a:xfrm flipH="1">
            <a:off x="2765910" y="2917397"/>
            <a:ext cx="810947" cy="252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2" name="Rogner et arrondir un rectangle à un seul coin 122">
            <a:extLst>
              <a:ext uri="{FF2B5EF4-FFF2-40B4-BE49-F238E27FC236}">
                <a16:creationId xmlns:a16="http://schemas.microsoft.com/office/drawing/2014/main" id="{888A4B08-2E45-BE54-C3E8-6677E06435AD}"/>
              </a:ext>
            </a:extLst>
          </p:cNvPr>
          <p:cNvSpPr/>
          <p:nvPr/>
        </p:nvSpPr>
        <p:spPr>
          <a:xfrm>
            <a:off x="1171912" y="4267669"/>
            <a:ext cx="1580300" cy="235180"/>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a:solidFill>
                  <a:schemeClr val="tx1"/>
                </a:solidFill>
              </a:rPr>
              <a:t>طاقوية</a:t>
            </a:r>
            <a:endParaRPr lang="ar-DZ" sz="1350" dirty="0">
              <a:solidFill>
                <a:schemeClr val="tx1"/>
              </a:solidFill>
            </a:endParaRPr>
          </a:p>
        </p:txBody>
      </p:sp>
      <p:cxnSp>
        <p:nvCxnSpPr>
          <p:cNvPr id="65" name="Connecteur droit avec flèche 64">
            <a:extLst>
              <a:ext uri="{FF2B5EF4-FFF2-40B4-BE49-F238E27FC236}">
                <a16:creationId xmlns:a16="http://schemas.microsoft.com/office/drawing/2014/main" id="{332F80A5-AF85-1526-27E5-0073947F1208}"/>
              </a:ext>
            </a:extLst>
          </p:cNvPr>
          <p:cNvCxnSpPr>
            <a:cxnSpLocks/>
            <a:stCxn id="44" idx="1"/>
            <a:endCxn id="62" idx="0"/>
          </p:cNvCxnSpPr>
          <p:nvPr/>
        </p:nvCxnSpPr>
        <p:spPr>
          <a:xfrm flipH="1" flipV="1">
            <a:off x="2752211" y="4385259"/>
            <a:ext cx="841002" cy="1620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6" name="Rogner et arrondir un rectangle à un seul coin 122">
            <a:extLst>
              <a:ext uri="{FF2B5EF4-FFF2-40B4-BE49-F238E27FC236}">
                <a16:creationId xmlns:a16="http://schemas.microsoft.com/office/drawing/2014/main" id="{EA0C0576-A51E-61B6-5E02-CEC375385CF6}"/>
              </a:ext>
            </a:extLst>
          </p:cNvPr>
          <p:cNvSpPr/>
          <p:nvPr/>
        </p:nvSpPr>
        <p:spPr>
          <a:xfrm>
            <a:off x="1176847" y="4562226"/>
            <a:ext cx="1575365" cy="162000"/>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هندسة المواد</a:t>
            </a:r>
          </a:p>
        </p:txBody>
      </p:sp>
      <p:cxnSp>
        <p:nvCxnSpPr>
          <p:cNvPr id="68" name="Connecteur droit avec flèche 134">
            <a:extLst>
              <a:ext uri="{FF2B5EF4-FFF2-40B4-BE49-F238E27FC236}">
                <a16:creationId xmlns:a16="http://schemas.microsoft.com/office/drawing/2014/main" id="{5ACF1CD4-7649-4B5A-1EF0-F1586CCDE5BB}"/>
              </a:ext>
            </a:extLst>
          </p:cNvPr>
          <p:cNvCxnSpPr>
            <a:cxnSpLocks/>
            <a:stCxn id="44" idx="1"/>
            <a:endCxn id="66" idx="0"/>
          </p:cNvCxnSpPr>
          <p:nvPr/>
        </p:nvCxnSpPr>
        <p:spPr>
          <a:xfrm flipH="1">
            <a:off x="2752211" y="4547295"/>
            <a:ext cx="841002" cy="959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69" name="Groupe 68">
            <a:extLst>
              <a:ext uri="{FF2B5EF4-FFF2-40B4-BE49-F238E27FC236}">
                <a16:creationId xmlns:a16="http://schemas.microsoft.com/office/drawing/2014/main" id="{96A3DD3B-90AB-5317-4347-8746CF645126}"/>
              </a:ext>
            </a:extLst>
          </p:cNvPr>
          <p:cNvGrpSpPr/>
          <p:nvPr/>
        </p:nvGrpSpPr>
        <p:grpSpPr>
          <a:xfrm>
            <a:off x="2134155" y="33468"/>
            <a:ext cx="4149124" cy="659520"/>
            <a:chOff x="1321539" y="173766"/>
            <a:chExt cx="5532165" cy="879360"/>
          </a:xfrm>
        </p:grpSpPr>
        <p:pic>
          <p:nvPicPr>
            <p:cNvPr id="70" name="Picture 2" descr="كلية العلوم والتكنولوجيا جامعة برج بوعريريج FST.Univ.BBA -رسمي- - Home |  Facebook">
              <a:extLst>
                <a:ext uri="{FF2B5EF4-FFF2-40B4-BE49-F238E27FC236}">
                  <a16:creationId xmlns:a16="http://schemas.microsoft.com/office/drawing/2014/main" id="{03CCF261-9857-86E9-0B6C-40D572A37B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522" y="173766"/>
              <a:ext cx="1325182" cy="868308"/>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 avec coin rogné 71">
              <a:extLst>
                <a:ext uri="{FF2B5EF4-FFF2-40B4-BE49-F238E27FC236}">
                  <a16:creationId xmlns:a16="http://schemas.microsoft.com/office/drawing/2014/main" id="{92D6D5C6-51D8-933C-F94C-C364328BFE29}"/>
                </a:ext>
              </a:extLst>
            </p:cNvPr>
            <p:cNvSpPr/>
            <p:nvPr/>
          </p:nvSpPr>
          <p:spPr>
            <a:xfrm>
              <a:off x="1321539" y="184818"/>
              <a:ext cx="4147772" cy="868308"/>
            </a:xfrm>
            <a:prstGeom prst="snip1Rect">
              <a:avLst>
                <a:gd name="adj" fmla="val 31410"/>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350" b="1" spc="38" dirty="0">
                  <a:ln w="11430"/>
                  <a:solidFill>
                    <a:schemeClr val="tx1">
                      <a:lumMod val="75000"/>
                      <a:lumOff val="25000"/>
                    </a:schemeClr>
                  </a:solidFill>
                  <a:effectLst>
                    <a:outerShdw blurRad="76200" dist="50800" dir="5400000" algn="tl" rotWithShape="0">
                      <a:srgbClr val="000000">
                        <a:alpha val="65000"/>
                      </a:srgbClr>
                    </a:outerShdw>
                  </a:effectLst>
                </a:rPr>
                <a:t>كلية العلوم والتكنولوجيا</a:t>
              </a:r>
            </a:p>
          </p:txBody>
        </p:sp>
      </p:grpSp>
      <p:sp>
        <p:nvSpPr>
          <p:cNvPr id="63" name="Rogner et arrondir un rectangle à un seul coin 154">
            <a:extLst>
              <a:ext uri="{FF2B5EF4-FFF2-40B4-BE49-F238E27FC236}">
                <a16:creationId xmlns:a16="http://schemas.microsoft.com/office/drawing/2014/main" id="{3CFA68CE-9697-F282-40EA-1BDF9D6FA020}"/>
              </a:ext>
            </a:extLst>
          </p:cNvPr>
          <p:cNvSpPr/>
          <p:nvPr/>
        </p:nvSpPr>
        <p:spPr>
          <a:xfrm>
            <a:off x="1176845" y="3083206"/>
            <a:ext cx="1599446" cy="400023"/>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طاقات متجددة في </a:t>
            </a:r>
            <a:r>
              <a:rPr lang="ar-DZ" sz="1350" dirty="0" err="1">
                <a:solidFill>
                  <a:schemeClr val="tx1"/>
                </a:solidFill>
              </a:rPr>
              <a:t>الكهروتقني</a:t>
            </a:r>
            <a:endParaRPr lang="ar-DZ" sz="1350" dirty="0">
              <a:solidFill>
                <a:schemeClr val="tx1"/>
              </a:solidFill>
            </a:endParaRPr>
          </a:p>
        </p:txBody>
      </p:sp>
      <p:cxnSp>
        <p:nvCxnSpPr>
          <p:cNvPr id="73" name="Connecteur droit avec flèche 72">
            <a:extLst>
              <a:ext uri="{FF2B5EF4-FFF2-40B4-BE49-F238E27FC236}">
                <a16:creationId xmlns:a16="http://schemas.microsoft.com/office/drawing/2014/main" id="{8219B2E5-ACAE-F8F5-9012-9C4F74982006}"/>
              </a:ext>
            </a:extLst>
          </p:cNvPr>
          <p:cNvCxnSpPr>
            <a:cxnSpLocks/>
            <a:endCxn id="63" idx="0"/>
          </p:cNvCxnSpPr>
          <p:nvPr/>
        </p:nvCxnSpPr>
        <p:spPr>
          <a:xfrm flipH="1">
            <a:off x="2776291" y="2937503"/>
            <a:ext cx="744427" cy="3457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123315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4" name="Rectangle : coins arrondis 63">
            <a:extLst>
              <a:ext uri="{FF2B5EF4-FFF2-40B4-BE49-F238E27FC236}">
                <a16:creationId xmlns:a16="http://schemas.microsoft.com/office/drawing/2014/main" id="{379C2872-BEC0-14C7-9148-9D12D1B59CF4}"/>
              </a:ext>
            </a:extLst>
          </p:cNvPr>
          <p:cNvSpPr/>
          <p:nvPr/>
        </p:nvSpPr>
        <p:spPr>
          <a:xfrm>
            <a:off x="1260551" y="789552"/>
            <a:ext cx="6119761" cy="488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à coins arrondis 9">
            <a:extLst>
              <a:ext uri="{FF2B5EF4-FFF2-40B4-BE49-F238E27FC236}">
                <a16:creationId xmlns:a16="http://schemas.microsoft.com/office/drawing/2014/main" id="{998994C0-3B92-E03B-4925-66FD33DB2E35}"/>
              </a:ext>
            </a:extLst>
          </p:cNvPr>
          <p:cNvSpPr/>
          <p:nvPr/>
        </p:nvSpPr>
        <p:spPr>
          <a:xfrm>
            <a:off x="5699029"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dirty="0"/>
              <a:t>ميدان</a:t>
            </a:r>
            <a:endParaRPr lang="fr-FR" sz="1050" b="1" dirty="0"/>
          </a:p>
        </p:txBody>
      </p:sp>
      <p:sp>
        <p:nvSpPr>
          <p:cNvPr id="71" name="Rectangle à coins arrondis 10">
            <a:extLst>
              <a:ext uri="{FF2B5EF4-FFF2-40B4-BE49-F238E27FC236}">
                <a16:creationId xmlns:a16="http://schemas.microsoft.com/office/drawing/2014/main" id="{730DCBDE-BA56-A693-770B-7811F9609C86}"/>
              </a:ext>
            </a:extLst>
          </p:cNvPr>
          <p:cNvSpPr/>
          <p:nvPr/>
        </p:nvSpPr>
        <p:spPr>
          <a:xfrm>
            <a:off x="3808849"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شعبة</a:t>
            </a:r>
            <a:endParaRPr lang="fr-FR" sz="1050" b="1" dirty="0"/>
          </a:p>
        </p:txBody>
      </p:sp>
      <p:sp>
        <p:nvSpPr>
          <p:cNvPr id="74" name="Rectangle à coins arrondis 13">
            <a:extLst>
              <a:ext uri="{FF2B5EF4-FFF2-40B4-BE49-F238E27FC236}">
                <a16:creationId xmlns:a16="http://schemas.microsoft.com/office/drawing/2014/main" id="{8F43F451-B261-4059-EE84-E3779A90C516}"/>
              </a:ext>
            </a:extLst>
          </p:cNvPr>
          <p:cNvSpPr/>
          <p:nvPr/>
        </p:nvSpPr>
        <p:spPr>
          <a:xfrm>
            <a:off x="1719288" y="897308"/>
            <a:ext cx="1032923" cy="21431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lang="ar-DZ" sz="1050" b="1"/>
              <a:t>تخصص</a:t>
            </a:r>
            <a:endParaRPr lang="fr-FR" sz="1050" b="1" dirty="0"/>
          </a:p>
        </p:txBody>
      </p:sp>
      <p:grpSp>
        <p:nvGrpSpPr>
          <p:cNvPr id="11" name="Groupe 10">
            <a:extLst>
              <a:ext uri="{FF2B5EF4-FFF2-40B4-BE49-F238E27FC236}">
                <a16:creationId xmlns:a16="http://schemas.microsoft.com/office/drawing/2014/main" id="{A7D4DDB6-4CA2-347E-BA5E-46691961EEA5}"/>
              </a:ext>
            </a:extLst>
          </p:cNvPr>
          <p:cNvGrpSpPr/>
          <p:nvPr/>
        </p:nvGrpSpPr>
        <p:grpSpPr>
          <a:xfrm>
            <a:off x="6781714" y="1984719"/>
            <a:ext cx="751607" cy="1721566"/>
            <a:chOff x="7818330" y="1165166"/>
            <a:chExt cx="1002142" cy="2295421"/>
          </a:xfrm>
        </p:grpSpPr>
        <p:sp>
          <p:nvSpPr>
            <p:cNvPr id="12" name="Rectangle : coins arrondis 11">
              <a:extLst>
                <a:ext uri="{FF2B5EF4-FFF2-40B4-BE49-F238E27FC236}">
                  <a16:creationId xmlns:a16="http://schemas.microsoft.com/office/drawing/2014/main" id="{0966608A-24A6-5F0F-B10D-A8ADC375C2F2}"/>
                </a:ext>
              </a:extLst>
            </p:cNvPr>
            <p:cNvSpPr/>
            <p:nvPr/>
          </p:nvSpPr>
          <p:spPr>
            <a:xfrm>
              <a:off x="7818330" y="1165166"/>
              <a:ext cx="1000132" cy="21918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3" name="Rectangle : coins arrondis 12">
              <a:extLst>
                <a:ext uri="{FF2B5EF4-FFF2-40B4-BE49-F238E27FC236}">
                  <a16:creationId xmlns:a16="http://schemas.microsoft.com/office/drawing/2014/main" id="{CF6B2D7F-9561-7219-1B2F-6198A440DAB8}"/>
                </a:ext>
              </a:extLst>
            </p:cNvPr>
            <p:cNvSpPr/>
            <p:nvPr/>
          </p:nvSpPr>
          <p:spPr>
            <a:xfrm>
              <a:off x="7906072" y="1253872"/>
              <a:ext cx="914400" cy="210312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C731A3F1-18C8-66A7-2B24-DE09BBA629E5}"/>
                </a:ext>
              </a:extLst>
            </p:cNvPr>
            <p:cNvSpPr/>
            <p:nvPr/>
          </p:nvSpPr>
          <p:spPr>
            <a:xfrm rot="5400000">
              <a:off x="7369009" y="2149986"/>
              <a:ext cx="2191827" cy="429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500" dirty="0">
                  <a:ln w="0"/>
                  <a:solidFill>
                    <a:schemeClr val="tx1"/>
                  </a:solidFill>
                  <a:effectLst>
                    <a:outerShdw blurRad="38100" dist="19050" dir="2700000" algn="tl" rotWithShape="0">
                      <a:schemeClr val="dk1">
                        <a:alpha val="40000"/>
                      </a:schemeClr>
                    </a:outerShdw>
                  </a:effectLst>
                </a:rPr>
                <a:t>ماستر</a:t>
              </a:r>
              <a:endParaRPr lang="fr-FR" sz="4500" dirty="0">
                <a:ln w="0"/>
                <a:solidFill>
                  <a:schemeClr val="tx1"/>
                </a:solidFill>
                <a:effectLst>
                  <a:outerShdw blurRad="38100" dist="19050" dir="2700000" algn="tl" rotWithShape="0">
                    <a:schemeClr val="dk1">
                      <a:alpha val="40000"/>
                    </a:schemeClr>
                  </a:outerShdw>
                </a:effectLst>
              </a:endParaRPr>
            </a:p>
          </p:txBody>
        </p:sp>
      </p:grpSp>
      <p:grpSp>
        <p:nvGrpSpPr>
          <p:cNvPr id="30" name="Groupe 29">
            <a:extLst>
              <a:ext uri="{FF2B5EF4-FFF2-40B4-BE49-F238E27FC236}">
                <a16:creationId xmlns:a16="http://schemas.microsoft.com/office/drawing/2014/main" id="{1D13B906-97FC-FAEC-B571-27A3FBD83B13}"/>
              </a:ext>
            </a:extLst>
          </p:cNvPr>
          <p:cNvGrpSpPr/>
          <p:nvPr/>
        </p:nvGrpSpPr>
        <p:grpSpPr>
          <a:xfrm>
            <a:off x="5076091" y="2354150"/>
            <a:ext cx="1589064" cy="1014933"/>
            <a:chOff x="4978940" y="4481283"/>
            <a:chExt cx="2689666" cy="1511982"/>
          </a:xfrm>
        </p:grpSpPr>
        <p:sp>
          <p:nvSpPr>
            <p:cNvPr id="31" name="Hexagone 30">
              <a:extLst>
                <a:ext uri="{FF2B5EF4-FFF2-40B4-BE49-F238E27FC236}">
                  <a16:creationId xmlns:a16="http://schemas.microsoft.com/office/drawing/2014/main" id="{B3D1CB09-FB09-082B-4C0A-82DC3447DF64}"/>
                </a:ext>
              </a:extLst>
            </p:cNvPr>
            <p:cNvSpPr/>
            <p:nvPr/>
          </p:nvSpPr>
          <p:spPr>
            <a:xfrm>
              <a:off x="4978940" y="4481283"/>
              <a:ext cx="2689666" cy="1511982"/>
            </a:xfrm>
            <a:prstGeom prst="hexagon">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grpSp>
          <p:nvGrpSpPr>
            <p:cNvPr id="32" name="Groupe 31">
              <a:extLst>
                <a:ext uri="{FF2B5EF4-FFF2-40B4-BE49-F238E27FC236}">
                  <a16:creationId xmlns:a16="http://schemas.microsoft.com/office/drawing/2014/main" id="{9BB3661F-7E10-3DE2-C80B-5C93B5190C56}"/>
                </a:ext>
              </a:extLst>
            </p:cNvPr>
            <p:cNvGrpSpPr/>
            <p:nvPr/>
          </p:nvGrpSpPr>
          <p:grpSpPr>
            <a:xfrm>
              <a:off x="5186221" y="4826730"/>
              <a:ext cx="2180616" cy="838090"/>
              <a:chOff x="4963152" y="1953195"/>
              <a:chExt cx="2180616" cy="838090"/>
            </a:xfrm>
          </p:grpSpPr>
          <p:sp>
            <p:nvSpPr>
              <p:cNvPr id="33" name="Ellipse 32">
                <a:extLst>
                  <a:ext uri="{FF2B5EF4-FFF2-40B4-BE49-F238E27FC236}">
                    <a16:creationId xmlns:a16="http://schemas.microsoft.com/office/drawing/2014/main" id="{0F1D8DAB-DA68-2E7C-430A-81CFBE1B2622}"/>
                  </a:ext>
                </a:extLst>
              </p:cNvPr>
              <p:cNvSpPr/>
              <p:nvPr/>
            </p:nvSpPr>
            <p:spPr>
              <a:xfrm>
                <a:off x="4963152" y="1953195"/>
                <a:ext cx="2180616" cy="83809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050" dirty="0">
                    <a:ln w="18415" cmpd="sng">
                      <a:solidFill>
                        <a:srgbClr val="FFFFFF"/>
                      </a:solidFill>
                      <a:prstDash val="solid"/>
                    </a:ln>
                    <a:solidFill>
                      <a:schemeClr val="bg1"/>
                    </a:solidFill>
                  </a:rPr>
                  <a:t>رياضيات </a:t>
                </a:r>
                <a:r>
                  <a:rPr lang="ar-DZ" sz="1050" dirty="0" err="1">
                    <a:ln w="18415" cmpd="sng">
                      <a:solidFill>
                        <a:srgbClr val="FFFFFF"/>
                      </a:solidFill>
                      <a:prstDash val="solid"/>
                    </a:ln>
                    <a:solidFill>
                      <a:schemeClr val="bg1"/>
                    </a:solidFill>
                  </a:rPr>
                  <a:t>و</a:t>
                </a:r>
                <a:r>
                  <a:rPr lang="ar-DZ" sz="1050" dirty="0">
                    <a:ln w="18415" cmpd="sng">
                      <a:solidFill>
                        <a:srgbClr val="FFFFFF"/>
                      </a:solidFill>
                      <a:prstDash val="solid"/>
                    </a:ln>
                    <a:solidFill>
                      <a:schemeClr val="bg1"/>
                    </a:solidFill>
                  </a:rPr>
                  <a:t> إعلام آلي</a:t>
                </a:r>
                <a:endParaRPr lang="fr-FR" sz="1050" dirty="0">
                  <a:ln w="18415" cmpd="sng">
                    <a:solidFill>
                      <a:srgbClr val="FFFFFF"/>
                    </a:solidFill>
                    <a:prstDash val="solid"/>
                  </a:ln>
                  <a:solidFill>
                    <a:schemeClr val="bg1"/>
                  </a:solidFill>
                </a:endParaRPr>
              </a:p>
            </p:txBody>
          </p:sp>
          <p:sp>
            <p:nvSpPr>
              <p:cNvPr id="34" name="Ellipse 33">
                <a:extLst>
                  <a:ext uri="{FF2B5EF4-FFF2-40B4-BE49-F238E27FC236}">
                    <a16:creationId xmlns:a16="http://schemas.microsoft.com/office/drawing/2014/main" id="{CA7EE338-62EF-6A45-5B24-E6F7CD90AC90}"/>
                  </a:ext>
                </a:extLst>
              </p:cNvPr>
              <p:cNvSpPr/>
              <p:nvPr/>
            </p:nvSpPr>
            <p:spPr>
              <a:xfrm>
                <a:off x="5046893" y="2011599"/>
                <a:ext cx="2011680" cy="731520"/>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fontAlgn="ctr"/>
                <a:r>
                  <a:rPr lang="ar-DZ" sz="1050" b="1" dirty="0">
                    <a:solidFill>
                      <a:schemeClr val="bg1"/>
                    </a:solidFill>
                    <a:latin typeface="Sakkal Majalla"/>
                  </a:rPr>
                  <a:t>علوم وتكنولوجيا</a:t>
                </a:r>
              </a:p>
            </p:txBody>
          </p:sp>
        </p:grpSp>
      </p:grpSp>
      <p:sp>
        <p:nvSpPr>
          <p:cNvPr id="35" name="Rectangle 34">
            <a:extLst>
              <a:ext uri="{FF2B5EF4-FFF2-40B4-BE49-F238E27FC236}">
                <a16:creationId xmlns:a16="http://schemas.microsoft.com/office/drawing/2014/main" id="{82A39709-BCA4-D8A5-9E7E-5AA967B28347}"/>
              </a:ext>
            </a:extLst>
          </p:cNvPr>
          <p:cNvSpPr/>
          <p:nvPr/>
        </p:nvSpPr>
        <p:spPr>
          <a:xfrm rot="5400000">
            <a:off x="5448958" y="2144917"/>
            <a:ext cx="4664885" cy="3750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tIns="35100" rtlCol="0" anchor="ctr">
            <a:sp3d contourW="25400" prstMaterial="matte">
              <a:bevelT w="25400" h="55880" prst="artDeco"/>
              <a:contourClr>
                <a:schemeClr val="accent2">
                  <a:tint val="20000"/>
                </a:schemeClr>
              </a:contourClr>
            </a:sp3d>
          </a:bodyPr>
          <a:lstStyle/>
          <a:p>
            <a:pPr algn="ctr"/>
            <a:r>
              <a:rPr lang="ar-DZ" b="1" spc="38" dirty="0">
                <a:ln w="11430"/>
                <a:solidFill>
                  <a:schemeClr val="tx1">
                    <a:lumMod val="75000"/>
                    <a:lumOff val="25000"/>
                  </a:schemeClr>
                </a:solidFill>
                <a:effectLst>
                  <a:outerShdw blurRad="76200" dist="50800" dir="5400000" algn="tl" rotWithShape="0">
                    <a:srgbClr val="000000">
                      <a:alpha val="65000"/>
                    </a:srgbClr>
                  </a:outerShdw>
                </a:effectLst>
              </a:rPr>
              <a:t>كلية العلوم والتكنولوجيا</a:t>
            </a:r>
          </a:p>
        </p:txBody>
      </p:sp>
      <p:sp>
        <p:nvSpPr>
          <p:cNvPr id="36" name="Rectangle 35">
            <a:extLst>
              <a:ext uri="{FF2B5EF4-FFF2-40B4-BE49-F238E27FC236}">
                <a16:creationId xmlns:a16="http://schemas.microsoft.com/office/drawing/2014/main" id="{6C937761-33FF-2DC1-6BD6-A7A0A91B8335}"/>
              </a:ext>
            </a:extLst>
          </p:cNvPr>
          <p:cNvSpPr/>
          <p:nvPr/>
        </p:nvSpPr>
        <p:spPr>
          <a:xfrm>
            <a:off x="3602501" y="2086819"/>
            <a:ext cx="1410216" cy="22774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rtl="1"/>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هندسة البيئة</a:t>
            </a:r>
          </a:p>
        </p:txBody>
      </p:sp>
      <p:sp>
        <p:nvSpPr>
          <p:cNvPr id="38" name="Rogner et arrondir un rectangle à un seul coin 19">
            <a:extLst>
              <a:ext uri="{FF2B5EF4-FFF2-40B4-BE49-F238E27FC236}">
                <a16:creationId xmlns:a16="http://schemas.microsoft.com/office/drawing/2014/main" id="{76617A58-C164-2A9C-750A-08E8EFBD472E}"/>
              </a:ext>
            </a:extLst>
          </p:cNvPr>
          <p:cNvSpPr/>
          <p:nvPr/>
        </p:nvSpPr>
        <p:spPr>
          <a:xfrm>
            <a:off x="1209823" y="1753981"/>
            <a:ext cx="1839401" cy="409285"/>
          </a:xfrm>
          <a:prstGeom prst="snipRoundRect">
            <a:avLst>
              <a:gd name="adj1" fmla="val 16667"/>
              <a:gd name="adj2" fmla="val 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DZ" sz="1350" dirty="0">
                <a:solidFill>
                  <a:schemeClr val="tx1"/>
                </a:solidFill>
              </a:rPr>
              <a:t>هندسة الطرائق للبيئة</a:t>
            </a:r>
          </a:p>
        </p:txBody>
      </p:sp>
      <p:cxnSp>
        <p:nvCxnSpPr>
          <p:cNvPr id="39" name="Connecteur droit avec flèche 38">
            <a:extLst>
              <a:ext uri="{FF2B5EF4-FFF2-40B4-BE49-F238E27FC236}">
                <a16:creationId xmlns:a16="http://schemas.microsoft.com/office/drawing/2014/main" id="{CE168355-34AD-C7C7-2E7D-64F7A714BF12}"/>
              </a:ext>
            </a:extLst>
          </p:cNvPr>
          <p:cNvCxnSpPr>
            <a:cxnSpLocks/>
            <a:stCxn id="36" idx="1"/>
            <a:endCxn id="38" idx="0"/>
          </p:cNvCxnSpPr>
          <p:nvPr/>
        </p:nvCxnSpPr>
        <p:spPr>
          <a:xfrm flipH="1" flipV="1">
            <a:off x="3049224" y="1958624"/>
            <a:ext cx="553277" cy="24206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1" name="Rectangle 40">
            <a:extLst>
              <a:ext uri="{FF2B5EF4-FFF2-40B4-BE49-F238E27FC236}">
                <a16:creationId xmlns:a16="http://schemas.microsoft.com/office/drawing/2014/main" id="{AB369F1F-1DC8-D2AD-85DA-23D9DB2EAB8B}"/>
              </a:ext>
            </a:extLst>
          </p:cNvPr>
          <p:cNvSpPr/>
          <p:nvPr/>
        </p:nvSpPr>
        <p:spPr>
          <a:xfrm>
            <a:off x="3701389" y="3464006"/>
            <a:ext cx="1409393" cy="22774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rtl="1"/>
            <a:r>
              <a:rPr lang="ar-DZ" sz="10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اتصالات سلكية و لا سلكية </a:t>
            </a:r>
          </a:p>
        </p:txBody>
      </p:sp>
      <p:sp>
        <p:nvSpPr>
          <p:cNvPr id="49" name="Rogner et arrondir un rectangle à un seul coin 150">
            <a:extLst>
              <a:ext uri="{FF2B5EF4-FFF2-40B4-BE49-F238E27FC236}">
                <a16:creationId xmlns:a16="http://schemas.microsoft.com/office/drawing/2014/main" id="{827E3368-3CC9-D9EA-61BB-D34B3049A273}"/>
              </a:ext>
            </a:extLst>
          </p:cNvPr>
          <p:cNvSpPr/>
          <p:nvPr/>
        </p:nvSpPr>
        <p:spPr>
          <a:xfrm>
            <a:off x="1260551" y="3402937"/>
            <a:ext cx="1646879" cy="349883"/>
          </a:xfrm>
          <a:prstGeom prst="snip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1350" dirty="0">
                <a:solidFill>
                  <a:schemeClr val="tx1"/>
                </a:solidFill>
              </a:rPr>
              <a:t>أنظمة الاتصالات </a:t>
            </a:r>
          </a:p>
        </p:txBody>
      </p:sp>
      <p:cxnSp>
        <p:nvCxnSpPr>
          <p:cNvPr id="57" name="Connecteur droit avec flèche 56">
            <a:extLst>
              <a:ext uri="{FF2B5EF4-FFF2-40B4-BE49-F238E27FC236}">
                <a16:creationId xmlns:a16="http://schemas.microsoft.com/office/drawing/2014/main" id="{936BEBA7-1096-0D41-5235-6EF2F3FF9D68}"/>
              </a:ext>
            </a:extLst>
          </p:cNvPr>
          <p:cNvCxnSpPr>
            <a:cxnSpLocks/>
            <a:stCxn id="41" idx="1"/>
            <a:endCxn id="49" idx="0"/>
          </p:cNvCxnSpPr>
          <p:nvPr/>
        </p:nvCxnSpPr>
        <p:spPr>
          <a:xfrm flipH="1">
            <a:off x="2907430" y="3577878"/>
            <a:ext cx="79396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69" name="Groupe 68">
            <a:extLst>
              <a:ext uri="{FF2B5EF4-FFF2-40B4-BE49-F238E27FC236}">
                <a16:creationId xmlns:a16="http://schemas.microsoft.com/office/drawing/2014/main" id="{96A3DD3B-90AB-5317-4347-8746CF645126}"/>
              </a:ext>
            </a:extLst>
          </p:cNvPr>
          <p:cNvGrpSpPr/>
          <p:nvPr/>
        </p:nvGrpSpPr>
        <p:grpSpPr>
          <a:xfrm>
            <a:off x="2134155" y="33468"/>
            <a:ext cx="4149124" cy="659520"/>
            <a:chOff x="1321539" y="173766"/>
            <a:chExt cx="5532165" cy="879360"/>
          </a:xfrm>
        </p:grpSpPr>
        <p:pic>
          <p:nvPicPr>
            <p:cNvPr id="70" name="Picture 2" descr="كلية العلوم والتكنولوجيا جامعة برج بوعريريج FST.Univ.BBA -رسمي- - Home |  Facebook">
              <a:extLst>
                <a:ext uri="{FF2B5EF4-FFF2-40B4-BE49-F238E27FC236}">
                  <a16:creationId xmlns:a16="http://schemas.microsoft.com/office/drawing/2014/main" id="{03CCF261-9857-86E9-0B6C-40D572A37B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522" y="173766"/>
              <a:ext cx="1325182" cy="868308"/>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 avec coin rogné 71">
              <a:extLst>
                <a:ext uri="{FF2B5EF4-FFF2-40B4-BE49-F238E27FC236}">
                  <a16:creationId xmlns:a16="http://schemas.microsoft.com/office/drawing/2014/main" id="{92D6D5C6-51D8-933C-F94C-C364328BFE29}"/>
                </a:ext>
              </a:extLst>
            </p:cNvPr>
            <p:cNvSpPr/>
            <p:nvPr/>
          </p:nvSpPr>
          <p:spPr>
            <a:xfrm>
              <a:off x="1321539" y="184818"/>
              <a:ext cx="4147772" cy="868308"/>
            </a:xfrm>
            <a:prstGeom prst="snip1Rect">
              <a:avLst>
                <a:gd name="adj" fmla="val 31410"/>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350" b="1" spc="38" dirty="0">
                  <a:ln w="11430"/>
                  <a:solidFill>
                    <a:schemeClr val="tx1">
                      <a:lumMod val="75000"/>
                      <a:lumOff val="25000"/>
                    </a:schemeClr>
                  </a:solidFill>
                  <a:effectLst>
                    <a:outerShdw blurRad="76200" dist="50800" dir="5400000" algn="tl" rotWithShape="0">
                      <a:srgbClr val="000000">
                        <a:alpha val="65000"/>
                      </a:srgbClr>
                    </a:outerShdw>
                  </a:effectLst>
                </a:rPr>
                <a:t>كلية العلوم والتكنولوجيا</a:t>
              </a:r>
            </a:p>
          </p:txBody>
        </p:sp>
      </p:grpSp>
      <p:sp>
        <p:nvSpPr>
          <p:cNvPr id="75" name="Rogner et arrondir un rectangle à un seul coin 19">
            <a:extLst>
              <a:ext uri="{FF2B5EF4-FFF2-40B4-BE49-F238E27FC236}">
                <a16:creationId xmlns:a16="http://schemas.microsoft.com/office/drawing/2014/main" id="{FB49BF5E-151F-CBB2-78EE-60FB98C87BEB}"/>
              </a:ext>
            </a:extLst>
          </p:cNvPr>
          <p:cNvSpPr/>
          <p:nvPr/>
        </p:nvSpPr>
        <p:spPr>
          <a:xfrm>
            <a:off x="1220430" y="2257562"/>
            <a:ext cx="1839402" cy="488562"/>
          </a:xfrm>
          <a:prstGeom prst="snipRoundRect">
            <a:avLst>
              <a:gd name="adj1" fmla="val 16667"/>
              <a:gd name="adj2" fmla="val 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DZ" sz="1350" dirty="0">
                <a:solidFill>
                  <a:schemeClr val="tx1"/>
                </a:solidFill>
              </a:rPr>
              <a:t>إدارة التغيير البيئي في المنطقة المتوسطية (مهني)</a:t>
            </a:r>
          </a:p>
        </p:txBody>
      </p:sp>
      <p:cxnSp>
        <p:nvCxnSpPr>
          <p:cNvPr id="76" name="Connecteur droit avec flèche 75">
            <a:extLst>
              <a:ext uri="{FF2B5EF4-FFF2-40B4-BE49-F238E27FC236}">
                <a16:creationId xmlns:a16="http://schemas.microsoft.com/office/drawing/2014/main" id="{B14647D4-2097-7731-5CC8-379E5ACFB158}"/>
              </a:ext>
            </a:extLst>
          </p:cNvPr>
          <p:cNvCxnSpPr>
            <a:cxnSpLocks/>
            <a:stCxn id="36" idx="1"/>
            <a:endCxn id="75" idx="0"/>
          </p:cNvCxnSpPr>
          <p:nvPr/>
        </p:nvCxnSpPr>
        <p:spPr>
          <a:xfrm flipH="1">
            <a:off x="3059832" y="2200691"/>
            <a:ext cx="542669" cy="3011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017594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sldNum" idx="12"/>
          </p:nvPr>
        </p:nvSpPr>
        <p:spPr>
          <a:xfrm>
            <a:off x="8117984" y="357172"/>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b="1">
                <a:solidFill>
                  <a:srgbClr val="0000CC"/>
                </a:solidFill>
                <a:latin typeface="Roboto Slab Light" panose="020B0604020202020204" charset="0"/>
                <a:ea typeface="Roboto Slab Light" panose="020B0604020202020204" charset="0"/>
              </a:rPr>
              <a:pPr marL="0" lvl="0" indent="0" algn="ctr">
                <a:spcBef>
                  <a:spcPts val="0"/>
                </a:spcBef>
                <a:spcAft>
                  <a:spcPts val="0"/>
                </a:spcAft>
                <a:buNone/>
              </a:pPr>
              <a:t>7</a:t>
            </a:fld>
            <a:endParaRPr sz="1300" b="1">
              <a:solidFill>
                <a:srgbClr val="0000CC"/>
              </a:solidFill>
              <a:latin typeface="Roboto Slab Light" panose="020B0604020202020204" charset="0"/>
              <a:ea typeface="Roboto Slab Light" panose="020B0604020202020204" charset="0"/>
            </a:endParaRPr>
          </a:p>
        </p:txBody>
      </p:sp>
      <p:grpSp>
        <p:nvGrpSpPr>
          <p:cNvPr id="3" name="Groupe 7"/>
          <p:cNvGrpSpPr/>
          <p:nvPr/>
        </p:nvGrpSpPr>
        <p:grpSpPr>
          <a:xfrm>
            <a:off x="1894633" y="548486"/>
            <a:ext cx="1928826" cy="324000"/>
            <a:chOff x="2826625" y="36615"/>
            <a:chExt cx="2131650" cy="388610"/>
          </a:xfrm>
        </p:grpSpPr>
        <p:sp>
          <p:nvSpPr>
            <p:cNvPr id="9" name="Rectangle à coins arrondis 8"/>
            <p:cNvSpPr/>
            <p:nvPr/>
          </p:nvSpPr>
          <p:spPr>
            <a:xfrm>
              <a:off x="2826625" y="36615"/>
              <a:ext cx="2131650" cy="3886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ectangle 9"/>
            <p:cNvSpPr/>
            <p:nvPr/>
          </p:nvSpPr>
          <p:spPr>
            <a:xfrm>
              <a:off x="2845595" y="55585"/>
              <a:ext cx="2093710" cy="35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4" name="Groupe 10"/>
          <p:cNvGrpSpPr/>
          <p:nvPr/>
        </p:nvGrpSpPr>
        <p:grpSpPr>
          <a:xfrm>
            <a:off x="1894633" y="985721"/>
            <a:ext cx="1928835" cy="302618"/>
            <a:chOff x="2826625" y="620186"/>
            <a:chExt cx="2131660" cy="383173"/>
          </a:xfrm>
        </p:grpSpPr>
        <p:sp>
          <p:nvSpPr>
            <p:cNvPr id="12" name="Rectangle à coins arrondis 11"/>
            <p:cNvSpPr/>
            <p:nvPr/>
          </p:nvSpPr>
          <p:spPr>
            <a:xfrm>
              <a:off x="2826625" y="620186"/>
              <a:ext cx="2131660" cy="37654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12"/>
            <p:cNvSpPr/>
            <p:nvPr/>
          </p:nvSpPr>
          <p:spPr>
            <a:xfrm>
              <a:off x="2826625" y="663580"/>
              <a:ext cx="2094898" cy="33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5" name="Groupe 13"/>
          <p:cNvGrpSpPr/>
          <p:nvPr/>
        </p:nvGrpSpPr>
        <p:grpSpPr>
          <a:xfrm>
            <a:off x="1894633" y="1361642"/>
            <a:ext cx="1928826" cy="324000"/>
            <a:chOff x="2826625" y="1068167"/>
            <a:chExt cx="2131650" cy="427310"/>
          </a:xfrm>
        </p:grpSpPr>
        <p:sp>
          <p:nvSpPr>
            <p:cNvPr id="15" name="Rectangle à coins arrondis 14"/>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6" name="Groupe 16"/>
          <p:cNvGrpSpPr/>
          <p:nvPr/>
        </p:nvGrpSpPr>
        <p:grpSpPr>
          <a:xfrm>
            <a:off x="1884691" y="1801157"/>
            <a:ext cx="1928826" cy="324000"/>
            <a:chOff x="2826625" y="1068167"/>
            <a:chExt cx="2131650" cy="427310"/>
          </a:xfrm>
        </p:grpSpPr>
        <p:sp>
          <p:nvSpPr>
            <p:cNvPr id="18" name="Rectangle à coins arrondis 17"/>
            <p:cNvSpPr/>
            <p:nvPr/>
          </p:nvSpPr>
          <p:spPr>
            <a:xfrm>
              <a:off x="2826625" y="1068167"/>
              <a:ext cx="2131650" cy="42731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ectangle 18"/>
            <p:cNvSpPr/>
            <p:nvPr/>
          </p:nvSpPr>
          <p:spPr>
            <a:xfrm>
              <a:off x="2847485" y="1089027"/>
              <a:ext cx="2089930" cy="38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7" name="Groupe 19"/>
          <p:cNvGrpSpPr/>
          <p:nvPr/>
        </p:nvGrpSpPr>
        <p:grpSpPr>
          <a:xfrm>
            <a:off x="1894633" y="2396806"/>
            <a:ext cx="1928835" cy="324000"/>
            <a:chOff x="2826625" y="2139736"/>
            <a:chExt cx="2131660" cy="385978"/>
          </a:xfrm>
        </p:grpSpPr>
        <p:sp>
          <p:nvSpPr>
            <p:cNvPr id="21" name="Rectangle à coins arrondis 20"/>
            <p:cNvSpPr/>
            <p:nvPr/>
          </p:nvSpPr>
          <p:spPr>
            <a:xfrm>
              <a:off x="2826625" y="2139736"/>
              <a:ext cx="2131660" cy="38597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angle 21"/>
            <p:cNvSpPr/>
            <p:nvPr/>
          </p:nvSpPr>
          <p:spPr>
            <a:xfrm>
              <a:off x="2845467" y="2158578"/>
              <a:ext cx="2093976" cy="34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8" name="Groupe 22"/>
          <p:cNvGrpSpPr/>
          <p:nvPr/>
        </p:nvGrpSpPr>
        <p:grpSpPr>
          <a:xfrm>
            <a:off x="1884694" y="2972572"/>
            <a:ext cx="1928835" cy="324000"/>
            <a:chOff x="2826625" y="2647923"/>
            <a:chExt cx="2131660" cy="420507"/>
          </a:xfrm>
        </p:grpSpPr>
        <p:sp>
          <p:nvSpPr>
            <p:cNvPr id="24" name="Rectangle à coins arrondis 23"/>
            <p:cNvSpPr/>
            <p:nvPr/>
          </p:nvSpPr>
          <p:spPr>
            <a:xfrm>
              <a:off x="2826625" y="2647923"/>
              <a:ext cx="2131660" cy="42050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2847152" y="2668450"/>
              <a:ext cx="2090606" cy="37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11" name="Groupe 25"/>
          <p:cNvGrpSpPr/>
          <p:nvPr/>
        </p:nvGrpSpPr>
        <p:grpSpPr>
          <a:xfrm>
            <a:off x="1903268" y="3788284"/>
            <a:ext cx="1928835" cy="324000"/>
            <a:chOff x="2826625" y="3198758"/>
            <a:chExt cx="2131660" cy="369739"/>
          </a:xfrm>
        </p:grpSpPr>
        <p:sp>
          <p:nvSpPr>
            <p:cNvPr id="27" name="Rectangle à coins arrondis 26"/>
            <p:cNvSpPr/>
            <p:nvPr/>
          </p:nvSpPr>
          <p:spPr>
            <a:xfrm>
              <a:off x="2826625" y="3198758"/>
              <a:ext cx="2131660" cy="3697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844674" y="3216807"/>
              <a:ext cx="2095562" cy="333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grpSp>
        <p:nvGrpSpPr>
          <p:cNvPr id="14" name="Groupe 28"/>
          <p:cNvGrpSpPr/>
          <p:nvPr/>
        </p:nvGrpSpPr>
        <p:grpSpPr>
          <a:xfrm>
            <a:off x="1894633" y="4616722"/>
            <a:ext cx="1928835" cy="324000"/>
            <a:chOff x="2826625" y="3711372"/>
            <a:chExt cx="2131660" cy="395413"/>
          </a:xfrm>
        </p:grpSpPr>
        <p:sp>
          <p:nvSpPr>
            <p:cNvPr id="30" name="Rectangle à coins arrondis 29"/>
            <p:cNvSpPr/>
            <p:nvPr/>
          </p:nvSpPr>
          <p:spPr>
            <a:xfrm>
              <a:off x="2826625" y="3711372"/>
              <a:ext cx="2131660" cy="395413"/>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30"/>
            <p:cNvSpPr/>
            <p:nvPr/>
          </p:nvSpPr>
          <p:spPr>
            <a:xfrm>
              <a:off x="2845927" y="3730674"/>
              <a:ext cx="2093056" cy="356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Mécanique</a:t>
              </a:r>
            </a:p>
          </p:txBody>
        </p:sp>
      </p:grpSp>
      <p:grpSp>
        <p:nvGrpSpPr>
          <p:cNvPr id="17" name="Groupe 31"/>
          <p:cNvGrpSpPr/>
          <p:nvPr/>
        </p:nvGrpSpPr>
        <p:grpSpPr>
          <a:xfrm>
            <a:off x="0" y="1789098"/>
            <a:ext cx="1351722" cy="1068404"/>
            <a:chOff x="0" y="1857933"/>
            <a:chExt cx="1969373" cy="456914"/>
          </a:xfrm>
        </p:grpSpPr>
        <p:sp>
          <p:nvSpPr>
            <p:cNvPr id="33" name="Rectangle à coins arrondis 32"/>
            <p:cNvSpPr/>
            <p:nvPr/>
          </p:nvSpPr>
          <p:spPr>
            <a:xfrm>
              <a:off x="0" y="1857933"/>
              <a:ext cx="1969373" cy="45691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ectangle 33"/>
            <p:cNvSpPr/>
            <p:nvPr/>
          </p:nvSpPr>
          <p:spPr>
            <a:xfrm>
              <a:off x="13383" y="1871316"/>
              <a:ext cx="1942607"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Domaine</a:t>
              </a:r>
            </a:p>
            <a:p>
              <a:pPr lvl="0" algn="ctr" defTabSz="711200">
                <a:lnSpc>
                  <a:spcPct val="90000"/>
                </a:lnSpc>
                <a:spcBef>
                  <a:spcPct val="0"/>
                </a:spcBef>
                <a:spcAft>
                  <a:spcPct val="35000"/>
                </a:spcAft>
              </a:pPr>
              <a:r>
                <a:rPr lang="fr-FR" sz="1600" b="1" kern="1200" dirty="0">
                  <a:solidFill>
                    <a:srgbClr val="0000CC"/>
                  </a:solidFill>
                  <a:latin typeface="Roboto Slab Light" panose="020B0604020202020204" charset="0"/>
                  <a:ea typeface="Roboto Slab Light" panose="020B0604020202020204" charset="0"/>
                </a:rPr>
                <a:t>Sciences et Technologies </a:t>
              </a:r>
            </a:p>
          </p:txBody>
        </p:sp>
      </p:grpSp>
      <p:grpSp>
        <p:nvGrpSpPr>
          <p:cNvPr id="20" name="Groupe 34"/>
          <p:cNvGrpSpPr/>
          <p:nvPr/>
        </p:nvGrpSpPr>
        <p:grpSpPr>
          <a:xfrm>
            <a:off x="4164502" y="548486"/>
            <a:ext cx="1743664" cy="324000"/>
            <a:chOff x="5502534" y="2463"/>
            <a:chExt cx="1927017" cy="456914"/>
          </a:xfrm>
        </p:grpSpPr>
        <p:sp>
          <p:nvSpPr>
            <p:cNvPr id="36" name="Rectangle à coins arrondis 35"/>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Rectangle 36"/>
            <p:cNvSpPr/>
            <p:nvPr/>
          </p:nvSpPr>
          <p:spPr>
            <a:xfrm>
              <a:off x="5515917" y="15846"/>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Automatique</a:t>
              </a:r>
            </a:p>
          </p:txBody>
        </p:sp>
      </p:grpSp>
      <p:grpSp>
        <p:nvGrpSpPr>
          <p:cNvPr id="23" name="Groupe 37"/>
          <p:cNvGrpSpPr/>
          <p:nvPr/>
        </p:nvGrpSpPr>
        <p:grpSpPr>
          <a:xfrm>
            <a:off x="4164501" y="973409"/>
            <a:ext cx="1731855" cy="324000"/>
            <a:chOff x="5502543" y="527914"/>
            <a:chExt cx="1913967" cy="456914"/>
          </a:xfrm>
        </p:grpSpPr>
        <p:sp>
          <p:nvSpPr>
            <p:cNvPr id="39" name="Rectangle à coins arrondis 38"/>
            <p:cNvSpPr/>
            <p:nvPr/>
          </p:nvSpPr>
          <p:spPr>
            <a:xfrm>
              <a:off x="5502543" y="527914"/>
              <a:ext cx="191396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39"/>
            <p:cNvSpPr/>
            <p:nvPr/>
          </p:nvSpPr>
          <p:spPr>
            <a:xfrm>
              <a:off x="5515926" y="541297"/>
              <a:ext cx="188720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Electromécanique</a:t>
              </a:r>
            </a:p>
          </p:txBody>
        </p:sp>
      </p:grpSp>
      <p:grpSp>
        <p:nvGrpSpPr>
          <p:cNvPr id="26" name="Groupe 40"/>
          <p:cNvGrpSpPr/>
          <p:nvPr/>
        </p:nvGrpSpPr>
        <p:grpSpPr>
          <a:xfrm>
            <a:off x="4164502" y="1361642"/>
            <a:ext cx="1743664" cy="324000"/>
            <a:chOff x="5502534" y="1053365"/>
            <a:chExt cx="1927017" cy="456914"/>
          </a:xfrm>
        </p:grpSpPr>
        <p:sp>
          <p:nvSpPr>
            <p:cNvPr id="42" name="Rectangle à coins arrondis 41"/>
            <p:cNvSpPr/>
            <p:nvPr/>
          </p:nvSpPr>
          <p:spPr>
            <a:xfrm>
              <a:off x="5502534" y="1053365"/>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ctangle 42"/>
            <p:cNvSpPr/>
            <p:nvPr/>
          </p:nvSpPr>
          <p:spPr>
            <a:xfrm>
              <a:off x="5515917" y="1066748"/>
              <a:ext cx="1900251"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Electrotechnique</a:t>
              </a:r>
            </a:p>
          </p:txBody>
        </p:sp>
      </p:grpSp>
      <p:grpSp>
        <p:nvGrpSpPr>
          <p:cNvPr id="29" name="Groupe 43"/>
          <p:cNvGrpSpPr/>
          <p:nvPr/>
        </p:nvGrpSpPr>
        <p:grpSpPr>
          <a:xfrm>
            <a:off x="4154562" y="1804986"/>
            <a:ext cx="1743655" cy="324000"/>
            <a:chOff x="5502543" y="1578817"/>
            <a:chExt cx="1927008" cy="456914"/>
          </a:xfrm>
        </p:grpSpPr>
        <p:sp>
          <p:nvSpPr>
            <p:cNvPr id="45" name="Rectangle à coins arrondis 44"/>
            <p:cNvSpPr/>
            <p:nvPr/>
          </p:nvSpPr>
          <p:spPr>
            <a:xfrm>
              <a:off x="5502543" y="1578817"/>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Rectangle 45"/>
            <p:cNvSpPr/>
            <p:nvPr/>
          </p:nvSpPr>
          <p:spPr>
            <a:xfrm>
              <a:off x="5515926" y="1592200"/>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Electronique</a:t>
              </a:r>
            </a:p>
          </p:txBody>
        </p:sp>
      </p:grpSp>
      <p:grpSp>
        <p:nvGrpSpPr>
          <p:cNvPr id="32" name="Groupe 46"/>
          <p:cNvGrpSpPr/>
          <p:nvPr/>
        </p:nvGrpSpPr>
        <p:grpSpPr>
          <a:xfrm>
            <a:off x="4164501" y="2393456"/>
            <a:ext cx="1743655" cy="324000"/>
            <a:chOff x="5502543" y="2104268"/>
            <a:chExt cx="1927008" cy="456914"/>
          </a:xfrm>
        </p:grpSpPr>
        <p:sp>
          <p:nvSpPr>
            <p:cNvPr id="48" name="Rectangle à coins arrondis 47"/>
            <p:cNvSpPr/>
            <p:nvPr/>
          </p:nvSpPr>
          <p:spPr>
            <a:xfrm>
              <a:off x="5502543" y="2104268"/>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Rectangle 48"/>
            <p:cNvSpPr/>
            <p:nvPr/>
          </p:nvSpPr>
          <p:spPr>
            <a:xfrm>
              <a:off x="5515926" y="2117651"/>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Télécommunications</a:t>
              </a:r>
            </a:p>
          </p:txBody>
        </p:sp>
      </p:grpSp>
      <p:grpSp>
        <p:nvGrpSpPr>
          <p:cNvPr id="35" name="Groupe 49"/>
          <p:cNvGrpSpPr/>
          <p:nvPr/>
        </p:nvGrpSpPr>
        <p:grpSpPr>
          <a:xfrm>
            <a:off x="4134684" y="2973033"/>
            <a:ext cx="1743655" cy="324000"/>
            <a:chOff x="5502543" y="2629719"/>
            <a:chExt cx="1927008" cy="456914"/>
          </a:xfrm>
        </p:grpSpPr>
        <p:sp>
          <p:nvSpPr>
            <p:cNvPr id="51" name="Rectangle à coins arrondis 50"/>
            <p:cNvSpPr/>
            <p:nvPr/>
          </p:nvSpPr>
          <p:spPr>
            <a:xfrm>
              <a:off x="5502543" y="2629719"/>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Rectangle 51"/>
            <p:cNvSpPr/>
            <p:nvPr/>
          </p:nvSpPr>
          <p:spPr>
            <a:xfrm>
              <a:off x="5515926" y="2643102"/>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procédés</a:t>
              </a:r>
            </a:p>
          </p:txBody>
        </p:sp>
      </p:grpSp>
      <p:grpSp>
        <p:nvGrpSpPr>
          <p:cNvPr id="38" name="Groupe 52"/>
          <p:cNvGrpSpPr/>
          <p:nvPr/>
        </p:nvGrpSpPr>
        <p:grpSpPr>
          <a:xfrm>
            <a:off x="4154562" y="3793074"/>
            <a:ext cx="1743655" cy="324000"/>
            <a:chOff x="5502543" y="3155171"/>
            <a:chExt cx="1927008" cy="456914"/>
          </a:xfrm>
        </p:grpSpPr>
        <p:sp>
          <p:nvSpPr>
            <p:cNvPr id="54" name="Rectangle à coins arrondis 53"/>
            <p:cNvSpPr/>
            <p:nvPr/>
          </p:nvSpPr>
          <p:spPr>
            <a:xfrm>
              <a:off x="5502543" y="3155171"/>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angle 54"/>
            <p:cNvSpPr/>
            <p:nvPr/>
          </p:nvSpPr>
          <p:spPr>
            <a:xfrm>
              <a:off x="5515926" y="316855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civil</a:t>
              </a:r>
            </a:p>
          </p:txBody>
        </p:sp>
      </p:grpSp>
      <p:cxnSp>
        <p:nvCxnSpPr>
          <p:cNvPr id="59" name="Connecteur droit avec flèche 58"/>
          <p:cNvCxnSpPr>
            <a:stCxn id="34" idx="3"/>
            <a:endCxn id="9" idx="1"/>
          </p:cNvCxnSpPr>
          <p:nvPr/>
        </p:nvCxnSpPr>
        <p:spPr>
          <a:xfrm flipV="1">
            <a:off x="1342537" y="710486"/>
            <a:ext cx="552096" cy="16128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4" idx="3"/>
            <a:endCxn id="12" idx="1"/>
          </p:cNvCxnSpPr>
          <p:nvPr/>
        </p:nvCxnSpPr>
        <p:spPr>
          <a:xfrm flipV="1">
            <a:off x="1342537" y="1134412"/>
            <a:ext cx="552096" cy="11888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4" idx="3"/>
            <a:endCxn id="16" idx="1"/>
          </p:cNvCxnSpPr>
          <p:nvPr/>
        </p:nvCxnSpPr>
        <p:spPr>
          <a:xfrm flipV="1">
            <a:off x="1342537" y="1523643"/>
            <a:ext cx="570971" cy="79965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34" idx="3"/>
            <a:endCxn id="18" idx="1"/>
          </p:cNvCxnSpPr>
          <p:nvPr/>
        </p:nvCxnSpPr>
        <p:spPr>
          <a:xfrm flipV="1">
            <a:off x="1342537" y="1963157"/>
            <a:ext cx="542154" cy="360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33" idx="3"/>
            <a:endCxn id="21" idx="1"/>
          </p:cNvCxnSpPr>
          <p:nvPr/>
        </p:nvCxnSpPr>
        <p:spPr>
          <a:xfrm>
            <a:off x="1351722" y="2323300"/>
            <a:ext cx="542911" cy="2355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4" idx="3"/>
            <a:endCxn id="24" idx="1"/>
          </p:cNvCxnSpPr>
          <p:nvPr/>
        </p:nvCxnSpPr>
        <p:spPr>
          <a:xfrm>
            <a:off x="1342537" y="2323301"/>
            <a:ext cx="542157" cy="81127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34" idx="3"/>
            <a:endCxn id="27" idx="1"/>
          </p:cNvCxnSpPr>
          <p:nvPr/>
        </p:nvCxnSpPr>
        <p:spPr>
          <a:xfrm>
            <a:off x="1342537" y="2323301"/>
            <a:ext cx="560731" cy="162698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34" idx="3"/>
            <a:endCxn id="30" idx="1"/>
          </p:cNvCxnSpPr>
          <p:nvPr/>
        </p:nvCxnSpPr>
        <p:spPr>
          <a:xfrm>
            <a:off x="1342537" y="2323301"/>
            <a:ext cx="552096" cy="245542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endCxn id="36" idx="1"/>
          </p:cNvCxnSpPr>
          <p:nvPr/>
        </p:nvCxnSpPr>
        <p:spPr>
          <a:xfrm>
            <a:off x="3826172" y="710486"/>
            <a:ext cx="33833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15" idx="3"/>
            <a:endCxn id="42" idx="1"/>
          </p:cNvCxnSpPr>
          <p:nvPr/>
        </p:nvCxnSpPr>
        <p:spPr>
          <a:xfrm>
            <a:off x="3823459" y="1523642"/>
            <a:ext cx="34104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18" idx="3"/>
            <a:endCxn id="45" idx="1"/>
          </p:cNvCxnSpPr>
          <p:nvPr/>
        </p:nvCxnSpPr>
        <p:spPr>
          <a:xfrm>
            <a:off x="3813517" y="1963157"/>
            <a:ext cx="341045" cy="3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a:stCxn id="22" idx="3"/>
            <a:endCxn id="49" idx="1"/>
          </p:cNvCxnSpPr>
          <p:nvPr/>
        </p:nvCxnSpPr>
        <p:spPr>
          <a:xfrm flipV="1">
            <a:off x="3806419" y="2555456"/>
            <a:ext cx="370192" cy="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a:stCxn id="27" idx="3"/>
            <a:endCxn id="55" idx="1"/>
          </p:cNvCxnSpPr>
          <p:nvPr/>
        </p:nvCxnSpPr>
        <p:spPr>
          <a:xfrm>
            <a:off x="3832103" y="3950284"/>
            <a:ext cx="334569" cy="4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12" idx="3"/>
            <a:endCxn id="39" idx="1"/>
          </p:cNvCxnSpPr>
          <p:nvPr/>
        </p:nvCxnSpPr>
        <p:spPr>
          <a:xfrm>
            <a:off x="3823468" y="1134412"/>
            <a:ext cx="341033" cy="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24" idx="3"/>
            <a:endCxn id="51" idx="1"/>
          </p:cNvCxnSpPr>
          <p:nvPr/>
        </p:nvCxnSpPr>
        <p:spPr>
          <a:xfrm>
            <a:off x="3813529" y="3134572"/>
            <a:ext cx="321155"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e 81"/>
          <p:cNvGrpSpPr/>
          <p:nvPr/>
        </p:nvGrpSpPr>
        <p:grpSpPr>
          <a:xfrm>
            <a:off x="6112054" y="472909"/>
            <a:ext cx="3001934" cy="318564"/>
            <a:chOff x="6142214" y="2463"/>
            <a:chExt cx="1927017" cy="576621"/>
          </a:xfrm>
          <a:solidFill>
            <a:schemeClr val="accent3"/>
          </a:solidFill>
        </p:grpSpPr>
        <p:sp>
          <p:nvSpPr>
            <p:cNvPr id="83" name="Rectangle à coins arrondis 8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4" name="Rectangle 83"/>
            <p:cNvSpPr/>
            <p:nvPr/>
          </p:nvSpPr>
          <p:spPr>
            <a:xfrm>
              <a:off x="6155597" y="15847"/>
              <a:ext cx="1900251" cy="563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Automatique et informatique industrielle </a:t>
              </a:r>
            </a:p>
          </p:txBody>
        </p:sp>
      </p:grpSp>
      <p:grpSp>
        <p:nvGrpSpPr>
          <p:cNvPr id="47" name="Groupe 84"/>
          <p:cNvGrpSpPr/>
          <p:nvPr/>
        </p:nvGrpSpPr>
        <p:grpSpPr>
          <a:xfrm>
            <a:off x="6081121" y="1156884"/>
            <a:ext cx="3022928" cy="207562"/>
            <a:chOff x="6142214" y="2463"/>
            <a:chExt cx="1927017" cy="456914"/>
          </a:xfrm>
          <a:solidFill>
            <a:schemeClr val="accent3"/>
          </a:solidFill>
        </p:grpSpPr>
        <p:sp>
          <p:nvSpPr>
            <p:cNvPr id="86" name="Rectangle à coins arrondis 85"/>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Rectangle 86"/>
            <p:cNvSpPr/>
            <p:nvPr/>
          </p:nvSpPr>
          <p:spPr>
            <a:xfrm>
              <a:off x="6155597" y="15847"/>
              <a:ext cx="1900251" cy="3491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Commandes Electriques</a:t>
              </a:r>
            </a:p>
          </p:txBody>
        </p:sp>
      </p:grpSp>
      <p:grpSp>
        <p:nvGrpSpPr>
          <p:cNvPr id="50" name="Groupe 87"/>
          <p:cNvGrpSpPr/>
          <p:nvPr/>
        </p:nvGrpSpPr>
        <p:grpSpPr>
          <a:xfrm>
            <a:off x="6091060" y="1700515"/>
            <a:ext cx="3022928" cy="184232"/>
            <a:chOff x="6142214" y="2463"/>
            <a:chExt cx="1927017" cy="456914"/>
          </a:xfrm>
          <a:solidFill>
            <a:schemeClr val="accent3"/>
          </a:solidFill>
        </p:grpSpPr>
        <p:sp>
          <p:nvSpPr>
            <p:cNvPr id="89" name="Rectangle à coins arrondis 88"/>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0" name="Rectangle 89"/>
            <p:cNvSpPr/>
            <p:nvPr/>
          </p:nvSpPr>
          <p:spPr>
            <a:xfrm>
              <a:off x="6155597" y="15847"/>
              <a:ext cx="1900251" cy="339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100" b="1" dirty="0">
                  <a:solidFill>
                    <a:schemeClr val="tx1"/>
                  </a:solidFill>
                  <a:latin typeface="Roboto Slab Light" panose="020B0604020202020204" charset="0"/>
                  <a:ea typeface="Roboto Slab Light" panose="020B0604020202020204" charset="0"/>
                </a:rPr>
                <a:t>Microélectronique</a:t>
              </a:r>
              <a:endParaRPr lang="fr-FR" sz="1100" b="1" kern="1200" dirty="0">
                <a:solidFill>
                  <a:schemeClr val="tx1"/>
                </a:solidFill>
                <a:latin typeface="Roboto Slab Light" panose="020B0604020202020204" charset="0"/>
                <a:ea typeface="Roboto Slab Light" panose="020B0604020202020204" charset="0"/>
              </a:endParaRPr>
            </a:p>
          </p:txBody>
        </p:sp>
      </p:grpSp>
      <p:grpSp>
        <p:nvGrpSpPr>
          <p:cNvPr id="53" name="Groupe 90"/>
          <p:cNvGrpSpPr/>
          <p:nvPr/>
        </p:nvGrpSpPr>
        <p:grpSpPr>
          <a:xfrm>
            <a:off x="6123865" y="1964815"/>
            <a:ext cx="2980184" cy="203214"/>
            <a:chOff x="6142214" y="-92280"/>
            <a:chExt cx="1927017" cy="622310"/>
          </a:xfrm>
          <a:solidFill>
            <a:schemeClr val="accent3"/>
          </a:solidFill>
        </p:grpSpPr>
        <p:sp>
          <p:nvSpPr>
            <p:cNvPr id="92" name="Rectangle à coins arrondis 91"/>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3" name="Rectangle 92"/>
            <p:cNvSpPr/>
            <p:nvPr/>
          </p:nvSpPr>
          <p:spPr>
            <a:xfrm>
              <a:off x="6148057" y="-92280"/>
              <a:ext cx="1907791" cy="622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Electronique des Systèmes Embarqués</a:t>
              </a:r>
            </a:p>
          </p:txBody>
        </p:sp>
      </p:grpSp>
      <p:grpSp>
        <p:nvGrpSpPr>
          <p:cNvPr id="56" name="Groupe 93"/>
          <p:cNvGrpSpPr/>
          <p:nvPr/>
        </p:nvGrpSpPr>
        <p:grpSpPr>
          <a:xfrm>
            <a:off x="6123865" y="2525551"/>
            <a:ext cx="2990122" cy="201481"/>
            <a:chOff x="6058259" y="2463"/>
            <a:chExt cx="2010972" cy="586440"/>
          </a:xfrm>
          <a:solidFill>
            <a:schemeClr val="accent3"/>
          </a:solidFill>
        </p:grpSpPr>
        <p:sp>
          <p:nvSpPr>
            <p:cNvPr id="95" name="Rectangle à coins arrondis 94"/>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6" name="Rectangle 95"/>
            <p:cNvSpPr/>
            <p:nvPr/>
          </p:nvSpPr>
          <p:spPr>
            <a:xfrm>
              <a:off x="6058259" y="15845"/>
              <a:ext cx="1997589" cy="5730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Systèmes des Télécommunications </a:t>
              </a:r>
            </a:p>
          </p:txBody>
        </p:sp>
      </p:grpSp>
      <p:grpSp>
        <p:nvGrpSpPr>
          <p:cNvPr id="75" name="Groupe 96"/>
          <p:cNvGrpSpPr/>
          <p:nvPr/>
        </p:nvGrpSpPr>
        <p:grpSpPr>
          <a:xfrm>
            <a:off x="6113926" y="2816239"/>
            <a:ext cx="2990123" cy="261227"/>
            <a:chOff x="6123874" y="-123684"/>
            <a:chExt cx="1945357" cy="744979"/>
          </a:xfrm>
          <a:solidFill>
            <a:schemeClr val="accent3"/>
          </a:solidFill>
        </p:grpSpPr>
        <p:sp>
          <p:nvSpPr>
            <p:cNvPr id="98" name="Rectangle à coins arrondis 97"/>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9" name="Rectangle 98"/>
            <p:cNvSpPr/>
            <p:nvPr/>
          </p:nvSpPr>
          <p:spPr>
            <a:xfrm>
              <a:off x="6123874" y="-123684"/>
              <a:ext cx="1945357"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Génie des procédés de l’environnement</a:t>
              </a:r>
            </a:p>
          </p:txBody>
        </p:sp>
      </p:grpSp>
      <p:grpSp>
        <p:nvGrpSpPr>
          <p:cNvPr id="76" name="Groupe 99"/>
          <p:cNvGrpSpPr/>
          <p:nvPr/>
        </p:nvGrpSpPr>
        <p:grpSpPr>
          <a:xfrm>
            <a:off x="6093144" y="3642358"/>
            <a:ext cx="2990123" cy="252430"/>
            <a:chOff x="6142214" y="2463"/>
            <a:chExt cx="1927017" cy="456914"/>
          </a:xfrm>
          <a:solidFill>
            <a:schemeClr val="accent3"/>
          </a:solidFill>
        </p:grpSpPr>
        <p:sp>
          <p:nvSpPr>
            <p:cNvPr id="101" name="Rectangle à coins arrondis 100"/>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2" name="Rectangle 101"/>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Structures</a:t>
              </a:r>
            </a:p>
          </p:txBody>
        </p:sp>
      </p:grpSp>
      <p:grpSp>
        <p:nvGrpSpPr>
          <p:cNvPr id="77" name="Groupe 102"/>
          <p:cNvGrpSpPr/>
          <p:nvPr/>
        </p:nvGrpSpPr>
        <p:grpSpPr>
          <a:xfrm>
            <a:off x="6112054" y="3955074"/>
            <a:ext cx="3001934" cy="252430"/>
            <a:chOff x="6142214" y="-110301"/>
            <a:chExt cx="1927017" cy="569678"/>
          </a:xfrm>
          <a:solidFill>
            <a:schemeClr val="accent3"/>
          </a:solidFill>
        </p:grpSpPr>
        <p:sp>
          <p:nvSpPr>
            <p:cNvPr id="104" name="Rectangle à coins arrondis 103"/>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5" name="Rectangle 104"/>
            <p:cNvSpPr/>
            <p:nvPr/>
          </p:nvSpPr>
          <p:spPr>
            <a:xfrm>
              <a:off x="6155597" y="-110301"/>
              <a:ext cx="1900251" cy="430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Matériaux en Génie civil</a:t>
              </a:r>
            </a:p>
          </p:txBody>
        </p:sp>
      </p:grpSp>
      <p:grpSp>
        <p:nvGrpSpPr>
          <p:cNvPr id="78" name="Groupe 105"/>
          <p:cNvGrpSpPr/>
          <p:nvPr/>
        </p:nvGrpSpPr>
        <p:grpSpPr>
          <a:xfrm>
            <a:off x="6094936" y="4485651"/>
            <a:ext cx="2988119" cy="248205"/>
            <a:chOff x="6142214" y="2463"/>
            <a:chExt cx="1927017" cy="498988"/>
          </a:xfrm>
          <a:solidFill>
            <a:schemeClr val="accent3"/>
          </a:solidFill>
        </p:grpSpPr>
        <p:sp>
          <p:nvSpPr>
            <p:cNvPr id="107" name="Rectangle à coins arrondis 106"/>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8" name="Rectangle 107"/>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Energétique</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79" name="Groupe 111"/>
          <p:cNvGrpSpPr/>
          <p:nvPr/>
        </p:nvGrpSpPr>
        <p:grpSpPr>
          <a:xfrm>
            <a:off x="6112054" y="871640"/>
            <a:ext cx="3001934" cy="204166"/>
            <a:chOff x="6142214" y="2463"/>
            <a:chExt cx="1927017" cy="456914"/>
          </a:xfrm>
          <a:solidFill>
            <a:schemeClr val="accent3"/>
          </a:solidFill>
        </p:grpSpPr>
        <p:sp>
          <p:nvSpPr>
            <p:cNvPr id="113" name="Rectangle à coins arrondis 112"/>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4" name="Rectangle 113"/>
            <p:cNvSpPr/>
            <p:nvPr/>
          </p:nvSpPr>
          <p:spPr>
            <a:xfrm>
              <a:off x="615559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Electromécanique</a:t>
              </a:r>
              <a:endParaRPr lang="fr-FR" sz="1200" b="1" kern="1200" dirty="0">
                <a:solidFill>
                  <a:schemeClr val="tx1"/>
                </a:solidFill>
                <a:latin typeface="Roboto Slab Light" panose="020B0604020202020204" charset="0"/>
                <a:ea typeface="Roboto Slab Light" panose="020B0604020202020204" charset="0"/>
              </a:endParaRPr>
            </a:p>
          </p:txBody>
        </p:sp>
      </p:grpSp>
      <p:cxnSp>
        <p:nvCxnSpPr>
          <p:cNvPr id="116" name="Connecteur droit avec flèche 115"/>
          <p:cNvCxnSpPr>
            <a:cxnSpLocks/>
            <a:stCxn id="36" idx="3"/>
            <a:endCxn id="84" idx="1"/>
          </p:cNvCxnSpPr>
          <p:nvPr/>
        </p:nvCxnSpPr>
        <p:spPr>
          <a:xfrm flipV="1">
            <a:off x="5908166" y="635888"/>
            <a:ext cx="224736" cy="745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cxnSpLocks/>
            <a:stCxn id="40" idx="3"/>
            <a:endCxn id="114" idx="1"/>
          </p:cNvCxnSpPr>
          <p:nvPr/>
        </p:nvCxnSpPr>
        <p:spPr>
          <a:xfrm flipV="1">
            <a:off x="5884247" y="973723"/>
            <a:ext cx="248655" cy="16168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cxnSpLocks/>
            <a:stCxn id="43" idx="3"/>
            <a:endCxn id="87" idx="1"/>
          </p:cNvCxnSpPr>
          <p:nvPr/>
        </p:nvCxnSpPr>
        <p:spPr>
          <a:xfrm flipV="1">
            <a:off x="5896057" y="1242274"/>
            <a:ext cx="206058" cy="28136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a:stCxn id="45" idx="3"/>
            <a:endCxn id="90" idx="1"/>
          </p:cNvCxnSpPr>
          <p:nvPr/>
        </p:nvCxnSpPr>
        <p:spPr>
          <a:xfrm flipV="1">
            <a:off x="5898217" y="1774302"/>
            <a:ext cx="213837" cy="19268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cxnSpLocks/>
            <a:stCxn id="45" idx="3"/>
            <a:endCxn id="93" idx="1"/>
          </p:cNvCxnSpPr>
          <p:nvPr/>
        </p:nvCxnSpPr>
        <p:spPr>
          <a:xfrm>
            <a:off x="5898217" y="1966986"/>
            <a:ext cx="234684" cy="9943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cxnSpLocks/>
            <a:stCxn id="49" idx="3"/>
            <a:endCxn id="96" idx="1"/>
          </p:cNvCxnSpPr>
          <p:nvPr/>
        </p:nvCxnSpPr>
        <p:spPr>
          <a:xfrm>
            <a:off x="5896047" y="2555456"/>
            <a:ext cx="227818" cy="7313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cxnSpLocks/>
            <a:stCxn id="51" idx="3"/>
            <a:endCxn id="99" idx="1"/>
          </p:cNvCxnSpPr>
          <p:nvPr/>
        </p:nvCxnSpPr>
        <p:spPr>
          <a:xfrm flipV="1">
            <a:off x="5878339" y="2946853"/>
            <a:ext cx="235587" cy="1881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cxnSpLocks/>
            <a:stCxn id="54" idx="3"/>
            <a:endCxn id="102" idx="1"/>
          </p:cNvCxnSpPr>
          <p:nvPr/>
        </p:nvCxnSpPr>
        <p:spPr>
          <a:xfrm flipV="1">
            <a:off x="5898217" y="3768574"/>
            <a:ext cx="215693" cy="186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cxnSpLocks/>
            <a:stCxn id="55" idx="3"/>
            <a:endCxn id="105" idx="1"/>
          </p:cNvCxnSpPr>
          <p:nvPr/>
        </p:nvCxnSpPr>
        <p:spPr>
          <a:xfrm>
            <a:off x="5886108" y="3955074"/>
            <a:ext cx="246794" cy="9530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114"/>
          <p:cNvGrpSpPr/>
          <p:nvPr/>
        </p:nvGrpSpPr>
        <p:grpSpPr>
          <a:xfrm>
            <a:off x="4188780" y="34157"/>
            <a:ext cx="1743664" cy="324000"/>
            <a:chOff x="5502534" y="2463"/>
            <a:chExt cx="1927017" cy="456914"/>
          </a:xfrm>
        </p:grpSpPr>
        <p:sp>
          <p:nvSpPr>
            <p:cNvPr id="117" name="Rectangle à coins arrondis 116"/>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9" name="Rectangle 118"/>
            <p:cNvSpPr/>
            <p:nvPr/>
          </p:nvSpPr>
          <p:spPr>
            <a:xfrm>
              <a:off x="5515917" y="15846"/>
              <a:ext cx="1900251" cy="430148"/>
            </a:xfrm>
            <a:prstGeom prst="rect">
              <a:avLst/>
            </a:prstGeom>
            <a:solidFill>
              <a:srgbClr val="FF9755"/>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Licences</a:t>
              </a:r>
            </a:p>
          </p:txBody>
        </p:sp>
      </p:grpSp>
      <p:grpSp>
        <p:nvGrpSpPr>
          <p:cNvPr id="81" name="Groupe 120"/>
          <p:cNvGrpSpPr/>
          <p:nvPr/>
        </p:nvGrpSpPr>
        <p:grpSpPr>
          <a:xfrm>
            <a:off x="6790453" y="31047"/>
            <a:ext cx="1743664" cy="324000"/>
            <a:chOff x="5502534" y="2463"/>
            <a:chExt cx="1927017" cy="456914"/>
          </a:xfrm>
        </p:grpSpPr>
        <p:sp>
          <p:nvSpPr>
            <p:cNvPr id="123" name="Rectangle à coins arrondis 122"/>
            <p:cNvSpPr/>
            <p:nvPr/>
          </p:nvSpPr>
          <p:spPr>
            <a:xfrm>
              <a:off x="5502534" y="2463"/>
              <a:ext cx="1927017"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5" name="Rectangle 124"/>
            <p:cNvSpPr/>
            <p:nvPr/>
          </p:nvSpPr>
          <p:spPr>
            <a:xfrm>
              <a:off x="5515917" y="15846"/>
              <a:ext cx="1900251" cy="430148"/>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Masters</a:t>
              </a:r>
            </a:p>
          </p:txBody>
        </p:sp>
      </p:grpSp>
      <p:sp>
        <p:nvSpPr>
          <p:cNvPr id="2" name="Rectangle 1"/>
          <p:cNvSpPr/>
          <p:nvPr/>
        </p:nvSpPr>
        <p:spPr>
          <a:xfrm>
            <a:off x="4090844" y="398539"/>
            <a:ext cx="1835971" cy="4690513"/>
          </a:xfrm>
          <a:prstGeom prst="rect">
            <a:avLst/>
          </a:prstGeom>
          <a:noFill/>
          <a:ln w="53975">
            <a:solidFill>
              <a:srgbClr val="FF97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sp>
        <p:nvSpPr>
          <p:cNvPr id="127" name="Rectangle 126"/>
          <p:cNvSpPr/>
          <p:nvPr/>
        </p:nvSpPr>
        <p:spPr>
          <a:xfrm>
            <a:off x="6071349" y="380249"/>
            <a:ext cx="3062942" cy="4690514"/>
          </a:xfrm>
          <a:prstGeom prst="rect">
            <a:avLst/>
          </a:prstGeom>
          <a:noFill/>
          <a:ln w="539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2" name="Groupe 128"/>
          <p:cNvGrpSpPr/>
          <p:nvPr/>
        </p:nvGrpSpPr>
        <p:grpSpPr>
          <a:xfrm>
            <a:off x="1970586" y="49594"/>
            <a:ext cx="1743664" cy="324000"/>
            <a:chOff x="5502534" y="2463"/>
            <a:chExt cx="1927017" cy="456914"/>
          </a:xfrm>
          <a:solidFill>
            <a:srgbClr val="FFC000"/>
          </a:solidFill>
        </p:grpSpPr>
        <p:sp>
          <p:nvSpPr>
            <p:cNvPr id="131" name="Rectangle à coins arrondis 130"/>
            <p:cNvSpPr/>
            <p:nvPr/>
          </p:nvSpPr>
          <p:spPr>
            <a:xfrm>
              <a:off x="5502534" y="2463"/>
              <a:ext cx="1927017" cy="45691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3" name="Rectangle 132"/>
            <p:cNvSpPr/>
            <p:nvPr/>
          </p:nvSpPr>
          <p:spPr>
            <a:xfrm>
              <a:off x="5515917" y="15846"/>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rgbClr val="0000CC"/>
                  </a:solidFill>
                  <a:latin typeface="Roboto Slab Light" panose="020B0604020202020204" charset="0"/>
                  <a:ea typeface="Roboto Slab Light" panose="020B0604020202020204" charset="0"/>
                </a:rPr>
                <a:t>Filières </a:t>
              </a:r>
            </a:p>
          </p:txBody>
        </p:sp>
      </p:grpSp>
      <p:sp>
        <p:nvSpPr>
          <p:cNvPr id="135" name="Rectangle 134"/>
          <p:cNvSpPr/>
          <p:nvPr/>
        </p:nvSpPr>
        <p:spPr>
          <a:xfrm>
            <a:off x="1718304" y="395720"/>
            <a:ext cx="2147299" cy="4688695"/>
          </a:xfrm>
          <a:prstGeom prst="rect">
            <a:avLst/>
          </a:prstGeom>
          <a:noFill/>
          <a:ln w="539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00CC"/>
              </a:solidFill>
            </a:endParaRPr>
          </a:p>
        </p:txBody>
      </p:sp>
      <p:grpSp>
        <p:nvGrpSpPr>
          <p:cNvPr id="85" name="Groupe 136">
            <a:extLst>
              <a:ext uri="{FF2B5EF4-FFF2-40B4-BE49-F238E27FC236}">
                <a16:creationId xmlns:a16="http://schemas.microsoft.com/office/drawing/2014/main" id="{91733F50-CC13-48A3-B0AC-2F6108617817}"/>
              </a:ext>
            </a:extLst>
          </p:cNvPr>
          <p:cNvGrpSpPr/>
          <p:nvPr/>
        </p:nvGrpSpPr>
        <p:grpSpPr>
          <a:xfrm>
            <a:off x="6132900" y="4257082"/>
            <a:ext cx="2981087" cy="184491"/>
            <a:chOff x="6142214" y="-56238"/>
            <a:chExt cx="1927017" cy="515615"/>
          </a:xfrm>
          <a:solidFill>
            <a:schemeClr val="accent3"/>
          </a:solidFill>
        </p:grpSpPr>
        <p:sp>
          <p:nvSpPr>
            <p:cNvPr id="138" name="Rectangle à coins arrondis 103">
              <a:extLst>
                <a:ext uri="{FF2B5EF4-FFF2-40B4-BE49-F238E27FC236}">
                  <a16:creationId xmlns:a16="http://schemas.microsoft.com/office/drawing/2014/main" id="{58EBDEC0-1A4E-4414-81B5-B9BE1FCCC6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9" name="Rectangle 138">
              <a:extLst>
                <a:ext uri="{FF2B5EF4-FFF2-40B4-BE49-F238E27FC236}">
                  <a16:creationId xmlns:a16="http://schemas.microsoft.com/office/drawing/2014/main" id="{38E9F189-2ACC-4367-AF52-87D60ECFF1CE}"/>
                </a:ext>
              </a:extLst>
            </p:cNvPr>
            <p:cNvSpPr/>
            <p:nvPr/>
          </p:nvSpPr>
          <p:spPr>
            <a:xfrm>
              <a:off x="6155597" y="-56238"/>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Géotechnique </a:t>
              </a:r>
            </a:p>
          </p:txBody>
        </p:sp>
      </p:grpSp>
      <p:cxnSp>
        <p:nvCxnSpPr>
          <p:cNvPr id="140" name="Connecteur droit avec flèche 139">
            <a:extLst>
              <a:ext uri="{FF2B5EF4-FFF2-40B4-BE49-F238E27FC236}">
                <a16:creationId xmlns:a16="http://schemas.microsoft.com/office/drawing/2014/main" id="{ED000696-8A71-4CD9-A729-67EB78740D50}"/>
              </a:ext>
            </a:extLst>
          </p:cNvPr>
          <p:cNvCxnSpPr>
            <a:cxnSpLocks/>
            <a:stCxn id="55" idx="3"/>
            <a:endCxn id="139" idx="1"/>
          </p:cNvCxnSpPr>
          <p:nvPr/>
        </p:nvCxnSpPr>
        <p:spPr>
          <a:xfrm>
            <a:off x="5886108" y="3955074"/>
            <a:ext cx="267495" cy="37896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29" name="Groupe 105">
            <a:extLst>
              <a:ext uri="{FF2B5EF4-FFF2-40B4-BE49-F238E27FC236}">
                <a16:creationId xmlns:a16="http://schemas.microsoft.com/office/drawing/2014/main" id="{F1B18872-3C75-4A8A-8F47-F874052A206C}"/>
              </a:ext>
            </a:extLst>
          </p:cNvPr>
          <p:cNvGrpSpPr/>
          <p:nvPr/>
        </p:nvGrpSpPr>
        <p:grpSpPr>
          <a:xfrm>
            <a:off x="6152056" y="4793699"/>
            <a:ext cx="2961931" cy="248205"/>
            <a:chOff x="6142214" y="2463"/>
            <a:chExt cx="1927017" cy="498988"/>
          </a:xfrm>
          <a:solidFill>
            <a:schemeClr val="accent3"/>
          </a:solidFill>
        </p:grpSpPr>
        <p:sp>
          <p:nvSpPr>
            <p:cNvPr id="136" name="Rectangle à coins arrondis 106">
              <a:extLst>
                <a:ext uri="{FF2B5EF4-FFF2-40B4-BE49-F238E27FC236}">
                  <a16:creationId xmlns:a16="http://schemas.microsoft.com/office/drawing/2014/main" id="{0116C063-1DAF-4878-8C9E-98C438BDE07D}"/>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7" name="Rectangle 136">
              <a:extLst>
                <a:ext uri="{FF2B5EF4-FFF2-40B4-BE49-F238E27FC236}">
                  <a16:creationId xmlns:a16="http://schemas.microsoft.com/office/drawing/2014/main" id="{EB559A36-8111-4163-ABD8-D1466B8F7DB7}"/>
                </a:ext>
              </a:extLst>
            </p:cNvPr>
            <p:cNvSpPr/>
            <p:nvPr/>
          </p:nvSpPr>
          <p:spPr>
            <a:xfrm>
              <a:off x="6168980" y="71303"/>
              <a:ext cx="1900251" cy="430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FR" sz="1200" b="1" dirty="0">
                  <a:solidFill>
                    <a:schemeClr val="tx1"/>
                  </a:solidFill>
                  <a:latin typeface="Roboto Slab Light" panose="020B0604020202020204" charset="0"/>
                  <a:ea typeface="Roboto Slab Light" panose="020B0604020202020204" charset="0"/>
                </a:rPr>
                <a:t>Génie des Matériaux</a:t>
              </a:r>
              <a:endParaRPr lang="fr-FR" sz="1200" b="1" kern="1200" dirty="0">
                <a:solidFill>
                  <a:schemeClr val="tx1"/>
                </a:solidFill>
                <a:latin typeface="Roboto Slab Light" panose="020B0604020202020204" charset="0"/>
                <a:ea typeface="Roboto Slab Light" panose="020B0604020202020204" charset="0"/>
              </a:endParaRPr>
            </a:p>
          </p:txBody>
        </p:sp>
      </p:grpSp>
      <p:grpSp>
        <p:nvGrpSpPr>
          <p:cNvPr id="142" name="Groupe 96">
            <a:extLst>
              <a:ext uri="{FF2B5EF4-FFF2-40B4-BE49-F238E27FC236}">
                <a16:creationId xmlns:a16="http://schemas.microsoft.com/office/drawing/2014/main" id="{940F6BF1-E80B-4176-ACEA-697909C7D622}"/>
              </a:ext>
            </a:extLst>
          </p:cNvPr>
          <p:cNvGrpSpPr/>
          <p:nvPr/>
        </p:nvGrpSpPr>
        <p:grpSpPr>
          <a:xfrm>
            <a:off x="6132900" y="3172338"/>
            <a:ext cx="2984400" cy="411577"/>
            <a:chOff x="6069392" y="-123684"/>
            <a:chExt cx="1999839" cy="744979"/>
          </a:xfrm>
          <a:solidFill>
            <a:schemeClr val="accent3"/>
          </a:solidFill>
        </p:grpSpPr>
        <p:sp>
          <p:nvSpPr>
            <p:cNvPr id="143" name="Rectangle à coins arrondis 97">
              <a:extLst>
                <a:ext uri="{FF2B5EF4-FFF2-40B4-BE49-F238E27FC236}">
                  <a16:creationId xmlns:a16="http://schemas.microsoft.com/office/drawing/2014/main" id="{B83A6C7D-974A-4D28-B701-E57D1493903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4" name="Rectangle 143">
              <a:extLst>
                <a:ext uri="{FF2B5EF4-FFF2-40B4-BE49-F238E27FC236}">
                  <a16:creationId xmlns:a16="http://schemas.microsoft.com/office/drawing/2014/main" id="{3766511F-61E6-404D-989C-65BAD6F67329}"/>
                </a:ext>
              </a:extLst>
            </p:cNvPr>
            <p:cNvSpPr/>
            <p:nvPr/>
          </p:nvSpPr>
          <p:spPr>
            <a:xfrm>
              <a:off x="6069392" y="-123684"/>
              <a:ext cx="1999839" cy="744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200" b="1" dirty="0">
                  <a:solidFill>
                    <a:schemeClr val="tx1"/>
                  </a:solidFill>
                  <a:latin typeface="Roboto Slab Light" panose="020B0604020202020204" charset="0"/>
                  <a:ea typeface="Roboto Slab Light" panose="020B0604020202020204" charset="0"/>
                </a:rPr>
                <a:t>Pro- Gestion des changements environnementaux en Méditerranée</a:t>
              </a:r>
            </a:p>
          </p:txBody>
        </p:sp>
      </p:grpSp>
      <p:cxnSp>
        <p:nvCxnSpPr>
          <p:cNvPr id="185" name="Connecteur droit avec flèche 184">
            <a:extLst>
              <a:ext uri="{FF2B5EF4-FFF2-40B4-BE49-F238E27FC236}">
                <a16:creationId xmlns:a16="http://schemas.microsoft.com/office/drawing/2014/main" id="{51BF7B57-4F14-4193-B270-D8CA697A3530}"/>
              </a:ext>
            </a:extLst>
          </p:cNvPr>
          <p:cNvCxnSpPr>
            <a:cxnSpLocks/>
            <a:stCxn id="51" idx="3"/>
            <a:endCxn id="144" idx="1"/>
          </p:cNvCxnSpPr>
          <p:nvPr/>
        </p:nvCxnSpPr>
        <p:spPr>
          <a:xfrm>
            <a:off x="5878339" y="3135033"/>
            <a:ext cx="254561" cy="2430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191" name="Groupe 84">
            <a:extLst>
              <a:ext uri="{FF2B5EF4-FFF2-40B4-BE49-F238E27FC236}">
                <a16:creationId xmlns:a16="http://schemas.microsoft.com/office/drawing/2014/main" id="{C1E24112-F259-4B33-A692-774A43C22F1D}"/>
              </a:ext>
            </a:extLst>
          </p:cNvPr>
          <p:cNvGrpSpPr/>
          <p:nvPr/>
        </p:nvGrpSpPr>
        <p:grpSpPr>
          <a:xfrm>
            <a:off x="6091060" y="1434825"/>
            <a:ext cx="3022928" cy="184232"/>
            <a:chOff x="6142214" y="-9877"/>
            <a:chExt cx="1927017" cy="476813"/>
          </a:xfrm>
          <a:solidFill>
            <a:schemeClr val="accent3"/>
          </a:solidFill>
        </p:grpSpPr>
        <p:sp>
          <p:nvSpPr>
            <p:cNvPr id="192" name="Rectangle à coins arrondis 85">
              <a:extLst>
                <a:ext uri="{FF2B5EF4-FFF2-40B4-BE49-F238E27FC236}">
                  <a16:creationId xmlns:a16="http://schemas.microsoft.com/office/drawing/2014/main" id="{0525765C-1F57-4DD8-BF32-C02669B88D79}"/>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3" name="Rectangle 192">
              <a:extLst>
                <a:ext uri="{FF2B5EF4-FFF2-40B4-BE49-F238E27FC236}">
                  <a16:creationId xmlns:a16="http://schemas.microsoft.com/office/drawing/2014/main" id="{F4502EC8-DAC9-4E90-9491-726C5AC95E19}"/>
                </a:ext>
              </a:extLst>
            </p:cNvPr>
            <p:cNvSpPr/>
            <p:nvPr/>
          </p:nvSpPr>
          <p:spPr>
            <a:xfrm>
              <a:off x="6142214" y="-9877"/>
              <a:ext cx="1913633" cy="4768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Energies Renouvelables en Electrotechnique</a:t>
              </a:r>
            </a:p>
          </p:txBody>
        </p:sp>
      </p:grpSp>
      <p:grpSp>
        <p:nvGrpSpPr>
          <p:cNvPr id="201" name="Groupe 90">
            <a:extLst>
              <a:ext uri="{FF2B5EF4-FFF2-40B4-BE49-F238E27FC236}">
                <a16:creationId xmlns:a16="http://schemas.microsoft.com/office/drawing/2014/main" id="{D6A1CBD0-3A0A-49E2-B3B7-E4CAB5395D5F}"/>
              </a:ext>
            </a:extLst>
          </p:cNvPr>
          <p:cNvGrpSpPr/>
          <p:nvPr/>
        </p:nvGrpSpPr>
        <p:grpSpPr>
          <a:xfrm>
            <a:off x="6137117" y="2265318"/>
            <a:ext cx="2955877" cy="188576"/>
            <a:chOff x="6142214" y="-92280"/>
            <a:chExt cx="1927017" cy="551657"/>
          </a:xfrm>
          <a:solidFill>
            <a:schemeClr val="accent3"/>
          </a:solidFill>
        </p:grpSpPr>
        <p:sp>
          <p:nvSpPr>
            <p:cNvPr id="202" name="Rectangle à coins arrondis 91">
              <a:extLst>
                <a:ext uri="{FF2B5EF4-FFF2-40B4-BE49-F238E27FC236}">
                  <a16:creationId xmlns:a16="http://schemas.microsoft.com/office/drawing/2014/main" id="{ED5A500B-A78D-4E9E-9FC7-71CEEDF308E1}"/>
                </a:ext>
              </a:extLst>
            </p:cNvPr>
            <p:cNvSpPr/>
            <p:nvPr/>
          </p:nvSpPr>
          <p:spPr>
            <a:xfrm>
              <a:off x="6142214" y="2463"/>
              <a:ext cx="1927017" cy="456914"/>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3" name="Rectangle 202">
              <a:extLst>
                <a:ext uri="{FF2B5EF4-FFF2-40B4-BE49-F238E27FC236}">
                  <a16:creationId xmlns:a16="http://schemas.microsoft.com/office/drawing/2014/main" id="{9401D92D-D548-47D6-BF51-1EB40A09A9DE}"/>
                </a:ext>
              </a:extLst>
            </p:cNvPr>
            <p:cNvSpPr/>
            <p:nvPr/>
          </p:nvSpPr>
          <p:spPr>
            <a:xfrm>
              <a:off x="6148057" y="-92280"/>
              <a:ext cx="1897864" cy="4546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fr-FR" sz="1100" b="1" dirty="0">
                  <a:solidFill>
                    <a:schemeClr val="tx1"/>
                  </a:solidFill>
                  <a:latin typeface="Roboto Slab Light" panose="020B0604020202020204" charset="0"/>
                  <a:ea typeface="Roboto Slab Light" panose="020B0604020202020204" charset="0"/>
                </a:rPr>
                <a:t>MCIL- Electronique Industrielle </a:t>
              </a:r>
            </a:p>
          </p:txBody>
        </p:sp>
      </p:grpSp>
      <p:cxnSp>
        <p:nvCxnSpPr>
          <p:cNvPr id="204" name="Connecteur droit avec flèche 203">
            <a:extLst>
              <a:ext uri="{FF2B5EF4-FFF2-40B4-BE49-F238E27FC236}">
                <a16:creationId xmlns:a16="http://schemas.microsoft.com/office/drawing/2014/main" id="{2063FE27-A3EC-48D8-9FD6-72D36CD4E4FD}"/>
              </a:ext>
            </a:extLst>
          </p:cNvPr>
          <p:cNvCxnSpPr>
            <a:cxnSpLocks/>
            <a:stCxn id="45" idx="3"/>
            <a:endCxn id="203" idx="1"/>
          </p:cNvCxnSpPr>
          <p:nvPr/>
        </p:nvCxnSpPr>
        <p:spPr>
          <a:xfrm>
            <a:off x="5898217" y="1966986"/>
            <a:ext cx="247863" cy="37604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63462C62-DF80-4186-A18E-FB00D5FE4A95}"/>
              </a:ext>
            </a:extLst>
          </p:cNvPr>
          <p:cNvSpPr/>
          <p:nvPr/>
        </p:nvSpPr>
        <p:spPr>
          <a:xfrm>
            <a:off x="1613614" y="1560696"/>
            <a:ext cx="6645349" cy="2076733"/>
          </a:xfrm>
          <a:prstGeom prst="rect">
            <a:avLst/>
          </a:prstGeom>
          <a:solidFill>
            <a:srgbClr val="57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kern="1200" dirty="0">
                <a:solidFill>
                  <a:srgbClr val="0000CC"/>
                </a:solidFill>
                <a:latin typeface="Roboto Slab Light" panose="020B0604020202020204" charset="0"/>
                <a:ea typeface="Roboto Slab Light" panose="020B0604020202020204" charset="0"/>
              </a:rPr>
              <a:t>Filière Automatique</a:t>
            </a:r>
            <a:endParaRPr lang="fr-FR" sz="4400" dirty="0">
              <a:solidFill>
                <a:srgbClr val="0000CC"/>
              </a:solidFill>
            </a:endParaRPr>
          </a:p>
        </p:txBody>
      </p:sp>
      <p:grpSp>
        <p:nvGrpSpPr>
          <p:cNvPr id="146" name="Groupe 55">
            <a:extLst>
              <a:ext uri="{FF2B5EF4-FFF2-40B4-BE49-F238E27FC236}">
                <a16:creationId xmlns:a16="http://schemas.microsoft.com/office/drawing/2014/main" id="{8A8589C4-B15D-4688-87EB-E50E22CD1B0A}"/>
              </a:ext>
            </a:extLst>
          </p:cNvPr>
          <p:cNvGrpSpPr/>
          <p:nvPr/>
        </p:nvGrpSpPr>
        <p:grpSpPr>
          <a:xfrm>
            <a:off x="4197675" y="4317808"/>
            <a:ext cx="1743655" cy="324000"/>
            <a:chOff x="5502543" y="3680622"/>
            <a:chExt cx="1927008" cy="456914"/>
          </a:xfrm>
        </p:grpSpPr>
        <p:sp>
          <p:nvSpPr>
            <p:cNvPr id="147" name="Rectangle à coins arrondis 56">
              <a:extLst>
                <a:ext uri="{FF2B5EF4-FFF2-40B4-BE49-F238E27FC236}">
                  <a16:creationId xmlns:a16="http://schemas.microsoft.com/office/drawing/2014/main" id="{0B87A6B9-A6DA-4A28-87A5-4C89B21C1E3A}"/>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8" name="Rectangle 147">
              <a:extLst>
                <a:ext uri="{FF2B5EF4-FFF2-40B4-BE49-F238E27FC236}">
                  <a16:creationId xmlns:a16="http://schemas.microsoft.com/office/drawing/2014/main" id="{DAC79CC5-BF8E-457F-9902-BB5A37506E3C}"/>
                </a:ext>
              </a:extLst>
            </p:cNvPr>
            <p:cNvSpPr/>
            <p:nvPr/>
          </p:nvSpPr>
          <p:spPr>
            <a:xfrm>
              <a:off x="5515926" y="3694005"/>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Energétique</a:t>
              </a:r>
            </a:p>
          </p:txBody>
        </p:sp>
      </p:grpSp>
      <p:cxnSp>
        <p:nvCxnSpPr>
          <p:cNvPr id="149" name="Connecteur droit avec flèche 148">
            <a:extLst>
              <a:ext uri="{FF2B5EF4-FFF2-40B4-BE49-F238E27FC236}">
                <a16:creationId xmlns:a16="http://schemas.microsoft.com/office/drawing/2014/main" id="{D6885A04-63E0-4B59-B7C7-2847B48392E1}"/>
              </a:ext>
            </a:extLst>
          </p:cNvPr>
          <p:cNvCxnSpPr>
            <a:cxnSpLocks/>
            <a:endCxn id="147" idx="1"/>
          </p:cNvCxnSpPr>
          <p:nvPr/>
        </p:nvCxnSpPr>
        <p:spPr>
          <a:xfrm flipV="1">
            <a:off x="3823468" y="4479808"/>
            <a:ext cx="374207" cy="298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e 55">
            <a:extLst>
              <a:ext uri="{FF2B5EF4-FFF2-40B4-BE49-F238E27FC236}">
                <a16:creationId xmlns:a16="http://schemas.microsoft.com/office/drawing/2014/main" id="{B7219A30-A586-43AE-BC52-CA1E961A621A}"/>
              </a:ext>
            </a:extLst>
          </p:cNvPr>
          <p:cNvGrpSpPr/>
          <p:nvPr/>
        </p:nvGrpSpPr>
        <p:grpSpPr>
          <a:xfrm>
            <a:off x="4176610" y="4707831"/>
            <a:ext cx="1791345" cy="333577"/>
            <a:chOff x="5449838" y="3680622"/>
            <a:chExt cx="1979713" cy="470420"/>
          </a:xfrm>
        </p:grpSpPr>
        <p:sp>
          <p:nvSpPr>
            <p:cNvPr id="151" name="Rectangle à coins arrondis 56">
              <a:extLst>
                <a:ext uri="{FF2B5EF4-FFF2-40B4-BE49-F238E27FC236}">
                  <a16:creationId xmlns:a16="http://schemas.microsoft.com/office/drawing/2014/main" id="{5323ECBE-F411-4C26-9FD6-8D6521015FE7}"/>
                </a:ext>
              </a:extLst>
            </p:cNvPr>
            <p:cNvSpPr/>
            <p:nvPr/>
          </p:nvSpPr>
          <p:spPr>
            <a:xfrm>
              <a:off x="5502543" y="3680622"/>
              <a:ext cx="1927008" cy="45691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2" name="Rectangle 151">
              <a:extLst>
                <a:ext uri="{FF2B5EF4-FFF2-40B4-BE49-F238E27FC236}">
                  <a16:creationId xmlns:a16="http://schemas.microsoft.com/office/drawing/2014/main" id="{318D317A-DDE8-4D7E-ADB1-799A89E57265}"/>
                </a:ext>
              </a:extLst>
            </p:cNvPr>
            <p:cNvSpPr/>
            <p:nvPr/>
          </p:nvSpPr>
          <p:spPr>
            <a:xfrm>
              <a:off x="5449838" y="3720894"/>
              <a:ext cx="1900242" cy="430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300" b="1" kern="1200" dirty="0">
                  <a:solidFill>
                    <a:schemeClr val="tx1"/>
                  </a:solidFill>
                  <a:latin typeface="Roboto Slab Light" panose="020B0604020202020204" charset="0"/>
                  <a:ea typeface="Roboto Slab Light" panose="020B0604020202020204" charset="0"/>
                </a:rPr>
                <a:t>Génie des Matériaux</a:t>
              </a:r>
            </a:p>
          </p:txBody>
        </p:sp>
      </p:grpSp>
      <p:cxnSp>
        <p:nvCxnSpPr>
          <p:cNvPr id="153" name="Connecteur droit avec flèche 152">
            <a:extLst>
              <a:ext uri="{FF2B5EF4-FFF2-40B4-BE49-F238E27FC236}">
                <a16:creationId xmlns:a16="http://schemas.microsoft.com/office/drawing/2014/main" id="{18165A36-F0AB-47F9-9B2C-CF2E626E6DBC}"/>
              </a:ext>
            </a:extLst>
          </p:cNvPr>
          <p:cNvCxnSpPr>
            <a:cxnSpLocks/>
            <a:endCxn id="151" idx="1"/>
          </p:cNvCxnSpPr>
          <p:nvPr/>
        </p:nvCxnSpPr>
        <p:spPr>
          <a:xfrm>
            <a:off x="3806002" y="4778722"/>
            <a:ext cx="418299" cy="911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a:extLst>
              <a:ext uri="{FF2B5EF4-FFF2-40B4-BE49-F238E27FC236}">
                <a16:creationId xmlns:a16="http://schemas.microsoft.com/office/drawing/2014/main" id="{45E3D408-43B1-4332-AF22-137926D8452F}"/>
              </a:ext>
            </a:extLst>
          </p:cNvPr>
          <p:cNvCxnSpPr>
            <a:cxnSpLocks/>
            <a:stCxn id="147" idx="3"/>
            <a:endCxn id="108" idx="1"/>
          </p:cNvCxnSpPr>
          <p:nvPr/>
        </p:nvCxnSpPr>
        <p:spPr>
          <a:xfrm>
            <a:off x="5941330" y="4479808"/>
            <a:ext cx="195111" cy="14706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a:extLst>
              <a:ext uri="{FF2B5EF4-FFF2-40B4-BE49-F238E27FC236}">
                <a16:creationId xmlns:a16="http://schemas.microsoft.com/office/drawing/2014/main" id="{E4830551-E4D1-498A-B065-954CF0D961D5}"/>
              </a:ext>
            </a:extLst>
          </p:cNvPr>
          <p:cNvCxnSpPr>
            <a:cxnSpLocks/>
            <a:stCxn id="151" idx="3"/>
            <a:endCxn id="137" idx="1"/>
          </p:cNvCxnSpPr>
          <p:nvPr/>
        </p:nvCxnSpPr>
        <p:spPr>
          <a:xfrm>
            <a:off x="5967955" y="4869831"/>
            <a:ext cx="225242" cy="650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748315"/>
      </p:ext>
    </p:extLst>
  </p:cSld>
  <p:clrMapOvr>
    <a:masterClrMapping/>
  </p:clrMapOvr>
  <p:transition advClick="0" advTm="4274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left)">
                                      <p:cBhvr>
                                        <p:cTn id="27" dur="500"/>
                                        <p:tgtEl>
                                          <p:spTgt spid="1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1000"/>
                                        <p:tgtEl>
                                          <p:spTgt spid="44"/>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7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8500"/>
                            </p:stCondLst>
                            <p:childTnLst>
                              <p:par>
                                <p:cTn id="49" presetID="22" presetClass="entr" presetSubtype="8"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left)">
                                      <p:cBhvr>
                                        <p:cTn id="51" dur="500"/>
                                        <p:tgtEl>
                                          <p:spTgt spid="118"/>
                                        </p:tgtEl>
                                      </p:cBhvr>
                                    </p:animEffect>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1000"/>
                                        <p:tgtEl>
                                          <p:spTgt spid="79"/>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10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1000"/>
                                        <p:tgtEl>
                                          <p:spTgt spid="5"/>
                                        </p:tgtEl>
                                      </p:cBhvr>
                                    </p:animEffect>
                                  </p:childTnLst>
                                </p:cTn>
                              </p:par>
                            </p:childTnLst>
                          </p:cTn>
                        </p:par>
                        <p:par>
                          <p:cTn id="64" fill="hold">
                            <p:stCondLst>
                              <p:cond delay="11500"/>
                            </p:stCondLst>
                            <p:childTnLst>
                              <p:par>
                                <p:cTn id="65" presetID="22" presetClass="entr" presetSubtype="8"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120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par>
                          <p:cTn id="72" fill="hold">
                            <p:stCondLst>
                              <p:cond delay="13000"/>
                            </p:stCondLst>
                            <p:childTnLst>
                              <p:par>
                                <p:cTn id="73" presetID="22" presetClass="entr" presetSubtype="8"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135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1000"/>
                                        <p:tgtEl>
                                          <p:spTgt spid="47"/>
                                        </p:tgtEl>
                                      </p:cBhvr>
                                    </p:animEffect>
                                  </p:childTnLst>
                                </p:cTn>
                              </p:par>
                            </p:childTnLst>
                          </p:cTn>
                        </p:par>
                        <p:par>
                          <p:cTn id="80" fill="hold">
                            <p:stCondLst>
                              <p:cond delay="14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5000"/>
                            </p:stCondLst>
                            <p:childTnLst>
                              <p:par>
                                <p:cTn id="85" presetID="22" presetClass="entr" presetSubtype="8" fill="hold"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1000"/>
                                        <p:tgtEl>
                                          <p:spTgt spid="6"/>
                                        </p:tgtEl>
                                      </p:cBhvr>
                                    </p:animEffect>
                                  </p:childTnLst>
                                </p:cTn>
                              </p:par>
                            </p:childTnLst>
                          </p:cTn>
                        </p:par>
                        <p:par>
                          <p:cTn id="88" fill="hold">
                            <p:stCondLst>
                              <p:cond delay="16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p:stCondLst>
                              <p:cond delay="165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000"/>
                                        <p:tgtEl>
                                          <p:spTgt spid="29"/>
                                        </p:tgtEl>
                                      </p:cBhvr>
                                    </p:animEffect>
                                  </p:childTnLst>
                                </p:cTn>
                              </p:par>
                            </p:childTnLst>
                          </p:cTn>
                        </p:par>
                        <p:par>
                          <p:cTn id="96" fill="hold">
                            <p:stCondLst>
                              <p:cond delay="17500"/>
                            </p:stCondLst>
                            <p:childTnLst>
                              <p:par>
                                <p:cTn id="97" presetID="22" presetClass="entr" presetSubtype="8"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wipe(left)">
                                      <p:cBhvr>
                                        <p:cTn id="99" dur="500"/>
                                        <p:tgtEl>
                                          <p:spTgt spid="122"/>
                                        </p:tgtEl>
                                      </p:cBhvr>
                                    </p:animEffect>
                                  </p:childTnLst>
                                </p:cTn>
                              </p:par>
                            </p:childTnLst>
                          </p:cTn>
                        </p:par>
                        <p:par>
                          <p:cTn id="100" fill="hold">
                            <p:stCondLst>
                              <p:cond delay="180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par>
                          <p:cTn id="104" fill="hold">
                            <p:stCondLst>
                              <p:cond delay="19000"/>
                            </p:stCondLst>
                            <p:childTnLst>
                              <p:par>
                                <p:cTn id="105" presetID="22" presetClass="entr" presetSubtype="8"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childTnLst>
                          </p:cTn>
                        </p:par>
                        <p:par>
                          <p:cTn id="108" fill="hold">
                            <p:stCondLst>
                              <p:cond delay="19500"/>
                            </p:stCondLst>
                            <p:childTnLst>
                              <p:par>
                                <p:cTn id="109" presetID="22" presetClass="entr" presetSubtype="8" fill="hold"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childTnLst>
                          </p:cTn>
                        </p:par>
                        <p:par>
                          <p:cTn id="112" fill="hold">
                            <p:stCondLst>
                              <p:cond delay="20500"/>
                            </p:stCondLst>
                            <p:childTnLst>
                              <p:par>
                                <p:cTn id="113" presetID="22" presetClass="entr" presetSubtype="8" fill="hold"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210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1000"/>
                                        <p:tgtEl>
                                          <p:spTgt spid="7"/>
                                        </p:tgtEl>
                                      </p:cBhvr>
                                    </p:animEffect>
                                  </p:childTnLst>
                                </p:cTn>
                              </p:par>
                            </p:childTnLst>
                          </p:cTn>
                        </p:par>
                        <p:par>
                          <p:cTn id="120" fill="hold">
                            <p:stCondLst>
                              <p:cond delay="22000"/>
                            </p:stCondLst>
                            <p:childTnLst>
                              <p:par>
                                <p:cTn id="121" presetID="22" presetClass="entr" presetSubtype="8"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22500"/>
                            </p:stCondLst>
                            <p:childTnLst>
                              <p:par>
                                <p:cTn id="125" presetID="22" presetClass="entr" presetSubtype="8"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1000"/>
                                        <p:tgtEl>
                                          <p:spTgt spid="32"/>
                                        </p:tgtEl>
                                      </p:cBhvr>
                                    </p:animEffect>
                                  </p:childTnLst>
                                </p:cTn>
                              </p:par>
                            </p:childTnLst>
                          </p:cTn>
                        </p:par>
                        <p:par>
                          <p:cTn id="128" fill="hold">
                            <p:stCondLst>
                              <p:cond delay="23500"/>
                            </p:stCondLst>
                            <p:childTnLst>
                              <p:par>
                                <p:cTn id="129" presetID="22" presetClass="entr" presetSubtype="8" fill="hold"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ipe(left)">
                                      <p:cBhvr>
                                        <p:cTn id="131" dur="500"/>
                                        <p:tgtEl>
                                          <p:spTgt spid="126"/>
                                        </p:tgtEl>
                                      </p:cBhvr>
                                    </p:animEffect>
                                  </p:childTnLst>
                                </p:cTn>
                              </p:par>
                            </p:childTnLst>
                          </p:cTn>
                        </p:par>
                        <p:par>
                          <p:cTn id="132" fill="hold">
                            <p:stCondLst>
                              <p:cond delay="24000"/>
                            </p:stCondLst>
                            <p:childTnLst>
                              <p:par>
                                <p:cTn id="133" presetID="22" presetClass="entr" presetSubtype="8" fill="hold"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1000"/>
                                        <p:tgtEl>
                                          <p:spTgt spid="56"/>
                                        </p:tgtEl>
                                      </p:cBhvr>
                                    </p:animEffect>
                                  </p:childTnLst>
                                </p:cTn>
                              </p:par>
                            </p:childTnLst>
                          </p:cTn>
                        </p:par>
                        <p:par>
                          <p:cTn id="136" fill="hold">
                            <p:stCondLst>
                              <p:cond delay="25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25500"/>
                            </p:stCondLst>
                            <p:childTnLst>
                              <p:par>
                                <p:cTn id="141" presetID="22" presetClass="entr" presetSubtype="8" fill="hold" nodeType="after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wipe(left)">
                                      <p:cBhvr>
                                        <p:cTn id="143" dur="1000"/>
                                        <p:tgtEl>
                                          <p:spTgt spid="8"/>
                                        </p:tgtEl>
                                      </p:cBhvr>
                                    </p:animEffect>
                                  </p:childTnLst>
                                </p:cTn>
                              </p:par>
                            </p:childTnLst>
                          </p:cTn>
                        </p:par>
                        <p:par>
                          <p:cTn id="144" fill="hold">
                            <p:stCondLst>
                              <p:cond delay="26500"/>
                            </p:stCondLst>
                            <p:childTnLst>
                              <p:par>
                                <p:cTn id="145" presetID="22" presetClass="entr" presetSubtype="8"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wipe(left)">
                                      <p:cBhvr>
                                        <p:cTn id="147" dur="500"/>
                                        <p:tgtEl>
                                          <p:spTgt spid="74"/>
                                        </p:tgtEl>
                                      </p:cBhvr>
                                    </p:animEffect>
                                  </p:childTnLst>
                                </p:cTn>
                              </p:par>
                            </p:childTnLst>
                          </p:cTn>
                        </p:par>
                        <p:par>
                          <p:cTn id="148" fill="hold">
                            <p:stCondLst>
                              <p:cond delay="27000"/>
                            </p:stCondLst>
                            <p:childTnLst>
                              <p:par>
                                <p:cTn id="149" presetID="22" presetClass="entr" presetSubtype="8"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left)">
                                      <p:cBhvr>
                                        <p:cTn id="151" dur="1000"/>
                                        <p:tgtEl>
                                          <p:spTgt spid="35"/>
                                        </p:tgtEl>
                                      </p:cBhvr>
                                    </p:animEffect>
                                  </p:childTnLst>
                                </p:cTn>
                              </p:par>
                            </p:childTnLst>
                          </p:cTn>
                        </p:par>
                        <p:par>
                          <p:cTn id="152" fill="hold">
                            <p:stCondLst>
                              <p:cond delay="28000"/>
                            </p:stCondLst>
                            <p:childTnLst>
                              <p:par>
                                <p:cTn id="153" presetID="22" presetClass="entr" presetSubtype="8" fill="hold" nodeType="after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wipe(left)">
                                      <p:cBhvr>
                                        <p:cTn id="155" dur="500"/>
                                        <p:tgtEl>
                                          <p:spTgt spid="128"/>
                                        </p:tgtEl>
                                      </p:cBhvr>
                                    </p:animEffect>
                                  </p:childTnLst>
                                </p:cTn>
                              </p:par>
                            </p:childTnLst>
                          </p:cTn>
                        </p:par>
                        <p:par>
                          <p:cTn id="156" fill="hold">
                            <p:stCondLst>
                              <p:cond delay="28500"/>
                            </p:stCondLst>
                            <p:childTnLst>
                              <p:par>
                                <p:cTn id="157" presetID="22" presetClass="entr" presetSubtype="8"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wipe(left)">
                                      <p:cBhvr>
                                        <p:cTn id="159" dur="500"/>
                                        <p:tgtEl>
                                          <p:spTgt spid="75"/>
                                        </p:tgtEl>
                                      </p:cBhvr>
                                    </p:animEffect>
                                  </p:childTnLst>
                                </p:cTn>
                              </p:par>
                            </p:childTnLst>
                          </p:cTn>
                        </p:par>
                        <p:par>
                          <p:cTn id="160" fill="hold">
                            <p:stCondLst>
                              <p:cond delay="29000"/>
                            </p:stCondLst>
                            <p:childTnLst>
                              <p:par>
                                <p:cTn id="161" presetID="22" presetClass="entr" presetSubtype="8" fill="hold"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childTnLst>
                          </p:cTn>
                        </p:par>
                        <p:par>
                          <p:cTn id="164" fill="hold">
                            <p:stCondLst>
                              <p:cond delay="29500"/>
                            </p:stCondLst>
                            <p:childTnLst>
                              <p:par>
                                <p:cTn id="165" presetID="22" presetClass="entr" presetSubtype="8" fill="hold" nodeType="after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left)">
                                      <p:cBhvr>
                                        <p:cTn id="167" dur="1000"/>
                                        <p:tgtEl>
                                          <p:spTgt spid="11"/>
                                        </p:tgtEl>
                                      </p:cBhvr>
                                    </p:animEffect>
                                  </p:childTnLst>
                                </p:cTn>
                              </p:par>
                            </p:childTnLst>
                          </p:cTn>
                        </p:par>
                        <p:par>
                          <p:cTn id="168" fill="hold">
                            <p:stCondLst>
                              <p:cond delay="30500"/>
                            </p:stCondLst>
                            <p:childTnLst>
                              <p:par>
                                <p:cTn id="169" presetID="22" presetClass="entr" presetSubtype="8" fill="hold"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par>
                          <p:cTn id="172" fill="hold">
                            <p:stCondLst>
                              <p:cond delay="31500"/>
                            </p:stCondLst>
                            <p:childTnLst>
                              <p:par>
                                <p:cTn id="173" presetID="22" presetClass="entr" presetSubtype="8" fill="hold" nodeType="after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32500"/>
                            </p:stCondLst>
                            <p:childTnLst>
                              <p:par>
                                <p:cTn id="177" presetID="22" presetClass="entr" presetSubtype="8" fill="hold" nodeType="afterEffect">
                                  <p:stCondLst>
                                    <p:cond delay="0"/>
                                  </p:stCondLst>
                                  <p:childTnLst>
                                    <p:set>
                                      <p:cBhvr>
                                        <p:cTn id="178" dur="1" fill="hold">
                                          <p:stCondLst>
                                            <p:cond delay="0"/>
                                          </p:stCondLst>
                                        </p:cTn>
                                        <p:tgtEl>
                                          <p:spTgt spid="130"/>
                                        </p:tgtEl>
                                        <p:attrNameLst>
                                          <p:attrName>style.visibility</p:attrName>
                                        </p:attrNameLst>
                                      </p:cBhvr>
                                      <p:to>
                                        <p:strVal val="visible"/>
                                      </p:to>
                                    </p:set>
                                    <p:animEffect transition="in" filter="wipe(left)">
                                      <p:cBhvr>
                                        <p:cTn id="179" dur="500"/>
                                        <p:tgtEl>
                                          <p:spTgt spid="130"/>
                                        </p:tgtEl>
                                      </p:cBhvr>
                                    </p:animEffect>
                                  </p:childTnLst>
                                </p:cTn>
                              </p:par>
                            </p:childTnLst>
                          </p:cTn>
                        </p:par>
                        <p:par>
                          <p:cTn id="180" fill="hold">
                            <p:stCondLst>
                              <p:cond delay="33000"/>
                            </p:stCondLst>
                            <p:childTnLst>
                              <p:par>
                                <p:cTn id="181" presetID="22" presetClass="entr" presetSubtype="8" fill="hold" nodeType="after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wipe(left)">
                                      <p:cBhvr>
                                        <p:cTn id="183" dur="1000"/>
                                        <p:tgtEl>
                                          <p:spTgt spid="76"/>
                                        </p:tgtEl>
                                      </p:cBhvr>
                                    </p:animEffect>
                                  </p:childTnLst>
                                </p:cTn>
                              </p:par>
                            </p:childTnLst>
                          </p:cTn>
                        </p:par>
                        <p:par>
                          <p:cTn id="184" fill="hold">
                            <p:stCondLst>
                              <p:cond delay="34000"/>
                            </p:stCondLst>
                            <p:childTnLst>
                              <p:par>
                                <p:cTn id="185" presetID="22" presetClass="entr" presetSubtype="8" fill="hold" nodeType="after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wipe(left)">
                                      <p:cBhvr>
                                        <p:cTn id="187" dur="500"/>
                                        <p:tgtEl>
                                          <p:spTgt spid="132"/>
                                        </p:tgtEl>
                                      </p:cBhvr>
                                    </p:animEffect>
                                  </p:childTnLst>
                                </p:cTn>
                              </p:par>
                            </p:childTnLst>
                          </p:cTn>
                        </p:par>
                        <p:par>
                          <p:cTn id="188" fill="hold">
                            <p:stCondLst>
                              <p:cond delay="34500"/>
                            </p:stCondLst>
                            <p:childTnLst>
                              <p:par>
                                <p:cTn id="189" presetID="22" presetClass="entr" presetSubtype="8"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1000"/>
                                        <p:tgtEl>
                                          <p:spTgt spid="77"/>
                                        </p:tgtEl>
                                      </p:cBhvr>
                                    </p:animEffect>
                                  </p:childTnLst>
                                </p:cTn>
                              </p:par>
                            </p:childTnLst>
                          </p:cTn>
                        </p:par>
                        <p:par>
                          <p:cTn id="192" fill="hold">
                            <p:stCondLst>
                              <p:cond delay="35500"/>
                            </p:stCondLst>
                            <p:childTnLst>
                              <p:par>
                                <p:cTn id="193" presetID="22" presetClass="entr" presetSubtype="8" fill="hold"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left)">
                                      <p:cBhvr>
                                        <p:cTn id="195" dur="500"/>
                                        <p:tgtEl>
                                          <p:spTgt spid="66"/>
                                        </p:tgtEl>
                                      </p:cBhvr>
                                    </p:animEffect>
                                  </p:childTnLst>
                                </p:cTn>
                              </p:par>
                            </p:childTnLst>
                          </p:cTn>
                        </p:par>
                        <p:par>
                          <p:cTn id="196" fill="hold">
                            <p:stCondLst>
                              <p:cond delay="36000"/>
                            </p:stCondLst>
                            <p:childTnLst>
                              <p:par>
                                <p:cTn id="197" presetID="22" presetClass="entr" presetSubtype="8"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wipe(left)">
                                      <p:cBhvr>
                                        <p:cTn id="199" dur="1000"/>
                                        <p:tgtEl>
                                          <p:spTgt spid="14"/>
                                        </p:tgtEl>
                                      </p:cBhvr>
                                    </p:animEffect>
                                  </p:childTnLst>
                                </p:cTn>
                              </p:par>
                            </p:childTnLst>
                          </p:cTn>
                        </p:par>
                        <p:par>
                          <p:cTn id="200" fill="hold">
                            <p:stCondLst>
                              <p:cond delay="37000"/>
                            </p:stCondLst>
                            <p:childTnLst>
                              <p:par>
                                <p:cTn id="201" presetID="22" presetClass="entr" presetSubtype="8"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left)">
                                      <p:cBhvr>
                                        <p:cTn id="203" dur="1000"/>
                                        <p:tgtEl>
                                          <p:spTgt spid="78"/>
                                        </p:tgtEl>
                                      </p:cBhvr>
                                    </p:animEffect>
                                  </p:childTnLst>
                                </p:cTn>
                              </p:par>
                            </p:childTnLst>
                          </p:cTn>
                        </p:par>
                        <p:par>
                          <p:cTn id="204" fill="hold">
                            <p:stCondLst>
                              <p:cond delay="38000"/>
                            </p:stCondLst>
                            <p:childTnLst>
                              <p:par>
                                <p:cTn id="205" presetID="22" presetClass="entr" presetSubtype="8" fill="hold"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left)">
                                      <p:cBhvr>
                                        <p:cTn id="207" dur="1000"/>
                                        <p:tgtEl>
                                          <p:spTgt spid="85"/>
                                        </p:tgtEl>
                                      </p:cBhvr>
                                    </p:animEffect>
                                  </p:childTnLst>
                                </p:cTn>
                              </p:par>
                            </p:childTnLst>
                          </p:cTn>
                        </p:par>
                        <p:par>
                          <p:cTn id="208" fill="hold">
                            <p:stCondLst>
                              <p:cond delay="39000"/>
                            </p:stCondLst>
                            <p:childTnLst>
                              <p:par>
                                <p:cTn id="209" presetID="22" presetClass="entr" presetSubtype="8" fill="hold" nodeType="afterEffect">
                                  <p:stCondLst>
                                    <p:cond delay="0"/>
                                  </p:stCondLst>
                                  <p:childTnLst>
                                    <p:set>
                                      <p:cBhvr>
                                        <p:cTn id="210" dur="1" fill="hold">
                                          <p:stCondLst>
                                            <p:cond delay="0"/>
                                          </p:stCondLst>
                                        </p:cTn>
                                        <p:tgtEl>
                                          <p:spTgt spid="140"/>
                                        </p:tgtEl>
                                        <p:attrNameLst>
                                          <p:attrName>style.visibility</p:attrName>
                                        </p:attrNameLst>
                                      </p:cBhvr>
                                      <p:to>
                                        <p:strVal val="visible"/>
                                      </p:to>
                                    </p:set>
                                    <p:animEffect transition="in" filter="wipe(left)">
                                      <p:cBhvr>
                                        <p:cTn id="211" dur="500"/>
                                        <p:tgtEl>
                                          <p:spTgt spid="140"/>
                                        </p:tgtEl>
                                      </p:cBhvr>
                                    </p:animEffect>
                                  </p:childTnLst>
                                </p:cTn>
                              </p:par>
                            </p:childTnLst>
                          </p:cTn>
                        </p:par>
                        <p:par>
                          <p:cTn id="212" fill="hold">
                            <p:stCondLst>
                              <p:cond delay="39500"/>
                            </p:stCondLst>
                            <p:childTnLst>
                              <p:par>
                                <p:cTn id="213" presetID="22" presetClass="entr" presetSubtype="8" fill="hold" nodeType="afterEffect">
                                  <p:stCondLst>
                                    <p:cond delay="0"/>
                                  </p:stCondLst>
                                  <p:childTnLst>
                                    <p:set>
                                      <p:cBhvr>
                                        <p:cTn id="214" dur="1" fill="hold">
                                          <p:stCondLst>
                                            <p:cond delay="0"/>
                                          </p:stCondLst>
                                        </p:cTn>
                                        <p:tgtEl>
                                          <p:spTgt spid="129"/>
                                        </p:tgtEl>
                                        <p:attrNameLst>
                                          <p:attrName>style.visibility</p:attrName>
                                        </p:attrNameLst>
                                      </p:cBhvr>
                                      <p:to>
                                        <p:strVal val="visible"/>
                                      </p:to>
                                    </p:set>
                                    <p:animEffect transition="in" filter="wipe(left)">
                                      <p:cBhvr>
                                        <p:cTn id="215" dur="1000"/>
                                        <p:tgtEl>
                                          <p:spTgt spid="129"/>
                                        </p:tgtEl>
                                      </p:cBhvr>
                                    </p:animEffect>
                                  </p:childTnLst>
                                </p:cTn>
                              </p:par>
                            </p:childTnLst>
                          </p:cTn>
                        </p:par>
                        <p:par>
                          <p:cTn id="216" fill="hold">
                            <p:stCondLst>
                              <p:cond delay="40500"/>
                            </p:stCondLst>
                            <p:childTnLst>
                              <p:par>
                                <p:cTn id="217" presetID="22" presetClass="entr" presetSubtype="8" fill="hold" nodeType="afterEffect">
                                  <p:stCondLst>
                                    <p:cond delay="0"/>
                                  </p:stCondLst>
                                  <p:childTnLst>
                                    <p:set>
                                      <p:cBhvr>
                                        <p:cTn id="218" dur="1" fill="hold">
                                          <p:stCondLst>
                                            <p:cond delay="0"/>
                                          </p:stCondLst>
                                        </p:cTn>
                                        <p:tgtEl>
                                          <p:spTgt spid="142"/>
                                        </p:tgtEl>
                                        <p:attrNameLst>
                                          <p:attrName>style.visibility</p:attrName>
                                        </p:attrNameLst>
                                      </p:cBhvr>
                                      <p:to>
                                        <p:strVal val="visible"/>
                                      </p:to>
                                    </p:set>
                                    <p:animEffect transition="in" filter="wipe(left)">
                                      <p:cBhvr>
                                        <p:cTn id="219" dur="500"/>
                                        <p:tgtEl>
                                          <p:spTgt spid="142"/>
                                        </p:tgtEl>
                                      </p:cBhvr>
                                    </p:animEffect>
                                  </p:childTnLst>
                                </p:cTn>
                              </p:par>
                            </p:childTnLst>
                          </p:cTn>
                        </p:par>
                        <p:par>
                          <p:cTn id="220" fill="hold">
                            <p:stCondLst>
                              <p:cond delay="41000"/>
                            </p:stCondLst>
                            <p:childTnLst>
                              <p:par>
                                <p:cTn id="221" presetID="22" presetClass="entr" presetSubtype="8" fill="hold" nodeType="after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left)">
                                      <p:cBhvr>
                                        <p:cTn id="223" dur="500"/>
                                        <p:tgtEl>
                                          <p:spTgt spid="185"/>
                                        </p:tgtEl>
                                      </p:cBhvr>
                                    </p:animEffect>
                                  </p:childTnLst>
                                </p:cTn>
                              </p:par>
                            </p:childTnLst>
                          </p:cTn>
                        </p:par>
                        <p:par>
                          <p:cTn id="224" fill="hold">
                            <p:stCondLst>
                              <p:cond delay="41500"/>
                            </p:stCondLst>
                            <p:childTnLst>
                              <p:par>
                                <p:cTn id="225" presetID="22" presetClass="entr" presetSubtype="8" fill="hold" nodeType="afterEffect">
                                  <p:stCondLst>
                                    <p:cond delay="0"/>
                                  </p:stCondLst>
                                  <p:childTnLst>
                                    <p:set>
                                      <p:cBhvr>
                                        <p:cTn id="226" dur="1" fill="hold">
                                          <p:stCondLst>
                                            <p:cond delay="0"/>
                                          </p:stCondLst>
                                        </p:cTn>
                                        <p:tgtEl>
                                          <p:spTgt spid="191"/>
                                        </p:tgtEl>
                                        <p:attrNameLst>
                                          <p:attrName>style.visibility</p:attrName>
                                        </p:attrNameLst>
                                      </p:cBhvr>
                                      <p:to>
                                        <p:strVal val="visible"/>
                                      </p:to>
                                    </p:set>
                                    <p:animEffect transition="in" filter="wipe(left)">
                                      <p:cBhvr>
                                        <p:cTn id="227" dur="1000"/>
                                        <p:tgtEl>
                                          <p:spTgt spid="191"/>
                                        </p:tgtEl>
                                      </p:cBhvr>
                                    </p:animEffect>
                                  </p:childTnLst>
                                </p:cTn>
                              </p:par>
                            </p:childTnLst>
                          </p:cTn>
                        </p:par>
                        <p:par>
                          <p:cTn id="228" fill="hold">
                            <p:stCondLst>
                              <p:cond delay="42500"/>
                            </p:stCondLst>
                            <p:childTnLst>
                              <p:par>
                                <p:cTn id="229" presetID="22" presetClass="entr" presetSubtype="8" fill="hold" nodeType="afterEffect">
                                  <p:stCondLst>
                                    <p:cond delay="0"/>
                                  </p:stCondLst>
                                  <p:childTnLst>
                                    <p:set>
                                      <p:cBhvr>
                                        <p:cTn id="230" dur="1" fill="hold">
                                          <p:stCondLst>
                                            <p:cond delay="0"/>
                                          </p:stCondLst>
                                        </p:cTn>
                                        <p:tgtEl>
                                          <p:spTgt spid="201"/>
                                        </p:tgtEl>
                                        <p:attrNameLst>
                                          <p:attrName>style.visibility</p:attrName>
                                        </p:attrNameLst>
                                      </p:cBhvr>
                                      <p:to>
                                        <p:strVal val="visible"/>
                                      </p:to>
                                    </p:set>
                                    <p:animEffect transition="in" filter="wipe(left)">
                                      <p:cBhvr>
                                        <p:cTn id="231" dur="1000"/>
                                        <p:tgtEl>
                                          <p:spTgt spid="201"/>
                                        </p:tgtEl>
                                      </p:cBhvr>
                                    </p:animEffect>
                                  </p:childTnLst>
                                </p:cTn>
                              </p:par>
                            </p:childTnLst>
                          </p:cTn>
                        </p:par>
                        <p:par>
                          <p:cTn id="232" fill="hold">
                            <p:stCondLst>
                              <p:cond delay="43500"/>
                            </p:stCondLst>
                            <p:childTnLst>
                              <p:par>
                                <p:cTn id="233" presetID="22" presetClass="entr" presetSubtype="8" fill="hold" nodeType="after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wipe(left)">
                                      <p:cBhvr>
                                        <p:cTn id="235" dur="500"/>
                                        <p:tgtEl>
                                          <p:spTgt spid="204"/>
                                        </p:tgtEl>
                                      </p:cBhvr>
                                    </p:animEffect>
                                  </p:childTnLst>
                                </p:cTn>
                              </p:par>
                            </p:childTnLst>
                          </p:cTn>
                        </p:par>
                        <p:par>
                          <p:cTn id="236" fill="hold">
                            <p:stCondLst>
                              <p:cond delay="44000"/>
                            </p:stCondLst>
                            <p:childTnLst>
                              <p:par>
                                <p:cTn id="237" presetID="53" presetClass="entr" presetSubtype="16" fill="hold" grpId="0" nodeType="afterEffect">
                                  <p:stCondLst>
                                    <p:cond delay="0"/>
                                  </p:stCondLst>
                                  <p:childTnLst>
                                    <p:set>
                                      <p:cBhvr>
                                        <p:cTn id="238" dur="1" fill="hold">
                                          <p:stCondLst>
                                            <p:cond delay="0"/>
                                          </p:stCondLst>
                                        </p:cTn>
                                        <p:tgtEl>
                                          <p:spTgt spid="145"/>
                                        </p:tgtEl>
                                        <p:attrNameLst>
                                          <p:attrName>style.visibility</p:attrName>
                                        </p:attrNameLst>
                                      </p:cBhvr>
                                      <p:to>
                                        <p:strVal val="visible"/>
                                      </p:to>
                                    </p:set>
                                    <p:anim calcmode="lin" valueType="num">
                                      <p:cBhvr>
                                        <p:cTn id="239" dur="5000" fill="hold"/>
                                        <p:tgtEl>
                                          <p:spTgt spid="145"/>
                                        </p:tgtEl>
                                        <p:attrNameLst>
                                          <p:attrName>ppt_w</p:attrName>
                                        </p:attrNameLst>
                                      </p:cBhvr>
                                      <p:tavLst>
                                        <p:tav tm="0">
                                          <p:val>
                                            <p:fltVal val="0"/>
                                          </p:val>
                                        </p:tav>
                                        <p:tav tm="100000">
                                          <p:val>
                                            <p:strVal val="#ppt_w"/>
                                          </p:val>
                                        </p:tav>
                                      </p:tavLst>
                                    </p:anim>
                                    <p:anim calcmode="lin" valueType="num">
                                      <p:cBhvr>
                                        <p:cTn id="240" dur="5000" fill="hold"/>
                                        <p:tgtEl>
                                          <p:spTgt spid="145"/>
                                        </p:tgtEl>
                                        <p:attrNameLst>
                                          <p:attrName>ppt_h</p:attrName>
                                        </p:attrNameLst>
                                      </p:cBhvr>
                                      <p:tavLst>
                                        <p:tav tm="0">
                                          <p:val>
                                            <p:fltVal val="0"/>
                                          </p:val>
                                        </p:tav>
                                        <p:tav tm="100000">
                                          <p:val>
                                            <p:strVal val="#ppt_h"/>
                                          </p:val>
                                        </p:tav>
                                      </p:tavLst>
                                    </p:anim>
                                    <p:animEffect transition="in" filter="fade">
                                      <p:cBhvr>
                                        <p:cTn id="241" dur="5000"/>
                                        <p:tgtEl>
                                          <p:spTgt spid="145"/>
                                        </p:tgtEl>
                                      </p:cBhvr>
                                    </p:animEffect>
                                  </p:childTnLst>
                                </p:cTn>
                              </p:par>
                            </p:childTnLst>
                          </p:cTn>
                        </p:par>
                        <p:par>
                          <p:cTn id="242" fill="hold">
                            <p:stCondLst>
                              <p:cond delay="49000"/>
                            </p:stCondLst>
                            <p:childTnLst>
                              <p:par>
                                <p:cTn id="243" presetID="22" presetClass="entr" presetSubtype="8" fill="hold" nodeType="afterEffect">
                                  <p:stCondLst>
                                    <p:cond delay="0"/>
                                  </p:stCondLst>
                                  <p:childTnLst>
                                    <p:set>
                                      <p:cBhvr>
                                        <p:cTn id="244" dur="1" fill="hold">
                                          <p:stCondLst>
                                            <p:cond delay="0"/>
                                          </p:stCondLst>
                                        </p:cTn>
                                        <p:tgtEl>
                                          <p:spTgt spid="149"/>
                                        </p:tgtEl>
                                        <p:attrNameLst>
                                          <p:attrName>style.visibility</p:attrName>
                                        </p:attrNameLst>
                                      </p:cBhvr>
                                      <p:to>
                                        <p:strVal val="visible"/>
                                      </p:to>
                                    </p:set>
                                    <p:animEffect transition="in" filter="wipe(left)">
                                      <p:cBhvr>
                                        <p:cTn id="245" dur="500"/>
                                        <p:tgtEl>
                                          <p:spTgt spid="149"/>
                                        </p:tgtEl>
                                      </p:cBhvr>
                                    </p:animEffect>
                                  </p:childTnLst>
                                </p:cTn>
                              </p:par>
                            </p:childTnLst>
                          </p:cTn>
                        </p:par>
                        <p:par>
                          <p:cTn id="246" fill="hold">
                            <p:stCondLst>
                              <p:cond delay="49500"/>
                            </p:stCondLst>
                            <p:childTnLst>
                              <p:par>
                                <p:cTn id="247" presetID="22" presetClass="entr" presetSubtype="8" fill="hold" nodeType="afterEffect">
                                  <p:stCondLst>
                                    <p:cond delay="0"/>
                                  </p:stCondLst>
                                  <p:childTnLst>
                                    <p:set>
                                      <p:cBhvr>
                                        <p:cTn id="248" dur="1" fill="hold">
                                          <p:stCondLst>
                                            <p:cond delay="0"/>
                                          </p:stCondLst>
                                        </p:cTn>
                                        <p:tgtEl>
                                          <p:spTgt spid="146"/>
                                        </p:tgtEl>
                                        <p:attrNameLst>
                                          <p:attrName>style.visibility</p:attrName>
                                        </p:attrNameLst>
                                      </p:cBhvr>
                                      <p:to>
                                        <p:strVal val="visible"/>
                                      </p:to>
                                    </p:set>
                                    <p:animEffect transition="in" filter="wipe(left)">
                                      <p:cBhvr>
                                        <p:cTn id="249" dur="1000"/>
                                        <p:tgtEl>
                                          <p:spTgt spid="146"/>
                                        </p:tgtEl>
                                      </p:cBhvr>
                                    </p:animEffect>
                                  </p:childTnLst>
                                </p:cTn>
                              </p:par>
                            </p:childTnLst>
                          </p:cTn>
                        </p:par>
                        <p:par>
                          <p:cTn id="250" fill="hold">
                            <p:stCondLst>
                              <p:cond delay="50500"/>
                            </p:stCondLst>
                            <p:childTnLst>
                              <p:par>
                                <p:cTn id="251" presetID="22" presetClass="entr" presetSubtype="8" fill="hold" nodeType="afterEffect">
                                  <p:stCondLst>
                                    <p:cond delay="0"/>
                                  </p:stCondLst>
                                  <p:childTnLst>
                                    <p:set>
                                      <p:cBhvr>
                                        <p:cTn id="252" dur="1" fill="hold">
                                          <p:stCondLst>
                                            <p:cond delay="0"/>
                                          </p:stCondLst>
                                        </p:cTn>
                                        <p:tgtEl>
                                          <p:spTgt spid="150"/>
                                        </p:tgtEl>
                                        <p:attrNameLst>
                                          <p:attrName>style.visibility</p:attrName>
                                        </p:attrNameLst>
                                      </p:cBhvr>
                                      <p:to>
                                        <p:strVal val="visible"/>
                                      </p:to>
                                    </p:set>
                                    <p:animEffect transition="in" filter="wipe(left)">
                                      <p:cBhvr>
                                        <p:cTn id="253" dur="1000"/>
                                        <p:tgtEl>
                                          <p:spTgt spid="150"/>
                                        </p:tgtEl>
                                      </p:cBhvr>
                                    </p:animEffect>
                                  </p:childTnLst>
                                </p:cTn>
                              </p:par>
                            </p:childTnLst>
                          </p:cTn>
                        </p:par>
                        <p:par>
                          <p:cTn id="254" fill="hold">
                            <p:stCondLst>
                              <p:cond delay="51500"/>
                            </p:stCondLst>
                            <p:childTnLst>
                              <p:par>
                                <p:cTn id="255" presetID="22" presetClass="entr" presetSubtype="8" fill="hold" nodeType="afterEffect">
                                  <p:stCondLst>
                                    <p:cond delay="0"/>
                                  </p:stCondLst>
                                  <p:childTnLst>
                                    <p:set>
                                      <p:cBhvr>
                                        <p:cTn id="256" dur="1" fill="hold">
                                          <p:stCondLst>
                                            <p:cond delay="0"/>
                                          </p:stCondLst>
                                        </p:cTn>
                                        <p:tgtEl>
                                          <p:spTgt spid="153"/>
                                        </p:tgtEl>
                                        <p:attrNameLst>
                                          <p:attrName>style.visibility</p:attrName>
                                        </p:attrNameLst>
                                      </p:cBhvr>
                                      <p:to>
                                        <p:strVal val="visible"/>
                                      </p:to>
                                    </p:set>
                                    <p:animEffect transition="in" filter="wipe(left)">
                                      <p:cBhvr>
                                        <p:cTn id="257" dur="500"/>
                                        <p:tgtEl>
                                          <p:spTgt spid="153"/>
                                        </p:tgtEl>
                                      </p:cBhvr>
                                    </p:animEffect>
                                  </p:childTnLst>
                                </p:cTn>
                              </p:par>
                            </p:childTnLst>
                          </p:cTn>
                        </p:par>
                        <p:par>
                          <p:cTn id="258" fill="hold">
                            <p:stCondLst>
                              <p:cond delay="52000"/>
                            </p:stCondLst>
                            <p:childTnLst>
                              <p:par>
                                <p:cTn id="259" presetID="22" presetClass="entr" presetSubtype="8" fill="hold" nodeType="afterEffect">
                                  <p:stCondLst>
                                    <p:cond delay="0"/>
                                  </p:stCondLst>
                                  <p:childTnLst>
                                    <p:set>
                                      <p:cBhvr>
                                        <p:cTn id="260" dur="1" fill="hold">
                                          <p:stCondLst>
                                            <p:cond delay="0"/>
                                          </p:stCondLst>
                                        </p:cTn>
                                        <p:tgtEl>
                                          <p:spTgt spid="154"/>
                                        </p:tgtEl>
                                        <p:attrNameLst>
                                          <p:attrName>style.visibility</p:attrName>
                                        </p:attrNameLst>
                                      </p:cBhvr>
                                      <p:to>
                                        <p:strVal val="visible"/>
                                      </p:to>
                                    </p:set>
                                    <p:animEffect transition="in" filter="wipe(left)">
                                      <p:cBhvr>
                                        <p:cTn id="261" dur="500"/>
                                        <p:tgtEl>
                                          <p:spTgt spid="154"/>
                                        </p:tgtEl>
                                      </p:cBhvr>
                                    </p:animEffect>
                                  </p:childTnLst>
                                </p:cTn>
                              </p:par>
                            </p:childTnLst>
                          </p:cTn>
                        </p:par>
                        <p:par>
                          <p:cTn id="262" fill="hold">
                            <p:stCondLst>
                              <p:cond delay="52500"/>
                            </p:stCondLst>
                            <p:childTnLst>
                              <p:par>
                                <p:cTn id="263" presetID="22" presetClass="entr" presetSubtype="8" fill="hold" nodeType="afterEffect">
                                  <p:stCondLst>
                                    <p:cond delay="0"/>
                                  </p:stCondLst>
                                  <p:childTnLst>
                                    <p:set>
                                      <p:cBhvr>
                                        <p:cTn id="264" dur="1" fill="hold">
                                          <p:stCondLst>
                                            <p:cond delay="0"/>
                                          </p:stCondLst>
                                        </p:cTn>
                                        <p:tgtEl>
                                          <p:spTgt spid="155"/>
                                        </p:tgtEl>
                                        <p:attrNameLst>
                                          <p:attrName>style.visibility</p:attrName>
                                        </p:attrNameLst>
                                      </p:cBhvr>
                                      <p:to>
                                        <p:strVal val="visible"/>
                                      </p:to>
                                    </p:set>
                                    <p:animEffect transition="in" filter="wipe(left)">
                                      <p:cBhvr>
                                        <p:cTn id="26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
        <p:nvSpPr>
          <p:cNvPr id="562" name="Shape 562"/>
          <p:cNvSpPr txBox="1">
            <a:spLocks noGrp="1"/>
          </p:cNvSpPr>
          <p:nvPr>
            <p:ph type="body" idx="4294967295"/>
          </p:nvPr>
        </p:nvSpPr>
        <p:spPr>
          <a:xfrm>
            <a:off x="0" y="945874"/>
            <a:ext cx="6209414" cy="2062013"/>
          </a:xfrm>
          <a:prstGeom prst="rect">
            <a:avLst/>
          </a:prstGeom>
        </p:spPr>
        <p:txBody>
          <a:bodyPr spcFirstLastPara="1" wrap="square" lIns="91425" tIns="91425" rIns="91425" bIns="91425" anchor="ctr" anchorCtr="0">
            <a:noAutofit/>
          </a:bodyPr>
          <a:lstStyle/>
          <a:p>
            <a:pPr marL="0" indent="0" algn="just">
              <a:buNone/>
            </a:pPr>
            <a:r>
              <a:rPr lang="fr-FR" sz="1050" b="1" dirty="0">
                <a:solidFill>
                  <a:srgbClr val="FF0000"/>
                </a:solidFill>
                <a:latin typeface="Roboto Slab Light"/>
                <a:ea typeface="Roboto Slab Light"/>
                <a:sym typeface="Roboto Slab Light"/>
              </a:rPr>
              <a:t>Les </a:t>
            </a:r>
            <a:r>
              <a:rPr lang="fr-FR" sz="1050" b="1" dirty="0">
                <a:solidFill>
                  <a:srgbClr val="FF0000"/>
                </a:solidFill>
                <a:latin typeface="Roboto Slab Light"/>
                <a:ea typeface="Roboto Slab Light"/>
              </a:rPr>
              <a:t>jeunes cadres seront capable à:</a:t>
            </a:r>
          </a:p>
          <a:p>
            <a:pPr marL="171450" indent="-171450" algn="just">
              <a:buFontTx/>
              <a:buChar char="-"/>
            </a:pPr>
            <a:r>
              <a:rPr lang="fr-FR" sz="1050" b="1" dirty="0">
                <a:solidFill>
                  <a:srgbClr val="FF0000"/>
                </a:solidFill>
                <a:latin typeface="Roboto Slab Light"/>
                <a:ea typeface="Roboto Slab Light"/>
              </a:rPr>
              <a:t>S’intégrer efficacement dans une équipe d’automatisation,</a:t>
            </a:r>
          </a:p>
          <a:p>
            <a:pPr marL="171450" indent="-171450" algn="just">
              <a:buFontTx/>
              <a:buChar char="-"/>
            </a:pPr>
            <a:r>
              <a:rPr lang="fr-FR" sz="1050" b="1" dirty="0">
                <a:solidFill>
                  <a:srgbClr val="FF0000"/>
                </a:solidFill>
                <a:latin typeface="Roboto Slab Light"/>
                <a:ea typeface="Roboto Slab Light"/>
              </a:rPr>
              <a:t>Réaliser des études, installer, faire fonctionner et dépanner des installations industrielles;</a:t>
            </a:r>
          </a:p>
          <a:p>
            <a:pPr marL="171450" indent="-171450" algn="just">
              <a:buFontTx/>
              <a:buChar char="-"/>
            </a:pPr>
            <a:r>
              <a:rPr lang="fr-FR" sz="1050" b="1" dirty="0">
                <a:solidFill>
                  <a:srgbClr val="FF0000"/>
                </a:solidFill>
                <a:latin typeface="Roboto Slab Light"/>
                <a:ea typeface="Roboto Slab Light"/>
              </a:rPr>
              <a:t>Savoir évaluer les performances d’un système;</a:t>
            </a:r>
          </a:p>
          <a:p>
            <a:pPr marL="171450" indent="-171450" algn="just">
              <a:buFontTx/>
              <a:buChar char="-"/>
            </a:pPr>
            <a:r>
              <a:rPr lang="fr-FR" sz="1050" b="1" dirty="0">
                <a:solidFill>
                  <a:srgbClr val="FF0000"/>
                </a:solidFill>
                <a:latin typeface="Roboto Slab Light"/>
                <a:ea typeface="Roboto Slab Light"/>
              </a:rPr>
              <a:t>Proposer et détailler les solutions envisagées en collaboration avec les ingénieurs;</a:t>
            </a:r>
          </a:p>
          <a:p>
            <a:pPr marL="171450" indent="-171450" algn="just">
              <a:buFontTx/>
              <a:buChar char="-"/>
            </a:pPr>
            <a:r>
              <a:rPr lang="fr-FR" sz="1050" b="1" dirty="0">
                <a:solidFill>
                  <a:srgbClr val="FF0000"/>
                </a:solidFill>
                <a:latin typeface="Roboto Slab Light"/>
                <a:ea typeface="Roboto Slab Light"/>
              </a:rPr>
              <a:t>Aider dans la définition d’un cahier des charges d’un projet; </a:t>
            </a:r>
          </a:p>
          <a:p>
            <a:pPr marL="171450" indent="-171450" algn="just">
              <a:buFontTx/>
              <a:buChar char="-"/>
            </a:pPr>
            <a:r>
              <a:rPr lang="fr-FR" sz="1050" b="1" dirty="0">
                <a:solidFill>
                  <a:srgbClr val="FF0000"/>
                </a:solidFill>
                <a:latin typeface="Roboto Slab Light"/>
                <a:ea typeface="Roboto Slab Light"/>
              </a:rPr>
              <a:t>Assurer la maîtrise d'œuvre du projet;</a:t>
            </a:r>
          </a:p>
          <a:p>
            <a:pPr marL="171450" indent="-171450" algn="just">
              <a:buFontTx/>
              <a:buChar char="-"/>
            </a:pPr>
            <a:r>
              <a:rPr lang="fr-FR" sz="1050" b="1" dirty="0">
                <a:solidFill>
                  <a:srgbClr val="FF0000"/>
                </a:solidFill>
                <a:latin typeface="Roboto Slab Light"/>
                <a:ea typeface="Roboto Slab Light"/>
              </a:rPr>
              <a:t>Prendre en compte l'environnement socio-économique de l'entreprise en y intégrant les volets sécurité et qualité;</a:t>
            </a:r>
          </a:p>
          <a:p>
            <a:pPr marL="171450" indent="-171450" algn="just">
              <a:buFontTx/>
              <a:buChar char="-"/>
            </a:pPr>
            <a:r>
              <a:rPr lang="fr-FR" sz="1050" b="1" dirty="0">
                <a:solidFill>
                  <a:srgbClr val="FF0000"/>
                </a:solidFill>
                <a:latin typeface="Roboto Slab Light"/>
                <a:ea typeface="Roboto Slab Light"/>
              </a:rPr>
              <a:t>Aider dans l’identification des besoins de restructuration des processus de contrôle et commande de l'entreprise.</a:t>
            </a:r>
          </a:p>
        </p:txBody>
      </p:sp>
      <p:sp>
        <p:nvSpPr>
          <p:cNvPr id="2" name="Rectangle 1">
            <a:extLst>
              <a:ext uri="{FF2B5EF4-FFF2-40B4-BE49-F238E27FC236}">
                <a16:creationId xmlns:a16="http://schemas.microsoft.com/office/drawing/2014/main" id="{11F6DBE2-A727-4B78-B5C6-8D3F17E74981}"/>
              </a:ext>
            </a:extLst>
          </p:cNvPr>
          <p:cNvSpPr/>
          <p:nvPr/>
        </p:nvSpPr>
        <p:spPr>
          <a:xfrm>
            <a:off x="1038074" y="309713"/>
            <a:ext cx="3113796" cy="545756"/>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CC"/>
                </a:solidFill>
                <a:latin typeface="Roboto Slab Light" panose="020B0604020202020204" charset="0"/>
                <a:ea typeface="Roboto Slab Light" panose="020B0604020202020204" charset="0"/>
              </a:rPr>
              <a:t>Licence Automatique</a:t>
            </a:r>
          </a:p>
        </p:txBody>
      </p:sp>
      <p:pic>
        <p:nvPicPr>
          <p:cNvPr id="9" name="Picture 2" descr="Technicien supÃ©rieur en automatique et Informatique industrielle">
            <a:extLst>
              <a:ext uri="{FF2B5EF4-FFF2-40B4-BE49-F238E27FC236}">
                <a16:creationId xmlns:a16="http://schemas.microsoft.com/office/drawing/2014/main" id="{2E9FEA31-8B1B-4C2E-A339-2FB40BC4E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22" y="84156"/>
            <a:ext cx="2787310"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ureau d'Ã©tude,automatisme industriel, informatique industrielle, contrÃ´le commande, Ã©tudes Ã©lectriques, supervision, interventions sur site, IMCS">
            <a:extLst>
              <a:ext uri="{FF2B5EF4-FFF2-40B4-BE49-F238E27FC236}">
                <a16:creationId xmlns:a16="http://schemas.microsoft.com/office/drawing/2014/main" id="{66AEEB3B-E9E4-4138-8012-CF55462F6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255" y="1682170"/>
            <a:ext cx="2787310"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Ã©sultat de recherche d'images pour &quot;informatique industrielle&quot;">
            <a:extLst>
              <a:ext uri="{FF2B5EF4-FFF2-40B4-BE49-F238E27FC236}">
                <a16:creationId xmlns:a16="http://schemas.microsoft.com/office/drawing/2014/main" id="{33F8C4E9-B659-4086-A974-ECF881A78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255" y="3377834"/>
            <a:ext cx="2787310" cy="16815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4ADFB9-784E-4D55-B11A-59780AD6467E}"/>
              </a:ext>
            </a:extLst>
          </p:cNvPr>
          <p:cNvSpPr/>
          <p:nvPr/>
        </p:nvSpPr>
        <p:spPr>
          <a:xfrm>
            <a:off x="176679" y="2966463"/>
            <a:ext cx="5856055" cy="2092881"/>
          </a:xfrm>
          <a:prstGeom prst="rect">
            <a:avLst/>
          </a:prstGeom>
        </p:spPr>
        <p:txBody>
          <a:bodyPr wrap="square">
            <a:spAutoFit/>
          </a:bodyPr>
          <a:lstStyle/>
          <a:p>
            <a:pPr algn="just" rtl="1"/>
            <a:r>
              <a:rPr lang="ar-SA" sz="1400" dirty="0">
                <a:solidFill>
                  <a:srgbClr val="0000CC"/>
                </a:solidFill>
              </a:rPr>
              <a:t>سيكون المتحصلين على الليسانس قادرين على:</a:t>
            </a:r>
          </a:p>
          <a:p>
            <a:pPr marL="285750" indent="-285750" algn="just" rtl="1">
              <a:buFont typeface="Arial" panose="020B0604020202020204" pitchFamily="34" charset="0"/>
              <a:buChar char="•"/>
            </a:pPr>
            <a:r>
              <a:rPr lang="ar-SA" sz="1400" dirty="0">
                <a:solidFill>
                  <a:srgbClr val="0000CC"/>
                </a:solidFill>
              </a:rPr>
              <a:t>الاندماج بشكل فعال في فريق التشغيل الآلي،</a:t>
            </a:r>
          </a:p>
          <a:p>
            <a:pPr marL="285750" indent="-285750" algn="just" rtl="1">
              <a:buFont typeface="Arial" panose="020B0604020202020204" pitchFamily="34" charset="0"/>
              <a:buChar char="•"/>
            </a:pPr>
            <a:r>
              <a:rPr lang="ar-SA" sz="1400" dirty="0">
                <a:solidFill>
                  <a:srgbClr val="0000CC"/>
                </a:solidFill>
              </a:rPr>
              <a:t>إجراء الدراسات وتركيب وتشغيل واستكشاف المنشآت الصناعية،</a:t>
            </a:r>
          </a:p>
          <a:p>
            <a:pPr marL="285750" indent="-285750" algn="just" rtl="1">
              <a:buFont typeface="Arial" panose="020B0604020202020204" pitchFamily="34" charset="0"/>
              <a:buChar char="•"/>
            </a:pPr>
            <a:r>
              <a:rPr lang="ar-SA" sz="1400" dirty="0">
                <a:solidFill>
                  <a:srgbClr val="0000CC"/>
                </a:solidFill>
              </a:rPr>
              <a:t>معرفة كيفية تقييم أداء النظام،</a:t>
            </a:r>
          </a:p>
          <a:p>
            <a:pPr marL="285750" indent="-285750" algn="just" rtl="1">
              <a:buFont typeface="Arial" panose="020B0604020202020204" pitchFamily="34" charset="0"/>
              <a:buChar char="•"/>
            </a:pPr>
            <a:r>
              <a:rPr lang="ar-SA" sz="1400" dirty="0">
                <a:solidFill>
                  <a:srgbClr val="0000CC"/>
                </a:solidFill>
              </a:rPr>
              <a:t>اقتراح وتفصيل الحلول المتصورة بالتعاون مع المهندسين،</a:t>
            </a:r>
          </a:p>
          <a:p>
            <a:pPr marL="285750" indent="-285750" algn="just" rtl="1">
              <a:buFont typeface="Arial" panose="020B0604020202020204" pitchFamily="34" charset="0"/>
              <a:buChar char="•"/>
            </a:pPr>
            <a:r>
              <a:rPr lang="ar-SA" sz="1400" dirty="0">
                <a:solidFill>
                  <a:srgbClr val="0000CC"/>
                </a:solidFill>
              </a:rPr>
              <a:t>المساعدة في تحديد مواصفات المشروع،</a:t>
            </a:r>
          </a:p>
          <a:p>
            <a:pPr marL="285750" indent="-285750" algn="just" rtl="1">
              <a:buFont typeface="Arial" panose="020B0604020202020204" pitchFamily="34" charset="0"/>
              <a:buChar char="•"/>
            </a:pPr>
            <a:r>
              <a:rPr lang="ar-SA" sz="1400" dirty="0">
                <a:solidFill>
                  <a:srgbClr val="0000CC"/>
                </a:solidFill>
              </a:rPr>
              <a:t>ضمان إدارة المشروع،</a:t>
            </a:r>
          </a:p>
          <a:p>
            <a:pPr marL="285750" indent="-285750" algn="just" rtl="1">
              <a:buFont typeface="Arial" panose="020B0604020202020204" pitchFamily="34" charset="0"/>
              <a:buChar char="•"/>
            </a:pPr>
            <a:r>
              <a:rPr lang="ar-SA" sz="1400" dirty="0">
                <a:solidFill>
                  <a:srgbClr val="0000CC"/>
                </a:solidFill>
              </a:rPr>
              <a:t>مراعاة البيئة الاجتماعية والاقتصادية للشركة من خلال دمج جوانب السلامة والجودة،</a:t>
            </a:r>
          </a:p>
          <a:p>
            <a:pPr marL="285750" indent="-285750" algn="just" rtl="1">
              <a:buFont typeface="Arial" panose="020B0604020202020204" pitchFamily="34" charset="0"/>
              <a:buChar char="•"/>
            </a:pPr>
            <a:r>
              <a:rPr lang="ar-SA" sz="1400" dirty="0">
                <a:solidFill>
                  <a:srgbClr val="0000CC"/>
                </a:solidFill>
              </a:rPr>
              <a:t>المساعدة في تحديد الاحتياجات لإعادة هيكلة عمليات التحكم والقيادة في </a:t>
            </a:r>
            <a:r>
              <a:rPr lang="ar-SA" sz="1600" dirty="0">
                <a:solidFill>
                  <a:srgbClr val="0000CC"/>
                </a:solidFill>
              </a:rPr>
              <a:t>الشركة</a:t>
            </a:r>
            <a:r>
              <a:rPr lang="ar-SA" dirty="0">
                <a:solidFill>
                  <a:srgbClr val="0000CC"/>
                </a:solidFill>
              </a:rPr>
              <a:t>.</a:t>
            </a:r>
            <a:endParaRPr lang="fr-FR" dirty="0">
              <a:solidFill>
                <a:srgbClr val="0000CC"/>
              </a:solidFill>
            </a:endParaRPr>
          </a:p>
        </p:txBody>
      </p:sp>
    </p:spTree>
    <p:extLst>
      <p:ext uri="{BB962C8B-B14F-4D97-AF65-F5344CB8AC3E}">
        <p14:creationId xmlns:p14="http://schemas.microsoft.com/office/powerpoint/2010/main" val="436234260"/>
      </p:ext>
    </p:extLst>
  </p:cSld>
  <p:clrMapOvr>
    <a:masterClrMapping/>
  </p:clrMapOvr>
  <p:transition advClick="0" advTm="1237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childTnLst>
                          </p:cTn>
                        </p:par>
                        <p:par>
                          <p:cTn id="8" fill="hold">
                            <p:stCondLst>
                              <p:cond delay="25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childTnLst>
                          </p:cTn>
                        </p:par>
                        <p:par>
                          <p:cTn id="20" fill="hold">
                            <p:stCondLst>
                              <p:cond delay="75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50" fill="hold"/>
                                        <p:tgtEl>
                                          <p:spTgt spid="11"/>
                                        </p:tgtEl>
                                        <p:attrNameLst>
                                          <p:attrName>ppt_w</p:attrName>
                                        </p:attrNameLst>
                                      </p:cBhvr>
                                      <p:tavLst>
                                        <p:tav tm="0">
                                          <p:val>
                                            <p:fltVal val="0"/>
                                          </p:val>
                                        </p:tav>
                                        <p:tav tm="100000">
                                          <p:val>
                                            <p:strVal val="#ppt_w"/>
                                          </p:val>
                                        </p:tav>
                                      </p:tavLst>
                                    </p:anim>
                                    <p:anim calcmode="lin" valueType="num">
                                      <p:cBhvr>
                                        <p:cTn id="24" dur="250" fill="hold"/>
                                        <p:tgtEl>
                                          <p:spTgt spid="11"/>
                                        </p:tgtEl>
                                        <p:attrNameLst>
                                          <p:attrName>ppt_h</p:attrName>
                                        </p:attrNameLst>
                                      </p:cBhvr>
                                      <p:tavLst>
                                        <p:tav tm="0">
                                          <p:val>
                                            <p:fltVal val="0"/>
                                          </p:val>
                                        </p:tav>
                                        <p:tav tm="100000">
                                          <p:val>
                                            <p:strVal val="#ppt_h"/>
                                          </p:val>
                                        </p:tav>
                                      </p:tavLst>
                                    </p:anim>
                                    <p:animEffect transition="in" filter="fade">
                                      <p:cBhvr>
                                        <p:cTn id="25" dur="25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62">
                                            <p:txEl>
                                              <p:pRg st="0" end="0"/>
                                            </p:txEl>
                                          </p:spTgt>
                                        </p:tgtEl>
                                        <p:attrNameLst>
                                          <p:attrName>style.visibility</p:attrName>
                                        </p:attrNameLst>
                                      </p:cBhvr>
                                      <p:to>
                                        <p:strVal val="visible"/>
                                      </p:to>
                                    </p:set>
                                    <p:animEffect transition="in" filter="fade">
                                      <p:cBhvr>
                                        <p:cTn id="29" dur="250"/>
                                        <p:tgtEl>
                                          <p:spTgt spid="562">
                                            <p:txEl>
                                              <p:pRg st="0" end="0"/>
                                            </p:txEl>
                                          </p:spTgt>
                                        </p:tgtEl>
                                      </p:cBhvr>
                                    </p:animEffect>
                                  </p:childTnLst>
                                </p:cTn>
                              </p:par>
                            </p:childTnLst>
                          </p:cTn>
                        </p:par>
                        <p:par>
                          <p:cTn id="30" fill="hold">
                            <p:stCondLst>
                              <p:cond delay="1250"/>
                            </p:stCondLst>
                            <p:childTnLst>
                              <p:par>
                                <p:cTn id="31" presetID="10" presetClass="entr" presetSubtype="0" fill="hold" grpId="0" nodeType="afterEffect">
                                  <p:stCondLst>
                                    <p:cond delay="0"/>
                                  </p:stCondLst>
                                  <p:childTnLst>
                                    <p:set>
                                      <p:cBhvr>
                                        <p:cTn id="32" dur="1" fill="hold">
                                          <p:stCondLst>
                                            <p:cond delay="0"/>
                                          </p:stCondLst>
                                        </p:cTn>
                                        <p:tgtEl>
                                          <p:spTgt spid="562">
                                            <p:txEl>
                                              <p:pRg st="1" end="1"/>
                                            </p:txEl>
                                          </p:spTgt>
                                        </p:tgtEl>
                                        <p:attrNameLst>
                                          <p:attrName>style.visibility</p:attrName>
                                        </p:attrNameLst>
                                      </p:cBhvr>
                                      <p:to>
                                        <p:strVal val="visible"/>
                                      </p:to>
                                    </p:set>
                                    <p:animEffect transition="in" filter="fade">
                                      <p:cBhvr>
                                        <p:cTn id="33" dur="250"/>
                                        <p:tgtEl>
                                          <p:spTgt spid="562">
                                            <p:txEl>
                                              <p:pRg st="1" end="1"/>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62">
                                            <p:txEl>
                                              <p:pRg st="2" end="2"/>
                                            </p:txEl>
                                          </p:spTgt>
                                        </p:tgtEl>
                                        <p:attrNameLst>
                                          <p:attrName>style.visibility</p:attrName>
                                        </p:attrNameLst>
                                      </p:cBhvr>
                                      <p:to>
                                        <p:strVal val="visible"/>
                                      </p:to>
                                    </p:set>
                                    <p:animEffect transition="in" filter="fade">
                                      <p:cBhvr>
                                        <p:cTn id="37" dur="250"/>
                                        <p:tgtEl>
                                          <p:spTgt spid="562">
                                            <p:txEl>
                                              <p:pRg st="2" end="2"/>
                                            </p:txEl>
                                          </p:spTgt>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562">
                                            <p:txEl>
                                              <p:pRg st="3" end="3"/>
                                            </p:txEl>
                                          </p:spTgt>
                                        </p:tgtEl>
                                        <p:attrNameLst>
                                          <p:attrName>style.visibility</p:attrName>
                                        </p:attrNameLst>
                                      </p:cBhvr>
                                      <p:to>
                                        <p:strVal val="visible"/>
                                      </p:to>
                                    </p:set>
                                    <p:animEffect transition="in" filter="fade">
                                      <p:cBhvr>
                                        <p:cTn id="41" dur="250"/>
                                        <p:tgtEl>
                                          <p:spTgt spid="562">
                                            <p:txEl>
                                              <p:pRg st="3" end="3"/>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62">
                                            <p:txEl>
                                              <p:pRg st="4" end="4"/>
                                            </p:txEl>
                                          </p:spTgt>
                                        </p:tgtEl>
                                        <p:attrNameLst>
                                          <p:attrName>style.visibility</p:attrName>
                                        </p:attrNameLst>
                                      </p:cBhvr>
                                      <p:to>
                                        <p:strVal val="visible"/>
                                      </p:to>
                                    </p:set>
                                    <p:animEffect transition="in" filter="fade">
                                      <p:cBhvr>
                                        <p:cTn id="45" dur="250"/>
                                        <p:tgtEl>
                                          <p:spTgt spid="562">
                                            <p:txEl>
                                              <p:pRg st="4" end="4"/>
                                            </p:txEl>
                                          </p:spTgt>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562">
                                            <p:txEl>
                                              <p:pRg st="5" end="5"/>
                                            </p:txEl>
                                          </p:spTgt>
                                        </p:tgtEl>
                                        <p:attrNameLst>
                                          <p:attrName>style.visibility</p:attrName>
                                        </p:attrNameLst>
                                      </p:cBhvr>
                                      <p:to>
                                        <p:strVal val="visible"/>
                                      </p:to>
                                    </p:set>
                                    <p:animEffect transition="in" filter="fade">
                                      <p:cBhvr>
                                        <p:cTn id="49" dur="250"/>
                                        <p:tgtEl>
                                          <p:spTgt spid="562">
                                            <p:txEl>
                                              <p:pRg st="5" end="5"/>
                                            </p:txEl>
                                          </p:spTgt>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562">
                                            <p:txEl>
                                              <p:pRg st="6" end="6"/>
                                            </p:txEl>
                                          </p:spTgt>
                                        </p:tgtEl>
                                        <p:attrNameLst>
                                          <p:attrName>style.visibility</p:attrName>
                                        </p:attrNameLst>
                                      </p:cBhvr>
                                      <p:to>
                                        <p:strVal val="visible"/>
                                      </p:to>
                                    </p:set>
                                    <p:animEffect transition="in" filter="fade">
                                      <p:cBhvr>
                                        <p:cTn id="53" dur="250"/>
                                        <p:tgtEl>
                                          <p:spTgt spid="562">
                                            <p:txEl>
                                              <p:pRg st="6" end="6"/>
                                            </p:txEl>
                                          </p:spTgt>
                                        </p:tgtEl>
                                      </p:cBhvr>
                                    </p:animEffect>
                                  </p:childTnLst>
                                </p:cTn>
                              </p:par>
                            </p:childTnLst>
                          </p:cTn>
                        </p:par>
                        <p:par>
                          <p:cTn id="54" fill="hold">
                            <p:stCondLst>
                              <p:cond delay="2750"/>
                            </p:stCondLst>
                            <p:childTnLst>
                              <p:par>
                                <p:cTn id="55" presetID="10" presetClass="entr" presetSubtype="0" fill="hold" grpId="0" nodeType="afterEffect">
                                  <p:stCondLst>
                                    <p:cond delay="0"/>
                                  </p:stCondLst>
                                  <p:childTnLst>
                                    <p:set>
                                      <p:cBhvr>
                                        <p:cTn id="56" dur="1" fill="hold">
                                          <p:stCondLst>
                                            <p:cond delay="0"/>
                                          </p:stCondLst>
                                        </p:cTn>
                                        <p:tgtEl>
                                          <p:spTgt spid="562">
                                            <p:txEl>
                                              <p:pRg st="7" end="7"/>
                                            </p:txEl>
                                          </p:spTgt>
                                        </p:tgtEl>
                                        <p:attrNameLst>
                                          <p:attrName>style.visibility</p:attrName>
                                        </p:attrNameLst>
                                      </p:cBhvr>
                                      <p:to>
                                        <p:strVal val="visible"/>
                                      </p:to>
                                    </p:set>
                                    <p:animEffect transition="in" filter="fade">
                                      <p:cBhvr>
                                        <p:cTn id="57" dur="250"/>
                                        <p:tgtEl>
                                          <p:spTgt spid="562">
                                            <p:txEl>
                                              <p:pRg st="7" end="7"/>
                                            </p:txEl>
                                          </p:spTgt>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562">
                                            <p:txEl>
                                              <p:pRg st="8" end="8"/>
                                            </p:txEl>
                                          </p:spTgt>
                                        </p:tgtEl>
                                        <p:attrNameLst>
                                          <p:attrName>style.visibility</p:attrName>
                                        </p:attrNameLst>
                                      </p:cBhvr>
                                      <p:to>
                                        <p:strVal val="visible"/>
                                      </p:to>
                                    </p:set>
                                    <p:animEffect transition="in" filter="fade">
                                      <p:cBhvr>
                                        <p:cTn id="61" dur="250"/>
                                        <p:tgtEl>
                                          <p:spTgt spid="5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Shape 56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pic>
        <p:nvPicPr>
          <p:cNvPr id="9" name="Picture 2" descr="Technicien supÃ©rieur en automatique et Informatique industrielle">
            <a:extLst>
              <a:ext uri="{FF2B5EF4-FFF2-40B4-BE49-F238E27FC236}">
                <a16:creationId xmlns:a16="http://schemas.microsoft.com/office/drawing/2014/main" id="{2E9FEA31-8B1B-4C2E-A339-2FB40BC4E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622" y="84156"/>
            <a:ext cx="2787310" cy="1542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ureau d'Ã©tude,automatisme industriel, informatique industrielle, contrÃ´le commande, Ã©tudes Ã©lectriques, supervision, interventions sur site, IMCS">
            <a:extLst>
              <a:ext uri="{FF2B5EF4-FFF2-40B4-BE49-F238E27FC236}">
                <a16:creationId xmlns:a16="http://schemas.microsoft.com/office/drawing/2014/main" id="{66AEEB3B-E9E4-4138-8012-CF55462F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255" y="1682170"/>
            <a:ext cx="2787310" cy="164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Ã©sultat de recherche d'images pour &quot;informatique industrielle&quot;">
            <a:extLst>
              <a:ext uri="{FF2B5EF4-FFF2-40B4-BE49-F238E27FC236}">
                <a16:creationId xmlns:a16="http://schemas.microsoft.com/office/drawing/2014/main" id="{33F8C4E9-B659-4086-A974-ECF881A78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255" y="3377834"/>
            <a:ext cx="2787310" cy="1681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1F6DBE2-A727-4B78-B5C6-8D3F17E74981}"/>
              </a:ext>
            </a:extLst>
          </p:cNvPr>
          <p:cNvSpPr/>
          <p:nvPr/>
        </p:nvSpPr>
        <p:spPr>
          <a:xfrm>
            <a:off x="626166" y="2125453"/>
            <a:ext cx="5190986" cy="2107500"/>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rPr>
              <a:t> Les titulaires d'une Licence Master Automatique peuvent poursuivre les études en Master: </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Automatique</a:t>
            </a:r>
            <a:b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&amp; Informatique industrielle</a:t>
            </a:r>
          </a:p>
        </p:txBody>
      </p:sp>
      <p:sp>
        <p:nvSpPr>
          <p:cNvPr id="14" name="Rectangle 13">
            <a:extLst>
              <a:ext uri="{FF2B5EF4-FFF2-40B4-BE49-F238E27FC236}">
                <a16:creationId xmlns:a16="http://schemas.microsoft.com/office/drawing/2014/main" id="{11F6DBE2-A727-4B78-B5C6-8D3F17E74981}"/>
              </a:ext>
            </a:extLst>
          </p:cNvPr>
          <p:cNvSpPr/>
          <p:nvPr/>
        </p:nvSpPr>
        <p:spPr>
          <a:xfrm>
            <a:off x="1251952" y="1081025"/>
            <a:ext cx="4069096" cy="696403"/>
          </a:xfrm>
          <a:prstGeom prst="rect">
            <a:avLst/>
          </a:prstGeom>
          <a:solidFill>
            <a:srgbClr val="02B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Roboto Slab Light" panose="020B0604020202020204" charset="0"/>
                <a:ea typeface="Roboto Slab Light" panose="020B0604020202020204" charset="0"/>
              </a:rPr>
              <a:t>Le Master</a:t>
            </a:r>
          </a:p>
        </p:txBody>
      </p:sp>
    </p:spTree>
    <p:custDataLst>
      <p:tags r:id="rId1"/>
    </p:custDataLst>
    <p:extLst>
      <p:ext uri="{BB962C8B-B14F-4D97-AF65-F5344CB8AC3E}">
        <p14:creationId xmlns:p14="http://schemas.microsoft.com/office/powerpoint/2010/main" val="4101111780"/>
      </p:ext>
    </p:extLst>
  </p:cSld>
  <p:clrMapOvr>
    <a:masterClrMapping/>
  </p:clrMapOvr>
  <p:transition advClick="0" advTm="1028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ppt_x"/>
                                          </p:val>
                                        </p:tav>
                                        <p:tav tm="100000">
                                          <p:val>
                                            <p:strVal val="#ppt_x"/>
                                          </p:val>
                                        </p:tav>
                                      </p:tavLst>
                                    </p:anim>
                                    <p:anim calcmode="lin" valueType="num">
                                      <p:cBhvr additive="base">
                                        <p:cTn id="12" dur="5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0" fill="hold"/>
                                        <p:tgtEl>
                                          <p:spTgt spid="11"/>
                                        </p:tgtEl>
                                        <p:attrNameLst>
                                          <p:attrName>ppt_x</p:attrName>
                                        </p:attrNameLst>
                                      </p:cBhvr>
                                      <p:tavLst>
                                        <p:tav tm="0">
                                          <p:val>
                                            <p:strVal val="#ppt_x"/>
                                          </p:val>
                                        </p:tav>
                                        <p:tav tm="100000">
                                          <p:val>
                                            <p:strVal val="#ppt_x"/>
                                          </p:val>
                                        </p:tav>
                                      </p:tavLst>
                                    </p:anim>
                                    <p:anim calcmode="lin" valueType="num">
                                      <p:cBhvr additive="base">
                                        <p:cTn id="16" dur="5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0" fill="hold"/>
                                        <p:tgtEl>
                                          <p:spTgt spid="13"/>
                                        </p:tgtEl>
                                        <p:attrNameLst>
                                          <p:attrName>ppt_x</p:attrName>
                                        </p:attrNameLst>
                                      </p:cBhvr>
                                      <p:tavLst>
                                        <p:tav tm="0">
                                          <p:val>
                                            <p:strVal val="#ppt_x"/>
                                          </p:val>
                                        </p:tav>
                                        <p:tav tm="100000">
                                          <p:val>
                                            <p:strVal val="#ppt_x"/>
                                          </p:val>
                                        </p:tav>
                                      </p:tavLst>
                                    </p:anim>
                                    <p:anim calcmode="lin" valueType="num">
                                      <p:cBhvr additive="base">
                                        <p:cTn id="20" dur="5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0" fill="hold"/>
                                        <p:tgtEl>
                                          <p:spTgt spid="14"/>
                                        </p:tgtEl>
                                        <p:attrNameLst>
                                          <p:attrName>ppt_x</p:attrName>
                                        </p:attrNameLst>
                                      </p:cBhvr>
                                      <p:tavLst>
                                        <p:tav tm="0">
                                          <p:val>
                                            <p:strVal val="#ppt_x"/>
                                          </p:val>
                                        </p:tav>
                                        <p:tav tm="100000">
                                          <p:val>
                                            <p:strVal val="#ppt_x"/>
                                          </p:val>
                                        </p:tav>
                                      </p:tavLst>
                                    </p:anim>
                                    <p:anim calcmode="lin" valueType="num">
                                      <p:cBhvr additive="base">
                                        <p:cTn id="24" dur="5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4"/>
                                        </p:tgtEl>
                                        <p:attrNameLst>
                                          <p:attrName>style.visibility</p:attrName>
                                        </p:attrNameLst>
                                      </p:cBhvr>
                                      <p:to>
                                        <p:strVal val="visible"/>
                                      </p:to>
                                    </p:set>
                                    <p:anim calcmode="lin" valueType="num">
                                      <p:cBhvr additive="base">
                                        <p:cTn id="27" dur="5000" fill="hold"/>
                                        <p:tgtEl>
                                          <p:spTgt spid="564"/>
                                        </p:tgtEl>
                                        <p:attrNameLst>
                                          <p:attrName>ppt_x</p:attrName>
                                        </p:attrNameLst>
                                      </p:cBhvr>
                                      <p:tavLst>
                                        <p:tav tm="0">
                                          <p:val>
                                            <p:strVal val="#ppt_x"/>
                                          </p:val>
                                        </p:tav>
                                        <p:tav tm="100000">
                                          <p:val>
                                            <p:strVal val="#ppt_x"/>
                                          </p:val>
                                        </p:tav>
                                      </p:tavLst>
                                    </p:anim>
                                    <p:anim calcmode="lin" valueType="num">
                                      <p:cBhvr additive="base">
                                        <p:cTn id="28" dur="5000" fill="hold"/>
                                        <p:tgtEl>
                                          <p:spTgt spid="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1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4577</TotalTime>
  <Words>2453</Words>
  <Application>Microsoft Office PowerPoint</Application>
  <PresentationFormat>Affichage à l'écran (16:9)</PresentationFormat>
  <Paragraphs>573</Paragraphs>
  <Slides>33</Slides>
  <Notes>30</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Roboto Slab Light</vt:lpstr>
      <vt:lpstr>Lato Light</vt:lpstr>
      <vt:lpstr>Wingdings 2</vt:lpstr>
      <vt:lpstr>Tahoma</vt:lpstr>
      <vt:lpstr>Constantia</vt:lpstr>
      <vt:lpstr>Arial</vt:lpstr>
      <vt:lpstr>Sakkal Majalla</vt:lpstr>
      <vt:lpstr>Calibri</vt:lpstr>
      <vt:lpstr>Débit</vt:lpstr>
      <vt:lpstr>Portes ouvertes sur les spécialités du Domaine Sciences et Technologies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SALEM</dc:creator>
  <cp:lastModifiedBy>hp</cp:lastModifiedBy>
  <cp:revision>91</cp:revision>
  <dcterms:modified xsi:type="dcterms:W3CDTF">2022-07-17T07:51:11Z</dcterms:modified>
</cp:coreProperties>
</file>