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27"/>
  </p:notesMasterIdLst>
  <p:sldIdLst>
    <p:sldId id="280" r:id="rId2"/>
    <p:sldId id="256" r:id="rId3"/>
    <p:sldId id="266" r:id="rId4"/>
    <p:sldId id="26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95" r:id="rId18"/>
    <p:sldId id="279" r:id="rId19"/>
    <p:sldId id="294" r:id="rId20"/>
    <p:sldId id="289" r:id="rId21"/>
    <p:sldId id="290" r:id="rId22"/>
    <p:sldId id="291" r:id="rId23"/>
    <p:sldId id="292" r:id="rId24"/>
    <p:sldId id="293" r:id="rId25"/>
    <p:sldId id="29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D7313-D645-4AF7-8E24-8AF644BA073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026A-FA55-46FF-8759-A854CA06806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7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5026A-FA55-46FF-8759-A854CA0680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8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80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3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54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22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65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44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02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54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7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A3CCB4-7432-490C-8BE4-7099132B7858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3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5316942" y="2495421"/>
            <a:ext cx="6309321" cy="13184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3200" b="1" i="0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/>
              </a:rPr>
              <a:t>جامعة محمد البشير الابراهيمي </a:t>
            </a:r>
          </a:p>
          <a:p>
            <a:pPr algn="ctr"/>
            <a:r>
              <a:rPr lang="ar-DZ" sz="32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/>
              </a:rPr>
              <a:t>برج بوعريريج</a:t>
            </a:r>
            <a:endParaRPr lang="ar-DZ" sz="32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pic>
        <p:nvPicPr>
          <p:cNvPr id="9218" name="Picture 2" descr="كلية العلوم و التكنولوجيا جامعة محمد البشير الإبراهيمي برج بوعريريج -  Photos | Facebook">
            <a:extLst>
              <a:ext uri="{FF2B5EF4-FFF2-40B4-BE49-F238E27FC236}">
                <a16:creationId xmlns:a16="http://schemas.microsoft.com/office/drawing/2014/main" id="{317D92A9-C4A6-5E40-FC63-2F3808579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2876550" cy="1590675"/>
          </a:xfrm>
          <a:prstGeom prst="ellipse">
            <a:avLst/>
          </a:prstGeom>
          <a:ln w="63500"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5F03AA2F-73C5-BA48-EF77-49E2044CF641}"/>
              </a:ext>
            </a:extLst>
          </p:cNvPr>
          <p:cNvSpPr txBox="1"/>
          <p:nvPr/>
        </p:nvSpPr>
        <p:spPr>
          <a:xfrm>
            <a:off x="794877" y="2060848"/>
            <a:ext cx="639834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DZ" dirty="0"/>
              <a:t>أنشئت أول نواة لجامعة برج بوعريريج في شهر سبتمبر 2000 حيث كانت في البداية عبارة عن ملحق جامعي تابع لجامعة فرحات عباس بسطيف وكانت الانطلاقة بشعبتي </a:t>
            </a:r>
            <a:r>
              <a:rPr lang="ar-DZ" dirty="0" err="1"/>
              <a:t>الإلكترونيك</a:t>
            </a:r>
            <a:r>
              <a:rPr lang="ar-DZ" dirty="0"/>
              <a:t> والإعلام الآلي مدى قصير، حيث بلغ عدد المسجلين في تلك الفترة 383 طالب. وبمقتضى المرسوم التنفيذي رقم 01-275 المؤرخ في 18/09/2001 تم ترقيته إلى مركز جامعي وفي تلك السنة عرف المركز انطلاقته الحقيقية حيث شهد تطورا هاما وسريعا في هياكله القاعدية والبيداغوجية. وبمقتضى المرسوم التنفيذي رقم 12-244 المؤرخ في 04/07/2012 تم ترقية المركز إلى جامعة محمد البشير الإبراهيمي.</a:t>
            </a:r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7DBF459-C22F-C17A-80CA-114CA7276CF4}"/>
              </a:ext>
            </a:extLst>
          </p:cNvPr>
          <p:cNvSpPr txBox="1"/>
          <p:nvPr/>
        </p:nvSpPr>
        <p:spPr>
          <a:xfrm>
            <a:off x="5362462" y="1396862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280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التعريف بالجامعة</a:t>
            </a:r>
            <a:endParaRPr lang="en-US" sz="280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862C42E-F500-DA17-67C8-BBD5C13C34BB}"/>
              </a:ext>
            </a:extLst>
          </p:cNvPr>
          <p:cNvSpPr txBox="1"/>
          <p:nvPr/>
        </p:nvSpPr>
        <p:spPr>
          <a:xfrm>
            <a:off x="1119247" y="4626857"/>
            <a:ext cx="63983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dirty="0"/>
              <a:t>فيما يخص المجال البيداغوجي تتكون جامعة برج بوعريريج على 07 كليات تحتوي على 09 ميادين تكوين.</a:t>
            </a:r>
            <a:endParaRPr lang="en-US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A917C4F-3E2E-2565-1930-0B86275C7BB2}"/>
              </a:ext>
            </a:extLst>
          </p:cNvPr>
          <p:cNvSpPr txBox="1"/>
          <p:nvPr/>
        </p:nvSpPr>
        <p:spPr>
          <a:xfrm>
            <a:off x="1064996" y="5215557"/>
            <a:ext cx="63983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dirty="0"/>
              <a:t>فيما يخص التخصصات الموجودة بالجامعة 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/>
              <a:t> 42 تخصص ماستر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/>
              <a:t>54 ليسانس 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/>
              <a:t>28 تخصص في الدكتوراه.</a:t>
            </a:r>
            <a:endParaRPr lang="en-US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3FE948E-AA93-81A2-8D1D-7A2B5BE20B95}"/>
              </a:ext>
            </a:extLst>
          </p:cNvPr>
          <p:cNvSpPr txBox="1"/>
          <p:nvPr/>
        </p:nvSpPr>
        <p:spPr>
          <a:xfrm>
            <a:off x="5160597" y="4224480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280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الجانب البيداغوجي </a:t>
            </a:r>
            <a:endParaRPr lang="en-US" sz="280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953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84044" y="288883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الاجتماعية والإنسانية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407999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3825435B-4C6A-F5DE-1FB5-F267EDB42BE2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80" name="Hexagone 79">
              <a:extLst>
                <a:ext uri="{FF2B5EF4-FFF2-40B4-BE49-F238E27FC236}">
                  <a16:creationId xmlns:a16="http://schemas.microsoft.com/office/drawing/2014/main" id="{695220DF-3623-EEA2-21C5-677552C7DC08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0C34262E-5C57-0601-0581-1F2E95320A72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2807F319-ED83-986A-20B0-4840DB93EEF8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86C351DB-E2BC-BBAA-9EA5-BB09B1DFE6FC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إنسانية واجتماعية</a:t>
                </a:r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D282F8D-0EA3-7448-BC90-3F6CEC356F8A}"/>
              </a:ext>
            </a:extLst>
          </p:cNvPr>
          <p:cNvSpPr/>
          <p:nvPr/>
        </p:nvSpPr>
        <p:spPr>
          <a:xfrm>
            <a:off x="3258675" y="2481861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إنسانية- تاريخ</a:t>
            </a:r>
          </a:p>
        </p:txBody>
      </p:sp>
      <p:sp>
        <p:nvSpPr>
          <p:cNvPr id="43" name="Rogner et arrondir un rectangle à un seul coin 19">
            <a:extLst>
              <a:ext uri="{FF2B5EF4-FFF2-40B4-BE49-F238E27FC236}">
                <a16:creationId xmlns:a16="http://schemas.microsoft.com/office/drawing/2014/main" id="{5F2D749E-5F41-43C4-F9C5-C6A3E2A9F9A7}"/>
              </a:ext>
            </a:extLst>
          </p:cNvPr>
          <p:cNvSpPr/>
          <p:nvPr/>
        </p:nvSpPr>
        <p:spPr>
          <a:xfrm>
            <a:off x="407999" y="2502746"/>
            <a:ext cx="1884006" cy="27866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تاريخ عام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14169464-4D05-64D4-0C60-A3D215672849}"/>
              </a:ext>
            </a:extLst>
          </p:cNvPr>
          <p:cNvCxnSpPr>
            <a:cxnSpLocks/>
            <a:stCxn id="42" idx="1"/>
            <a:endCxn id="43" idx="0"/>
          </p:cNvCxnSpPr>
          <p:nvPr/>
        </p:nvCxnSpPr>
        <p:spPr>
          <a:xfrm flipH="1">
            <a:off x="2292005" y="2631638"/>
            <a:ext cx="966670" cy="10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0A88399-A3E2-6C7E-6117-2514D6AE09FC}"/>
              </a:ext>
            </a:extLst>
          </p:cNvPr>
          <p:cNvSpPr/>
          <p:nvPr/>
        </p:nvSpPr>
        <p:spPr>
          <a:xfrm>
            <a:off x="3244541" y="3556253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اجتماعية – علم النفس </a:t>
            </a:r>
          </a:p>
        </p:txBody>
      </p:sp>
      <p:sp>
        <p:nvSpPr>
          <p:cNvPr id="46" name="Rogner et arrondir un rectangle à un seul coin 81">
            <a:extLst>
              <a:ext uri="{FF2B5EF4-FFF2-40B4-BE49-F238E27FC236}">
                <a16:creationId xmlns:a16="http://schemas.microsoft.com/office/drawing/2014/main" id="{5F588B4B-F282-530D-63CC-461EC3DE0291}"/>
              </a:ext>
            </a:extLst>
          </p:cNvPr>
          <p:cNvSpPr/>
          <p:nvPr/>
        </p:nvSpPr>
        <p:spPr>
          <a:xfrm>
            <a:off x="393865" y="3214303"/>
            <a:ext cx="1884005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المدرسي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448054EE-4109-8FE2-7EC3-2D1B81BE1703}"/>
              </a:ext>
            </a:extLst>
          </p:cNvPr>
          <p:cNvCxnSpPr>
            <a:cxnSpLocks/>
            <a:stCxn id="45" idx="1"/>
            <a:endCxn id="46" idx="0"/>
          </p:cNvCxnSpPr>
          <p:nvPr/>
        </p:nvCxnSpPr>
        <p:spPr>
          <a:xfrm flipH="1" flipV="1">
            <a:off x="2277870" y="3339117"/>
            <a:ext cx="966671" cy="4314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Rogner et arrondir un rectangle à un seul coin 87">
            <a:extLst>
              <a:ext uri="{FF2B5EF4-FFF2-40B4-BE49-F238E27FC236}">
                <a16:creationId xmlns:a16="http://schemas.microsoft.com/office/drawing/2014/main" id="{013A0289-6898-A795-47F6-E9DC5B23BE15}"/>
              </a:ext>
            </a:extLst>
          </p:cNvPr>
          <p:cNvSpPr/>
          <p:nvPr/>
        </p:nvSpPr>
        <p:spPr>
          <a:xfrm>
            <a:off x="393865" y="3781463"/>
            <a:ext cx="1919973" cy="42862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العمل والتنظيم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B28437A2-B025-D416-482A-99C1D81DC297}"/>
              </a:ext>
            </a:extLst>
          </p:cNvPr>
          <p:cNvCxnSpPr>
            <a:stCxn id="45" idx="1"/>
          </p:cNvCxnSpPr>
          <p:nvPr/>
        </p:nvCxnSpPr>
        <p:spPr>
          <a:xfrm rot="10800000" flipV="1">
            <a:off x="2315849" y="3770566"/>
            <a:ext cx="928693" cy="214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39E7A73-9DDA-E3A0-C7C0-6098B8F1FA96}"/>
              </a:ext>
            </a:extLst>
          </p:cNvPr>
          <p:cNvSpPr/>
          <p:nvPr/>
        </p:nvSpPr>
        <p:spPr>
          <a:xfrm>
            <a:off x="3244541" y="4759720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اجتماعية- علم الاجتماع</a:t>
            </a:r>
          </a:p>
        </p:txBody>
      </p:sp>
      <p:sp>
        <p:nvSpPr>
          <p:cNvPr id="51" name="Rogner et arrondir un rectangle à un seul coin 90">
            <a:extLst>
              <a:ext uri="{FF2B5EF4-FFF2-40B4-BE49-F238E27FC236}">
                <a16:creationId xmlns:a16="http://schemas.microsoft.com/office/drawing/2014/main" id="{53EEB826-C177-478B-4202-1C53D08B56D7}"/>
              </a:ext>
            </a:extLst>
          </p:cNvPr>
          <p:cNvSpPr/>
          <p:nvPr/>
        </p:nvSpPr>
        <p:spPr>
          <a:xfrm>
            <a:off x="393865" y="4866713"/>
            <a:ext cx="1884005" cy="31707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الاجتماع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F507BD92-0C6E-D298-EC64-2ECA9B9C97E3}"/>
              </a:ext>
            </a:extLst>
          </p:cNvPr>
          <p:cNvCxnSpPr>
            <a:cxnSpLocks/>
            <a:stCxn id="50" idx="1"/>
            <a:endCxn id="51" idx="0"/>
          </p:cNvCxnSpPr>
          <p:nvPr/>
        </p:nvCxnSpPr>
        <p:spPr>
          <a:xfrm flipH="1">
            <a:off x="2277870" y="4974034"/>
            <a:ext cx="966671" cy="51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4A980BFD-1D30-AC62-231A-8D2FE7706937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1026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id="{4974DB98-1532-3F09-6816-6F2F0F1E0C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id="{1DC1B28B-6897-5E4C-2F68-F6155A7FE8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35337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الاجتماعية والإنسانية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9BB5CA98-27BD-156C-9BF2-012857C7E8F6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FA3FEE0D-1CB7-161E-3635-2D1B2DEEA69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0E300C9-DD5D-6294-6EE9-B8AEA0F79444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4205818-DEFE-B3DC-B8C5-97900B35779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9E7709E-2D8C-BD39-4C9A-37D30182A3BD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48" name="Hexagone 47">
              <a:extLst>
                <a:ext uri="{FF2B5EF4-FFF2-40B4-BE49-F238E27FC236}">
                  <a16:creationId xmlns:a16="http://schemas.microsoft.com/office/drawing/2014/main" id="{A4D73840-10A6-82C4-1DCE-2AC58A6FA28C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2216C688-22D9-2048-E661-77821E4F3BA4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2258BA83-C543-CDDA-95F2-5059CA9506E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77" name="Ellipse 76">
                <a:extLst>
                  <a:ext uri="{FF2B5EF4-FFF2-40B4-BE49-F238E27FC236}">
                    <a16:creationId xmlns:a16="http://schemas.microsoft.com/office/drawing/2014/main" id="{7EBEAA51-40A1-1CC0-BEE8-7A32E692F52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إنسانية واجتماعية</a:t>
                </a:r>
              </a:p>
            </p:txBody>
          </p:sp>
        </p:grpSp>
      </p:grpSp>
      <p:sp>
        <p:nvSpPr>
          <p:cNvPr id="82" name="Rogner et arrondir un rectangle à un seul coin 73">
            <a:extLst>
              <a:ext uri="{FF2B5EF4-FFF2-40B4-BE49-F238E27FC236}">
                <a16:creationId xmlns:a16="http://schemas.microsoft.com/office/drawing/2014/main" id="{75E0D244-5E77-B652-0DB0-006679A4B000}"/>
              </a:ext>
            </a:extLst>
          </p:cNvPr>
          <p:cNvSpPr/>
          <p:nvPr/>
        </p:nvSpPr>
        <p:spPr>
          <a:xfrm>
            <a:off x="179513" y="2590792"/>
            <a:ext cx="1927912" cy="42862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التنظيم والعمل </a:t>
            </a:r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511E97EF-CDCF-F61C-5801-1757D732C8B4}"/>
              </a:ext>
            </a:extLst>
          </p:cNvPr>
          <p:cNvCxnSpPr>
            <a:cxnSpLocks/>
            <a:stCxn id="91" idx="1"/>
            <a:endCxn id="82" idx="0"/>
          </p:cNvCxnSpPr>
          <p:nvPr/>
        </p:nvCxnSpPr>
        <p:spPr>
          <a:xfrm flipH="1" flipV="1">
            <a:off x="2107425" y="2805106"/>
            <a:ext cx="1034764" cy="4286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111148E1-304B-6F17-C1ED-3A2E503791EA}"/>
              </a:ext>
            </a:extLst>
          </p:cNvPr>
          <p:cNvSpPr/>
          <p:nvPr/>
        </p:nvSpPr>
        <p:spPr>
          <a:xfrm>
            <a:off x="3142189" y="4995167"/>
            <a:ext cx="1673021" cy="430370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</a:t>
            </a:r>
            <a:r>
              <a:rPr lang="ar-SA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 </a:t>
            </a:r>
            <a:endParaRPr lang="ar-SA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النفس</a:t>
            </a:r>
          </a:p>
        </p:txBody>
      </p:sp>
      <p:sp>
        <p:nvSpPr>
          <p:cNvPr id="85" name="Rogner et arrondir un rectangle à un seul coin 76">
            <a:extLst>
              <a:ext uri="{FF2B5EF4-FFF2-40B4-BE49-F238E27FC236}">
                <a16:creationId xmlns:a16="http://schemas.microsoft.com/office/drawing/2014/main" id="{D143BF00-91F9-23EC-93B8-68F46EE3F145}"/>
              </a:ext>
            </a:extLst>
          </p:cNvPr>
          <p:cNvSpPr/>
          <p:nvPr/>
        </p:nvSpPr>
        <p:spPr>
          <a:xfrm>
            <a:off x="177841" y="3106097"/>
            <a:ext cx="1927911" cy="32290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الاتصال</a:t>
            </a:r>
          </a:p>
        </p:txBody>
      </p: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42EE36D4-0899-078A-AEB9-428BC7E57F37}"/>
              </a:ext>
            </a:extLst>
          </p:cNvPr>
          <p:cNvCxnSpPr>
            <a:cxnSpLocks/>
            <a:stCxn id="91" idx="1"/>
            <a:endCxn id="85" idx="0"/>
          </p:cNvCxnSpPr>
          <p:nvPr/>
        </p:nvCxnSpPr>
        <p:spPr>
          <a:xfrm flipH="1">
            <a:off x="2105752" y="3233733"/>
            <a:ext cx="1036437" cy="338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7" name="Rogner et arrondir un rectangle à un seul coin 79">
            <a:extLst>
              <a:ext uri="{FF2B5EF4-FFF2-40B4-BE49-F238E27FC236}">
                <a16:creationId xmlns:a16="http://schemas.microsoft.com/office/drawing/2014/main" id="{782C304D-2267-C040-D609-14D81E2A89A2}"/>
              </a:ext>
            </a:extLst>
          </p:cNvPr>
          <p:cNvSpPr/>
          <p:nvPr/>
        </p:nvSpPr>
        <p:spPr>
          <a:xfrm>
            <a:off x="177841" y="3555610"/>
            <a:ext cx="1927911" cy="32290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التربية</a:t>
            </a:r>
          </a:p>
        </p:txBody>
      </p: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75E62ACD-ED4D-02B2-D7B8-F518E14E2C73}"/>
              </a:ext>
            </a:extLst>
          </p:cNvPr>
          <p:cNvCxnSpPr>
            <a:cxnSpLocks/>
            <a:stCxn id="91" idx="1"/>
            <a:endCxn id="87" idx="0"/>
          </p:cNvCxnSpPr>
          <p:nvPr/>
        </p:nvCxnSpPr>
        <p:spPr>
          <a:xfrm flipH="1">
            <a:off x="2105752" y="3233733"/>
            <a:ext cx="1036437" cy="4833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Rogner et arrondir un rectangle à un seul coin 96">
            <a:extLst>
              <a:ext uri="{FF2B5EF4-FFF2-40B4-BE49-F238E27FC236}">
                <a16:creationId xmlns:a16="http://schemas.microsoft.com/office/drawing/2014/main" id="{45D2A5B9-E244-03F3-843F-234901D6F381}"/>
              </a:ext>
            </a:extLst>
          </p:cNvPr>
          <p:cNvSpPr/>
          <p:nvPr/>
        </p:nvSpPr>
        <p:spPr>
          <a:xfrm>
            <a:off x="177840" y="4481800"/>
            <a:ext cx="2118751" cy="72855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العمل والتنظيم و تسيير الموارد البشرية</a:t>
            </a:r>
          </a:p>
        </p:txBody>
      </p: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A2B976FB-155A-59D1-ADFB-CFA05EFF7ED9}"/>
              </a:ext>
            </a:extLst>
          </p:cNvPr>
          <p:cNvCxnSpPr>
            <a:cxnSpLocks/>
            <a:stCxn id="84" idx="1"/>
            <a:endCxn id="89" idx="0"/>
          </p:cNvCxnSpPr>
          <p:nvPr/>
        </p:nvCxnSpPr>
        <p:spPr>
          <a:xfrm flipH="1" flipV="1">
            <a:off x="2296591" y="4846076"/>
            <a:ext cx="845598" cy="3642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5BEB9EF3-02A2-4211-45CF-0CE35448DA7B}"/>
              </a:ext>
            </a:extLst>
          </p:cNvPr>
          <p:cNvSpPr/>
          <p:nvPr/>
        </p:nvSpPr>
        <p:spPr>
          <a:xfrm>
            <a:off x="3142189" y="3019419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</a:t>
            </a:r>
            <a:r>
              <a:rPr lang="ar-SA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</a:t>
            </a:r>
            <a:endParaRPr lang="ar-SA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الاجتماع</a:t>
            </a:r>
          </a:p>
        </p:txBody>
      </p:sp>
      <p:sp>
        <p:nvSpPr>
          <p:cNvPr id="92" name="Rogner et arrondir un rectangle à un seul coin 100">
            <a:extLst>
              <a:ext uri="{FF2B5EF4-FFF2-40B4-BE49-F238E27FC236}">
                <a16:creationId xmlns:a16="http://schemas.microsoft.com/office/drawing/2014/main" id="{47F3466E-0E4E-254C-1913-1403440F6CD8}"/>
              </a:ext>
            </a:extLst>
          </p:cNvPr>
          <p:cNvSpPr/>
          <p:nvPr/>
        </p:nvSpPr>
        <p:spPr>
          <a:xfrm>
            <a:off x="177840" y="5425538"/>
            <a:ext cx="2118751" cy="44497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المدرسي </a:t>
            </a:r>
          </a:p>
        </p:txBody>
      </p: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A6FFD706-847A-A3CC-AA0B-9F802B93782A}"/>
              </a:ext>
            </a:extLst>
          </p:cNvPr>
          <p:cNvCxnSpPr>
            <a:cxnSpLocks/>
            <a:stCxn id="84" idx="1"/>
            <a:endCxn id="92" idx="0"/>
          </p:cNvCxnSpPr>
          <p:nvPr/>
        </p:nvCxnSpPr>
        <p:spPr>
          <a:xfrm flipH="1">
            <a:off x="2296591" y="5210352"/>
            <a:ext cx="845598" cy="437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1B671818-943F-29B9-D309-C56F8781A372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99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id="{0305FBA0-EC95-5B41-FE1F-75FD345C67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id="{4F9E6692-F1D1-4D4F-6003-62B9C3833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82149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الحقوق والعلوم السياسية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EC022BF-FB7F-C266-41D3-A95215D743C1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E7ACCE3D-84FF-C713-AD8C-E4B8A55DA763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A59932E8-2A8B-AD77-5E80-15BB5248018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EFBAF9BB-93A6-09BD-0C36-8434A12893DC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5C4603D2-59BF-4194-BEDC-511DEE8890C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حقوق وعلوم سياسية</a:t>
                </a:r>
              </a:p>
            </p:txBody>
          </p:sp>
        </p:grpSp>
      </p:grpSp>
      <p:sp>
        <p:nvSpPr>
          <p:cNvPr id="35" name="Rogner et arrondir un rectangle à un seul coin 81">
            <a:extLst>
              <a:ext uri="{FF2B5EF4-FFF2-40B4-BE49-F238E27FC236}">
                <a16:creationId xmlns:a16="http://schemas.microsoft.com/office/drawing/2014/main" id="{98FB3011-8486-8A3F-1F36-C7DAF5D93DC2}"/>
              </a:ext>
            </a:extLst>
          </p:cNvPr>
          <p:cNvSpPr/>
          <p:nvPr/>
        </p:nvSpPr>
        <p:spPr>
          <a:xfrm>
            <a:off x="395536" y="3227151"/>
            <a:ext cx="2039143" cy="48482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قانون خاص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3A634547-B49C-248E-B769-5695E804B92E}"/>
              </a:ext>
            </a:extLst>
          </p:cNvPr>
          <p:cNvCxnSpPr>
            <a:cxnSpLocks/>
            <a:stCxn id="37" idx="1"/>
            <a:endCxn id="35" idx="0"/>
          </p:cNvCxnSpPr>
          <p:nvPr/>
        </p:nvCxnSpPr>
        <p:spPr>
          <a:xfrm flipH="1" flipV="1">
            <a:off x="2434679" y="3469564"/>
            <a:ext cx="966671" cy="456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11D98C56-E1C2-F2F8-70AF-0A3F91A5AEEC}"/>
              </a:ext>
            </a:extLst>
          </p:cNvPr>
          <p:cNvSpPr/>
          <p:nvPr/>
        </p:nvSpPr>
        <p:spPr>
          <a:xfrm>
            <a:off x="3401350" y="3711977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حقوق</a:t>
            </a:r>
          </a:p>
        </p:txBody>
      </p:sp>
      <p:sp>
        <p:nvSpPr>
          <p:cNvPr id="38" name="Rogner et arrondir un rectangle à un seul coin 84">
            <a:extLst>
              <a:ext uri="{FF2B5EF4-FFF2-40B4-BE49-F238E27FC236}">
                <a16:creationId xmlns:a16="http://schemas.microsoft.com/office/drawing/2014/main" id="{090333B5-A5CA-D018-652C-4E4A855481CB}"/>
              </a:ext>
            </a:extLst>
          </p:cNvPr>
          <p:cNvSpPr/>
          <p:nvPr/>
        </p:nvSpPr>
        <p:spPr>
          <a:xfrm>
            <a:off x="395536" y="4148224"/>
            <a:ext cx="2039143" cy="4567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قانون عام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840601D7-8FEF-609E-A639-DF694F7A00D2}"/>
              </a:ext>
            </a:extLst>
          </p:cNvPr>
          <p:cNvCxnSpPr>
            <a:cxnSpLocks/>
            <a:stCxn id="37" idx="1"/>
            <a:endCxn id="38" idx="0"/>
          </p:cNvCxnSpPr>
          <p:nvPr/>
        </p:nvCxnSpPr>
        <p:spPr>
          <a:xfrm flipH="1">
            <a:off x="2434679" y="3926291"/>
            <a:ext cx="966671" cy="4502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074" name="Picture 2" descr="كلية الحقوق جامعة محمد البشير الابراهيمي برج بوعريريج - Home | Facebook">
            <a:extLst>
              <a:ext uri="{FF2B5EF4-FFF2-40B4-BE49-F238E27FC236}">
                <a16:creationId xmlns:a16="http://schemas.microsoft.com/office/drawing/2014/main" id="{A59ED3C0-4D8F-C44C-7BAE-4B0D8AE45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519" y="67335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BD78449-D406-BFEC-7244-827910613CFE}"/>
              </a:ext>
            </a:extLst>
          </p:cNvPr>
          <p:cNvSpPr/>
          <p:nvPr/>
        </p:nvSpPr>
        <p:spPr>
          <a:xfrm>
            <a:off x="768382" y="97604"/>
            <a:ext cx="4928137" cy="102438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كلية الحقوق والعلوم السياسية</a:t>
            </a:r>
            <a:endParaRPr lang="ar-DZ" sz="2400" b="1" i="0" u="none" strike="noStrik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Sakkal Majalla"/>
            </a:endParaRPr>
          </a:p>
        </p:txBody>
      </p:sp>
    </p:spTree>
    <p:extLst>
      <p:ext uri="{BB962C8B-B14F-4D97-AF65-F5344CB8AC3E}">
        <p14:creationId xmlns:p14="http://schemas.microsoft.com/office/powerpoint/2010/main" val="1099261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الحقوق والعلوم السياسية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7D4DDB6-4CA2-347E-BA5E-46691961EEA5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0966608A-24A6-5F0F-B10D-A8ADC375C2F2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F6B2D7F-9561-7219-1B2F-6198A440DAB8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31A3F1-18C8-66A7-2B24-DE09BBA629E5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6DBE513F-52A0-8041-B205-F36340606E0B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16" name="Hexagone 15">
              <a:extLst>
                <a:ext uri="{FF2B5EF4-FFF2-40B4-BE49-F238E27FC236}">
                  <a16:creationId xmlns:a16="http://schemas.microsoft.com/office/drawing/2014/main" id="{468DB968-1908-8D40-B752-A8105054BE4B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A40B0BE7-E339-158B-0C5B-DD57FB802BFC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C250BFFF-46D2-6F79-E331-074AC0616A15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79D4BA12-6169-B958-1B45-0EB0565E892F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حقوق وعلوم سياسية</a:t>
                </a:r>
              </a:p>
            </p:txBody>
          </p:sp>
        </p:grpSp>
      </p:grpSp>
      <p:sp>
        <p:nvSpPr>
          <p:cNvPr id="21" name="Rogner et arrondir un rectangle à un seul coin 58">
            <a:extLst>
              <a:ext uri="{FF2B5EF4-FFF2-40B4-BE49-F238E27FC236}">
                <a16:creationId xmlns:a16="http://schemas.microsoft.com/office/drawing/2014/main" id="{5C2CF760-CA08-2500-A8CA-45656F2215C1}"/>
              </a:ext>
            </a:extLst>
          </p:cNvPr>
          <p:cNvSpPr/>
          <p:nvPr/>
        </p:nvSpPr>
        <p:spPr>
          <a:xfrm>
            <a:off x="395537" y="3661531"/>
            <a:ext cx="2024378" cy="53661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قانون التهيئة والتعمير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CED07938-7E1C-452A-4BE1-C0693937C3AF}"/>
              </a:ext>
            </a:extLst>
          </p:cNvPr>
          <p:cNvCxnSpPr>
            <a:cxnSpLocks/>
            <a:stCxn id="23" idx="1"/>
            <a:endCxn id="21" idx="0"/>
          </p:cNvCxnSpPr>
          <p:nvPr/>
        </p:nvCxnSpPr>
        <p:spPr>
          <a:xfrm flipH="1">
            <a:off x="2419915" y="3859017"/>
            <a:ext cx="968680" cy="708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E5BF4381-4DA7-DBF5-CDD2-D795C9270215}"/>
              </a:ext>
            </a:extLst>
          </p:cNvPr>
          <p:cNvSpPr/>
          <p:nvPr/>
        </p:nvSpPr>
        <p:spPr>
          <a:xfrm>
            <a:off x="3388595" y="3644703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حقوق</a:t>
            </a:r>
          </a:p>
        </p:txBody>
      </p:sp>
      <p:sp>
        <p:nvSpPr>
          <p:cNvPr id="24" name="Rogner et arrondir un rectangle à un seul coin 61">
            <a:extLst>
              <a:ext uri="{FF2B5EF4-FFF2-40B4-BE49-F238E27FC236}">
                <a16:creationId xmlns:a16="http://schemas.microsoft.com/office/drawing/2014/main" id="{E4F5F3EB-8CE9-C341-E05F-3368C8F23610}"/>
              </a:ext>
            </a:extLst>
          </p:cNvPr>
          <p:cNvSpPr/>
          <p:nvPr/>
        </p:nvSpPr>
        <p:spPr>
          <a:xfrm>
            <a:off x="395537" y="4511166"/>
            <a:ext cx="2026388" cy="57401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>
                <a:solidFill>
                  <a:schemeClr val="lt1"/>
                </a:solidFill>
              </a:rPr>
              <a:t>قانون الإعلام الآلي والانترنيت (مهني)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B7598B85-6F9C-58AD-4F85-552EEE38E18B}"/>
              </a:ext>
            </a:extLst>
          </p:cNvPr>
          <p:cNvCxnSpPr>
            <a:cxnSpLocks/>
            <a:stCxn id="23" idx="1"/>
            <a:endCxn id="24" idx="0"/>
          </p:cNvCxnSpPr>
          <p:nvPr/>
        </p:nvCxnSpPr>
        <p:spPr>
          <a:xfrm flipH="1">
            <a:off x="2421925" y="3859017"/>
            <a:ext cx="966670" cy="9391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Rogner et arrondir un rectangle à un seul coin 63">
            <a:extLst>
              <a:ext uri="{FF2B5EF4-FFF2-40B4-BE49-F238E27FC236}">
                <a16:creationId xmlns:a16="http://schemas.microsoft.com/office/drawing/2014/main" id="{7B2B4BA3-7165-B88E-0795-D9C5484A4BB2}"/>
              </a:ext>
            </a:extLst>
          </p:cNvPr>
          <p:cNvSpPr/>
          <p:nvPr/>
        </p:nvSpPr>
        <p:spPr>
          <a:xfrm>
            <a:off x="395537" y="2860473"/>
            <a:ext cx="2026388" cy="41338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قانون الأعمال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86029120-B38A-0A11-1C2F-BDA01D76A736}"/>
              </a:ext>
            </a:extLst>
          </p:cNvPr>
          <p:cNvCxnSpPr>
            <a:cxnSpLocks/>
            <a:stCxn id="23" idx="1"/>
            <a:endCxn id="26" idx="0"/>
          </p:cNvCxnSpPr>
          <p:nvPr/>
        </p:nvCxnSpPr>
        <p:spPr>
          <a:xfrm flipH="1" flipV="1">
            <a:off x="2421925" y="3067167"/>
            <a:ext cx="966670" cy="7918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8" name="Picture 2" descr="كلية الحقوق جامعة محمد البشير الابراهيمي برج بوعريريج - Home | Facebook">
            <a:extLst>
              <a:ext uri="{FF2B5EF4-FFF2-40B4-BE49-F238E27FC236}">
                <a16:creationId xmlns:a16="http://schemas.microsoft.com/office/drawing/2014/main" id="{B16D64D7-1046-87A5-A0ED-9ACFE0121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519" y="67335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0D6AF13D-6816-C39E-B0CA-17B1398F9F5E}"/>
              </a:ext>
            </a:extLst>
          </p:cNvPr>
          <p:cNvSpPr/>
          <p:nvPr/>
        </p:nvSpPr>
        <p:spPr>
          <a:xfrm>
            <a:off x="768382" y="97604"/>
            <a:ext cx="4928137" cy="102438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كلية الحقوق والعلوم السياسية</a:t>
            </a:r>
            <a:endParaRPr lang="ar-DZ" sz="2400" b="1" i="0" u="none" strike="noStrik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Sakkal Majalla"/>
            </a:endParaRPr>
          </a:p>
        </p:txBody>
      </p:sp>
    </p:spTree>
    <p:extLst>
      <p:ext uri="{BB962C8B-B14F-4D97-AF65-F5344CB8AC3E}">
        <p14:creationId xmlns:p14="http://schemas.microsoft.com/office/powerpoint/2010/main" val="3223989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والتكنولوجيا</a:t>
            </a: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179512" y="1237135"/>
            <a:ext cx="784707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EC022BF-FB7F-C266-41D3-A95215D743C1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E7ACCE3D-84FF-C713-AD8C-E4B8A55DA763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A59932E8-2A8B-AD77-5E80-15BB5248018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EFBAF9BB-93A6-09BD-0C36-8434A12893DC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5C4603D2-59BF-4194-BEDC-511DEE8890C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 وتكنولوجيا</a:t>
                </a:r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7AE9FA7-E414-CA1B-9694-3487C8A35E08}"/>
              </a:ext>
            </a:extLst>
          </p:cNvPr>
          <p:cNvSpPr/>
          <p:nvPr/>
        </p:nvSpPr>
        <p:spPr>
          <a:xfrm>
            <a:off x="3378691" y="1928498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آلية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Rogner et arrondir un rectangle à un seul coin 19">
            <a:extLst>
              <a:ext uri="{FF2B5EF4-FFF2-40B4-BE49-F238E27FC236}">
                <a16:creationId xmlns:a16="http://schemas.microsoft.com/office/drawing/2014/main" id="{A593C96C-BF76-5C9E-52AB-53EDC1EC4945}"/>
              </a:ext>
            </a:extLst>
          </p:cNvPr>
          <p:cNvSpPr/>
          <p:nvPr/>
        </p:nvSpPr>
        <p:spPr>
          <a:xfrm>
            <a:off x="179512" y="1917159"/>
            <a:ext cx="2153929" cy="37713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آلية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A5FC7358-2FF0-96D2-8135-6392DA348B81}"/>
              </a:ext>
            </a:extLst>
          </p:cNvPr>
          <p:cNvCxnSpPr>
            <a:cxnSpLocks/>
            <a:stCxn id="23" idx="1"/>
            <a:endCxn id="25" idx="0"/>
          </p:cNvCxnSpPr>
          <p:nvPr/>
        </p:nvCxnSpPr>
        <p:spPr>
          <a:xfrm flipH="1">
            <a:off x="2333441" y="2086979"/>
            <a:ext cx="1045250" cy="187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ECBF1CC-0873-40F6-7F22-A11DD2E3BA36}"/>
              </a:ext>
            </a:extLst>
          </p:cNvPr>
          <p:cNvSpPr/>
          <p:nvPr/>
        </p:nvSpPr>
        <p:spPr>
          <a:xfrm>
            <a:off x="3387291" y="3274482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كهروتقني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CFA31A-3B24-CCD9-59B1-67D19AAEE6CE}"/>
              </a:ext>
            </a:extLst>
          </p:cNvPr>
          <p:cNvSpPr/>
          <p:nvPr/>
        </p:nvSpPr>
        <p:spPr>
          <a:xfrm>
            <a:off x="3379789" y="2352312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كهروميكانيك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0A5FBCB-FEDC-3118-63F8-0507468AE8E2}"/>
              </a:ext>
            </a:extLst>
          </p:cNvPr>
          <p:cNvSpPr/>
          <p:nvPr/>
        </p:nvSpPr>
        <p:spPr>
          <a:xfrm>
            <a:off x="3379137" y="2854559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إلكترونيك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4168DD-04E2-1240-5296-40CF30DC5A5D}"/>
              </a:ext>
            </a:extLst>
          </p:cNvPr>
          <p:cNvSpPr/>
          <p:nvPr/>
        </p:nvSpPr>
        <p:spPr>
          <a:xfrm>
            <a:off x="3393205" y="3774548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مدنية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0F63F09-E027-15AF-76F5-B406EB4CA8A7}"/>
              </a:ext>
            </a:extLst>
          </p:cNvPr>
          <p:cNvSpPr/>
          <p:nvPr/>
        </p:nvSpPr>
        <p:spPr>
          <a:xfrm>
            <a:off x="3405679" y="5515907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اتصالات سلكية ولا سلكية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7C20B0C8-CF6D-6EAB-8E7D-D7B6775D64C6}"/>
              </a:ext>
            </a:extLst>
          </p:cNvPr>
          <p:cNvCxnSpPr>
            <a:cxnSpLocks/>
            <a:stCxn id="48" idx="1"/>
            <a:endCxn id="57" idx="0"/>
          </p:cNvCxnSpPr>
          <p:nvPr/>
        </p:nvCxnSpPr>
        <p:spPr>
          <a:xfrm flipH="1" flipV="1">
            <a:off x="2321175" y="6150297"/>
            <a:ext cx="1085656" cy="96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80D23B3-D3AB-30AE-7399-0D622699E81E}"/>
              </a:ext>
            </a:extLst>
          </p:cNvPr>
          <p:cNvSpPr/>
          <p:nvPr/>
        </p:nvSpPr>
        <p:spPr>
          <a:xfrm>
            <a:off x="3394303" y="4243405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الطرائق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066ACC9C-098C-8C44-A692-2731FA3479AB}"/>
              </a:ext>
            </a:extLst>
          </p:cNvPr>
          <p:cNvCxnSpPr>
            <a:cxnSpLocks/>
            <a:stCxn id="46" idx="1"/>
            <a:endCxn id="55" idx="0"/>
          </p:cNvCxnSpPr>
          <p:nvPr/>
        </p:nvCxnSpPr>
        <p:spPr>
          <a:xfrm flipH="1">
            <a:off x="2321175" y="5082928"/>
            <a:ext cx="1076350" cy="1056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392194FC-177A-84C1-DC4E-01815112E9AB}"/>
              </a:ext>
            </a:extLst>
          </p:cNvPr>
          <p:cNvCxnSpPr>
            <a:cxnSpLocks/>
            <a:stCxn id="46" idx="1"/>
            <a:endCxn id="54" idx="0"/>
          </p:cNvCxnSpPr>
          <p:nvPr/>
        </p:nvCxnSpPr>
        <p:spPr>
          <a:xfrm flipH="1" flipV="1">
            <a:off x="2321174" y="4781602"/>
            <a:ext cx="1076351" cy="3013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46732946-C125-ACF6-D67B-B6D362566A98}"/>
              </a:ext>
            </a:extLst>
          </p:cNvPr>
          <p:cNvSpPr/>
          <p:nvPr/>
        </p:nvSpPr>
        <p:spPr>
          <a:xfrm>
            <a:off x="3397525" y="4924447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ميكانيكية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6808527F-AD10-D520-39E8-F68D68E1114D}"/>
              </a:ext>
            </a:extLst>
          </p:cNvPr>
          <p:cNvCxnSpPr>
            <a:cxnSpLocks/>
            <a:stCxn id="41" idx="1"/>
            <a:endCxn id="56" idx="0"/>
          </p:cNvCxnSpPr>
          <p:nvPr/>
        </p:nvCxnSpPr>
        <p:spPr>
          <a:xfrm flipH="1" flipV="1">
            <a:off x="2321175" y="5650987"/>
            <a:ext cx="1084504" cy="234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6081FAC-457C-5E40-4A57-CC13E5A2E593}"/>
              </a:ext>
            </a:extLst>
          </p:cNvPr>
          <p:cNvSpPr/>
          <p:nvPr/>
        </p:nvSpPr>
        <p:spPr>
          <a:xfrm>
            <a:off x="3406831" y="6001459"/>
            <a:ext cx="1836308" cy="3169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إلكترونيك</a:t>
            </a:r>
          </a:p>
        </p:txBody>
      </p:sp>
      <p:sp>
        <p:nvSpPr>
          <p:cNvPr id="49" name="Rogner et arrondir un rectangle à un seul coin 150">
            <a:extLst>
              <a:ext uri="{FF2B5EF4-FFF2-40B4-BE49-F238E27FC236}">
                <a16:creationId xmlns:a16="http://schemas.microsoft.com/office/drawing/2014/main" id="{8F835761-9238-E4BF-31D2-1B684AB52BC7}"/>
              </a:ext>
            </a:extLst>
          </p:cNvPr>
          <p:cNvSpPr/>
          <p:nvPr/>
        </p:nvSpPr>
        <p:spPr>
          <a:xfrm>
            <a:off x="167247" y="2345788"/>
            <a:ext cx="2153928" cy="33620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كهروميكانيك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0" name="Rogner et arrondir un rectangle à un seul coin 151">
            <a:extLst>
              <a:ext uri="{FF2B5EF4-FFF2-40B4-BE49-F238E27FC236}">
                <a16:creationId xmlns:a16="http://schemas.microsoft.com/office/drawing/2014/main" id="{193B5941-76BB-41EB-4D07-2F35B5EFBB87}"/>
              </a:ext>
            </a:extLst>
          </p:cNvPr>
          <p:cNvSpPr/>
          <p:nvPr/>
        </p:nvSpPr>
        <p:spPr>
          <a:xfrm>
            <a:off x="167248" y="2809263"/>
            <a:ext cx="2161204" cy="39790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إلكترونيك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1" name="Rogner et arrondir un rectangle à un seul coin 152">
            <a:extLst>
              <a:ext uri="{FF2B5EF4-FFF2-40B4-BE49-F238E27FC236}">
                <a16:creationId xmlns:a16="http://schemas.microsoft.com/office/drawing/2014/main" id="{936BD251-7AC0-83E2-3E43-8A5F79C1DDAF}"/>
              </a:ext>
            </a:extLst>
          </p:cNvPr>
          <p:cNvSpPr/>
          <p:nvPr/>
        </p:nvSpPr>
        <p:spPr>
          <a:xfrm>
            <a:off x="159971" y="3237891"/>
            <a:ext cx="2161203" cy="36036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كهروتقني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2" name="Rogner et arrondir un rectangle à un seul coin 153">
            <a:extLst>
              <a:ext uri="{FF2B5EF4-FFF2-40B4-BE49-F238E27FC236}">
                <a16:creationId xmlns:a16="http://schemas.microsoft.com/office/drawing/2014/main" id="{879A76D5-26B9-4A5B-26CE-115EFCFEA505}"/>
              </a:ext>
            </a:extLst>
          </p:cNvPr>
          <p:cNvSpPr/>
          <p:nvPr/>
        </p:nvSpPr>
        <p:spPr>
          <a:xfrm>
            <a:off x="159971" y="3737957"/>
            <a:ext cx="2161203" cy="33147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هندسة مدنية</a:t>
            </a:r>
          </a:p>
        </p:txBody>
      </p:sp>
      <p:sp>
        <p:nvSpPr>
          <p:cNvPr id="53" name="Rogner et arrondir un rectangle à un seul coin 154">
            <a:extLst>
              <a:ext uri="{FF2B5EF4-FFF2-40B4-BE49-F238E27FC236}">
                <a16:creationId xmlns:a16="http://schemas.microsoft.com/office/drawing/2014/main" id="{62AD34F0-ACAA-FBCC-501C-EEAEDB3BBEF7}"/>
              </a:ext>
            </a:extLst>
          </p:cNvPr>
          <p:cNvSpPr/>
          <p:nvPr/>
        </p:nvSpPr>
        <p:spPr>
          <a:xfrm>
            <a:off x="179513" y="4238023"/>
            <a:ext cx="2141662" cy="36404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هندسة الطرائق</a:t>
            </a:r>
          </a:p>
        </p:txBody>
      </p:sp>
      <p:sp>
        <p:nvSpPr>
          <p:cNvPr id="54" name="Rogner et arrondir un rectangle à un seul coin 155">
            <a:extLst>
              <a:ext uri="{FF2B5EF4-FFF2-40B4-BE49-F238E27FC236}">
                <a16:creationId xmlns:a16="http://schemas.microsoft.com/office/drawing/2014/main" id="{58740850-9967-E420-AE30-197B9EFF0E4C}"/>
              </a:ext>
            </a:extLst>
          </p:cNvPr>
          <p:cNvSpPr/>
          <p:nvPr/>
        </p:nvSpPr>
        <p:spPr>
          <a:xfrm>
            <a:off x="159971" y="4631804"/>
            <a:ext cx="2161203" cy="29959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طاقوية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5" name="Rogner et arrondir un rectangle à un seul coin 156">
            <a:extLst>
              <a:ext uri="{FF2B5EF4-FFF2-40B4-BE49-F238E27FC236}">
                <a16:creationId xmlns:a16="http://schemas.microsoft.com/office/drawing/2014/main" id="{F516D513-2C31-C678-98BD-FD22DD1B2B5E}"/>
              </a:ext>
            </a:extLst>
          </p:cNvPr>
          <p:cNvSpPr/>
          <p:nvPr/>
        </p:nvSpPr>
        <p:spPr>
          <a:xfrm>
            <a:off x="179513" y="5040942"/>
            <a:ext cx="2141662" cy="295309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هندسة المواد</a:t>
            </a:r>
          </a:p>
        </p:txBody>
      </p:sp>
      <p:sp>
        <p:nvSpPr>
          <p:cNvPr id="56" name="Rogner et arrondir un rectangle à un seul coin 157">
            <a:extLst>
              <a:ext uri="{FF2B5EF4-FFF2-40B4-BE49-F238E27FC236}">
                <a16:creationId xmlns:a16="http://schemas.microsoft.com/office/drawing/2014/main" id="{F5746B7C-998B-0C4D-29EA-E70DAAB981DA}"/>
              </a:ext>
            </a:extLst>
          </p:cNvPr>
          <p:cNvSpPr/>
          <p:nvPr/>
        </p:nvSpPr>
        <p:spPr>
          <a:xfrm>
            <a:off x="179513" y="5436673"/>
            <a:ext cx="2141662" cy="428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اتصالات </a:t>
            </a:r>
            <a:r>
              <a:rPr lang="ar-DZ">
                <a:solidFill>
                  <a:schemeClr val="lt1"/>
                </a:solidFill>
              </a:rPr>
              <a:t>سلكية </a:t>
            </a:r>
            <a:endParaRPr lang="ar-SA" dirty="0">
              <a:solidFill>
                <a:schemeClr val="lt1"/>
              </a:solidFill>
            </a:endParaRPr>
          </a:p>
          <a:p>
            <a:pPr algn="ctr"/>
            <a:r>
              <a:rPr lang="ar-DZ" dirty="0">
                <a:solidFill>
                  <a:schemeClr val="lt1"/>
                </a:solidFill>
              </a:rPr>
              <a:t>ولا سلكية</a:t>
            </a:r>
          </a:p>
        </p:txBody>
      </p:sp>
      <p:sp>
        <p:nvSpPr>
          <p:cNvPr id="57" name="Rogner et arrondir un rectangle à un seul coin 158">
            <a:extLst>
              <a:ext uri="{FF2B5EF4-FFF2-40B4-BE49-F238E27FC236}">
                <a16:creationId xmlns:a16="http://schemas.microsoft.com/office/drawing/2014/main" id="{E82C1649-3E9B-419A-EAE9-7E1485E7A20A}"/>
              </a:ext>
            </a:extLst>
          </p:cNvPr>
          <p:cNvSpPr/>
          <p:nvPr/>
        </p:nvSpPr>
        <p:spPr>
          <a:xfrm>
            <a:off x="179513" y="5989126"/>
            <a:ext cx="2141662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صناعات إلكترونية</a:t>
            </a:r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BEE9390A-5EE6-424B-780F-C2DC971C479B}"/>
              </a:ext>
            </a:extLst>
          </p:cNvPr>
          <p:cNvCxnSpPr>
            <a:cxnSpLocks/>
            <a:stCxn id="28" idx="1"/>
            <a:endCxn id="49" idx="0"/>
          </p:cNvCxnSpPr>
          <p:nvPr/>
        </p:nvCxnSpPr>
        <p:spPr>
          <a:xfrm flipH="1">
            <a:off x="2321175" y="2510793"/>
            <a:ext cx="1058614" cy="30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981F69D4-32C1-225C-9789-AB954448B41D}"/>
              </a:ext>
            </a:extLst>
          </p:cNvPr>
          <p:cNvCxnSpPr>
            <a:cxnSpLocks/>
            <a:stCxn id="29" idx="1"/>
            <a:endCxn id="50" idx="0"/>
          </p:cNvCxnSpPr>
          <p:nvPr/>
        </p:nvCxnSpPr>
        <p:spPr>
          <a:xfrm flipH="1" flipV="1">
            <a:off x="2328452" y="3008216"/>
            <a:ext cx="1050685" cy="48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E72A1CDE-A170-490D-492E-5344FC43D83B}"/>
              </a:ext>
            </a:extLst>
          </p:cNvPr>
          <p:cNvCxnSpPr>
            <a:cxnSpLocks/>
            <a:stCxn id="27" idx="1"/>
            <a:endCxn id="51" idx="0"/>
          </p:cNvCxnSpPr>
          <p:nvPr/>
        </p:nvCxnSpPr>
        <p:spPr>
          <a:xfrm flipH="1" flipV="1">
            <a:off x="2321174" y="3418073"/>
            <a:ext cx="1066117" cy="148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5433774B-C630-D109-45BC-22BCD6F7C8DE}"/>
              </a:ext>
            </a:extLst>
          </p:cNvPr>
          <p:cNvCxnSpPr>
            <a:cxnSpLocks/>
            <a:stCxn id="40" idx="1"/>
            <a:endCxn id="52" idx="0"/>
          </p:cNvCxnSpPr>
          <p:nvPr/>
        </p:nvCxnSpPr>
        <p:spPr>
          <a:xfrm flipH="1" flipV="1">
            <a:off x="2321174" y="3903696"/>
            <a:ext cx="1072031" cy="293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8B25CA9C-9D06-0326-5E46-6628061026E0}"/>
              </a:ext>
            </a:extLst>
          </p:cNvPr>
          <p:cNvCxnSpPr>
            <a:cxnSpLocks/>
            <a:stCxn id="43" idx="1"/>
            <a:endCxn id="53" idx="0"/>
          </p:cNvCxnSpPr>
          <p:nvPr/>
        </p:nvCxnSpPr>
        <p:spPr>
          <a:xfrm flipH="1">
            <a:off x="2321175" y="4401886"/>
            <a:ext cx="1073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422AAC8B-FF77-187C-A772-C36F9590CED8}"/>
              </a:ext>
            </a:extLst>
          </p:cNvPr>
          <p:cNvGrpSpPr/>
          <p:nvPr/>
        </p:nvGrpSpPr>
        <p:grpSpPr>
          <a:xfrm>
            <a:off x="1321539" y="173766"/>
            <a:ext cx="5532165" cy="879360"/>
            <a:chOff x="1321539" y="173766"/>
            <a:chExt cx="5532165" cy="879360"/>
          </a:xfrm>
        </p:grpSpPr>
        <p:pic>
          <p:nvPicPr>
            <p:cNvPr id="66" name="Picture 2" descr="كلية العلوم والتكنولوجيا جامعة برج بوعريريج FST.Univ.BBA -رسمي- - Home |  Facebook">
              <a:extLst>
                <a:ext uri="{FF2B5EF4-FFF2-40B4-BE49-F238E27FC236}">
                  <a16:creationId xmlns:a16="http://schemas.microsoft.com/office/drawing/2014/main" id="{26855177-80E2-E7CE-3F55-9AFBE428D6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522" y="173766"/>
              <a:ext cx="1325182" cy="86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Rectangle : avec coin rogné 67">
              <a:extLst>
                <a:ext uri="{FF2B5EF4-FFF2-40B4-BE49-F238E27FC236}">
                  <a16:creationId xmlns:a16="http://schemas.microsoft.com/office/drawing/2014/main" id="{4669740F-2E20-4D72-520A-B7E87B145ACC}"/>
                </a:ext>
              </a:extLst>
            </p:cNvPr>
            <p:cNvSpPr/>
            <p:nvPr/>
          </p:nvSpPr>
          <p:spPr>
            <a:xfrm>
              <a:off x="1321539" y="184818"/>
              <a:ext cx="4147772" cy="868308"/>
            </a:xfrm>
            <a:prstGeom prst="snip1Rect">
              <a:avLst>
                <a:gd name="adj" fmla="val 31410"/>
              </a:avLst>
            </a:prstGeom>
            <a:solidFill>
              <a:srgbClr val="00B0F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800" b="1" spc="50" dirty="0">
                  <a:ln w="1143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كلية العلوم والتكنولوجيا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5400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والتكنولوجيا</a:t>
            </a: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EC022BF-FB7F-C266-41D3-A95215D743C1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E7ACCE3D-84FF-C713-AD8C-E4B8A55DA763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A59932E8-2A8B-AD77-5E80-15BB5248018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EFBAF9BB-93A6-09BD-0C36-8434A12893DC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5C4603D2-59BF-4194-BEDC-511DEE8890C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 المادة</a:t>
                </a:r>
              </a:p>
            </p:txBody>
          </p:sp>
        </p:grp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7D07C706-B950-1E4A-00DB-619F86313E27}"/>
              </a:ext>
            </a:extLst>
          </p:cNvPr>
          <p:cNvSpPr/>
          <p:nvPr/>
        </p:nvSpPr>
        <p:spPr>
          <a:xfrm>
            <a:off x="3246551" y="4643373"/>
            <a:ext cx="1836308" cy="38839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كيمياء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9C22CD2-F47F-10B3-E0CF-C858F370CE22}"/>
              </a:ext>
            </a:extLst>
          </p:cNvPr>
          <p:cNvSpPr/>
          <p:nvPr/>
        </p:nvSpPr>
        <p:spPr>
          <a:xfrm>
            <a:off x="3216586" y="3118116"/>
            <a:ext cx="1836308" cy="38839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فيزياء</a:t>
            </a:r>
          </a:p>
        </p:txBody>
      </p:sp>
      <p:sp>
        <p:nvSpPr>
          <p:cNvPr id="68" name="Rogner et arrondir un rectangle à un seul coin 200">
            <a:extLst>
              <a:ext uri="{FF2B5EF4-FFF2-40B4-BE49-F238E27FC236}">
                <a16:creationId xmlns:a16="http://schemas.microsoft.com/office/drawing/2014/main" id="{E4A0F538-B585-6BBA-61FC-CF8EC6923534}"/>
              </a:ext>
            </a:extLst>
          </p:cNvPr>
          <p:cNvSpPr/>
          <p:nvPr/>
        </p:nvSpPr>
        <p:spPr>
          <a:xfrm>
            <a:off x="107504" y="2593824"/>
            <a:ext cx="2056121" cy="349689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فيزياء المواد</a:t>
            </a:r>
          </a:p>
        </p:txBody>
      </p:sp>
      <p:sp>
        <p:nvSpPr>
          <p:cNvPr id="69" name="Rogner et arrondir un rectangle à un seul coin 201">
            <a:extLst>
              <a:ext uri="{FF2B5EF4-FFF2-40B4-BE49-F238E27FC236}">
                <a16:creationId xmlns:a16="http://schemas.microsoft.com/office/drawing/2014/main" id="{48394F3C-23EE-02E3-6129-9F3F086702CD}"/>
              </a:ext>
            </a:extLst>
          </p:cNvPr>
          <p:cNvSpPr/>
          <p:nvPr/>
        </p:nvSpPr>
        <p:spPr>
          <a:xfrm>
            <a:off x="107504" y="3621440"/>
            <a:ext cx="2048845" cy="29138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الفيزياء الطاقوية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70" name="Rogner et arrondir un rectangle à un seul coin 202">
            <a:extLst>
              <a:ext uri="{FF2B5EF4-FFF2-40B4-BE49-F238E27FC236}">
                <a16:creationId xmlns:a16="http://schemas.microsoft.com/office/drawing/2014/main" id="{013B8546-E31F-DF9E-4C35-B0019E38C2D3}"/>
              </a:ext>
            </a:extLst>
          </p:cNvPr>
          <p:cNvSpPr/>
          <p:nvPr/>
        </p:nvSpPr>
        <p:spPr>
          <a:xfrm>
            <a:off x="107504" y="4678065"/>
            <a:ext cx="1983599" cy="29138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الكيمياء التحليلية</a:t>
            </a:r>
          </a:p>
        </p:txBody>
      </p: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9D416CF3-AE40-E517-63D6-7A41B9BBB6D0}"/>
              </a:ext>
            </a:extLst>
          </p:cNvPr>
          <p:cNvCxnSpPr>
            <a:cxnSpLocks/>
            <a:stCxn id="66" idx="1"/>
            <a:endCxn id="69" idx="0"/>
          </p:cNvCxnSpPr>
          <p:nvPr/>
        </p:nvCxnSpPr>
        <p:spPr>
          <a:xfrm flipH="1">
            <a:off x="2156349" y="3312316"/>
            <a:ext cx="1060237" cy="4548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E5076FD2-5BDB-A9FA-DCE4-4BCC1C5AEE4C}"/>
              </a:ext>
            </a:extLst>
          </p:cNvPr>
          <p:cNvCxnSpPr>
            <a:cxnSpLocks/>
            <a:stCxn id="66" idx="1"/>
          </p:cNvCxnSpPr>
          <p:nvPr/>
        </p:nvCxnSpPr>
        <p:spPr>
          <a:xfrm flipH="1" flipV="1">
            <a:off x="2163625" y="2894254"/>
            <a:ext cx="1052961" cy="41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9" name="Connecteur droit avec flèche 78">
            <a:extLst>
              <a:ext uri="{FF2B5EF4-FFF2-40B4-BE49-F238E27FC236}">
                <a16:creationId xmlns:a16="http://schemas.microsoft.com/office/drawing/2014/main" id="{956061DB-281D-D522-C800-8C2B3CA7D194}"/>
              </a:ext>
            </a:extLst>
          </p:cNvPr>
          <p:cNvCxnSpPr>
            <a:cxnSpLocks/>
            <a:stCxn id="65" idx="1"/>
            <a:endCxn id="70" idx="0"/>
          </p:cNvCxnSpPr>
          <p:nvPr/>
        </p:nvCxnSpPr>
        <p:spPr>
          <a:xfrm flipH="1" flipV="1">
            <a:off x="2091103" y="4823758"/>
            <a:ext cx="1155448" cy="138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D8EF34B2-6D0C-1D41-7ED0-597A8E2E6DEB}"/>
              </a:ext>
            </a:extLst>
          </p:cNvPr>
          <p:cNvGrpSpPr/>
          <p:nvPr/>
        </p:nvGrpSpPr>
        <p:grpSpPr>
          <a:xfrm>
            <a:off x="1321539" y="173766"/>
            <a:ext cx="5532165" cy="879360"/>
            <a:chOff x="1321539" y="173766"/>
            <a:chExt cx="5532165" cy="879360"/>
          </a:xfrm>
        </p:grpSpPr>
        <p:pic>
          <p:nvPicPr>
            <p:cNvPr id="81" name="Picture 2" descr="كلية العلوم والتكنولوجيا جامعة برج بوعريريج FST.Univ.BBA -رسمي- - Home |  Facebook">
              <a:extLst>
                <a:ext uri="{FF2B5EF4-FFF2-40B4-BE49-F238E27FC236}">
                  <a16:creationId xmlns:a16="http://schemas.microsoft.com/office/drawing/2014/main" id="{E9AB4ECF-80A8-E9B0-2673-6078C4017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522" y="173766"/>
              <a:ext cx="1325182" cy="86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Rectangle : avec coin rogné 81">
              <a:extLst>
                <a:ext uri="{FF2B5EF4-FFF2-40B4-BE49-F238E27FC236}">
                  <a16:creationId xmlns:a16="http://schemas.microsoft.com/office/drawing/2014/main" id="{A84E193D-858E-78B5-9314-99327EC7B370}"/>
                </a:ext>
              </a:extLst>
            </p:cNvPr>
            <p:cNvSpPr/>
            <p:nvPr/>
          </p:nvSpPr>
          <p:spPr>
            <a:xfrm>
              <a:off x="1321539" y="184818"/>
              <a:ext cx="4147772" cy="868308"/>
            </a:xfrm>
            <a:prstGeom prst="snip1Rect">
              <a:avLst>
                <a:gd name="adj" fmla="val 31410"/>
              </a:avLst>
            </a:prstGeom>
            <a:solidFill>
              <a:srgbClr val="00B0F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800" b="1" spc="50" dirty="0">
                  <a:ln w="1143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كلية العلوم والتكنولوجيا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926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156734" y="1052736"/>
            <a:ext cx="8159681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7D4DDB6-4CA2-347E-BA5E-46691961EEA5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0966608A-24A6-5F0F-B10D-A8ADC375C2F2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F6B2D7F-9561-7219-1B2F-6198A440DAB8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31A3F1-18C8-66A7-2B24-DE09BBA629E5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1D13B906-97FC-FAEC-B571-27A3FBD83B13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B3D1CB09-FB09-082B-4C0A-82DC3447DF64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9BB3661F-7E10-3DE2-C80B-5C93B5190C56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0F1D8DAB-DA68-2E7C-430A-81CFBE1B262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CA7EE338-62EF-6A45-5B24-E6F7CD90AC90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 وتكنولوجيا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2A39709-BCA4-D8A5-9E7E-5AA967B28347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والتكنولوجيا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C937761-33FF-2DC1-6BD6-A7A0A91B8335}"/>
              </a:ext>
            </a:extLst>
          </p:cNvPr>
          <p:cNvSpPr/>
          <p:nvPr/>
        </p:nvSpPr>
        <p:spPr>
          <a:xfrm>
            <a:off x="3222971" y="1772816"/>
            <a:ext cx="1880288" cy="30365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إلكترونيك 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8" name="Rogner et arrondir un rectangle à un seul coin 19">
            <a:extLst>
              <a:ext uri="{FF2B5EF4-FFF2-40B4-BE49-F238E27FC236}">
                <a16:creationId xmlns:a16="http://schemas.microsoft.com/office/drawing/2014/main" id="{76617A58-C164-2A9C-750A-08E8EFBD472E}"/>
              </a:ext>
            </a:extLst>
          </p:cNvPr>
          <p:cNvSpPr/>
          <p:nvPr/>
        </p:nvSpPr>
        <p:spPr>
          <a:xfrm>
            <a:off x="45128" y="1783600"/>
            <a:ext cx="2132593" cy="264464"/>
          </a:xfrm>
          <a:prstGeom prst="snipRoundRect">
            <a:avLst>
              <a:gd name="adj1" fmla="val 16667"/>
              <a:gd name="adj2" fmla="val 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>
                <a:solidFill>
                  <a:schemeClr val="lt1"/>
                </a:solidFill>
              </a:rPr>
              <a:t>إلكترونيك صناعية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CE168355-34AD-C7C7-2E7D-64F7A714BF12}"/>
              </a:ext>
            </a:extLst>
          </p:cNvPr>
          <p:cNvCxnSpPr>
            <a:cxnSpLocks/>
            <a:stCxn id="36" idx="1"/>
            <a:endCxn id="38" idx="0"/>
          </p:cNvCxnSpPr>
          <p:nvPr/>
        </p:nvCxnSpPr>
        <p:spPr>
          <a:xfrm flipH="1" flipV="1">
            <a:off x="2177721" y="1915832"/>
            <a:ext cx="1045250" cy="88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E20A5A2-97AC-ADB7-FAD6-EB86B0BB77CF}"/>
              </a:ext>
            </a:extLst>
          </p:cNvPr>
          <p:cNvSpPr/>
          <p:nvPr/>
        </p:nvSpPr>
        <p:spPr>
          <a:xfrm>
            <a:off x="3223417" y="2961763"/>
            <a:ext cx="1836308" cy="3132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إلكترونيك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369F1F-1DC8-D2AD-85DA-23D9DB2EAB8B}"/>
              </a:ext>
            </a:extLst>
          </p:cNvPr>
          <p:cNvSpPr/>
          <p:nvPr/>
        </p:nvSpPr>
        <p:spPr>
          <a:xfrm>
            <a:off x="3224069" y="2132856"/>
            <a:ext cx="1879190" cy="30365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ألية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7CCA27-D272-9455-97A1-6875FADC929B}"/>
              </a:ext>
            </a:extLst>
          </p:cNvPr>
          <p:cNvSpPr/>
          <p:nvPr/>
        </p:nvSpPr>
        <p:spPr>
          <a:xfrm>
            <a:off x="3222971" y="2534414"/>
            <a:ext cx="1860452" cy="281642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كهروميكانيك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B873019-E8A4-E506-4D17-703735E6B063}"/>
              </a:ext>
            </a:extLst>
          </p:cNvPr>
          <p:cNvSpPr/>
          <p:nvPr/>
        </p:nvSpPr>
        <p:spPr>
          <a:xfrm>
            <a:off x="3245142" y="3717032"/>
            <a:ext cx="1836308" cy="34566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كهروتقني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090888D-643A-8974-1EF0-C8B6DCFF2E1B}"/>
              </a:ext>
            </a:extLst>
          </p:cNvPr>
          <p:cNvSpPr/>
          <p:nvPr/>
        </p:nvSpPr>
        <p:spPr>
          <a:xfrm>
            <a:off x="3266951" y="5906274"/>
            <a:ext cx="1860637" cy="313572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ميكانيكية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13BAB09B-72A5-145E-FF4A-0473AE44C806}"/>
              </a:ext>
            </a:extLst>
          </p:cNvPr>
          <p:cNvCxnSpPr>
            <a:cxnSpLocks/>
            <a:stCxn id="47" idx="1"/>
            <a:endCxn id="56" idx="0"/>
          </p:cNvCxnSpPr>
          <p:nvPr/>
        </p:nvCxnSpPr>
        <p:spPr>
          <a:xfrm flipH="1">
            <a:off x="2145614" y="5342419"/>
            <a:ext cx="1145666" cy="1735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7638411D-9CD7-ED18-5F25-C02CE3144607}"/>
              </a:ext>
            </a:extLst>
          </p:cNvPr>
          <p:cNvCxnSpPr>
            <a:cxnSpLocks/>
            <a:stCxn id="47" idx="1"/>
            <a:endCxn id="54" idx="0"/>
          </p:cNvCxnSpPr>
          <p:nvPr/>
        </p:nvCxnSpPr>
        <p:spPr>
          <a:xfrm flipH="1" flipV="1">
            <a:off x="2145614" y="4814856"/>
            <a:ext cx="1145666" cy="527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47E3C7C2-6C56-8F10-1892-40DE3D75E59A}"/>
              </a:ext>
            </a:extLst>
          </p:cNvPr>
          <p:cNvSpPr/>
          <p:nvPr/>
        </p:nvSpPr>
        <p:spPr>
          <a:xfrm>
            <a:off x="3291280" y="5171867"/>
            <a:ext cx="1836308" cy="34110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مدنية</a:t>
            </a: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6C476F8A-ADAB-C9CC-1BAB-F59580CC6F56}"/>
              </a:ext>
            </a:extLst>
          </p:cNvPr>
          <p:cNvCxnSpPr>
            <a:cxnSpLocks/>
            <a:stCxn id="47" idx="1"/>
            <a:endCxn id="55" idx="0"/>
          </p:cNvCxnSpPr>
          <p:nvPr/>
        </p:nvCxnSpPr>
        <p:spPr>
          <a:xfrm flipH="1" flipV="1">
            <a:off x="2145614" y="5155048"/>
            <a:ext cx="1145666" cy="1873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9" name="Rogner et arrondir un rectangle à un seul coin 150">
            <a:extLst>
              <a:ext uri="{FF2B5EF4-FFF2-40B4-BE49-F238E27FC236}">
                <a16:creationId xmlns:a16="http://schemas.microsoft.com/office/drawing/2014/main" id="{827E3368-3CC9-D9EA-61BB-D34B3049A273}"/>
              </a:ext>
            </a:extLst>
          </p:cNvPr>
          <p:cNvSpPr/>
          <p:nvPr/>
        </p:nvSpPr>
        <p:spPr>
          <a:xfrm>
            <a:off x="45128" y="2132856"/>
            <a:ext cx="2120327" cy="27755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ألية وإعلام آلي صناعي</a:t>
            </a:r>
          </a:p>
        </p:txBody>
      </p:sp>
      <p:sp>
        <p:nvSpPr>
          <p:cNvPr id="50" name="Rogner et arrondir un rectangle à un seul coin 151">
            <a:extLst>
              <a:ext uri="{FF2B5EF4-FFF2-40B4-BE49-F238E27FC236}">
                <a16:creationId xmlns:a16="http://schemas.microsoft.com/office/drawing/2014/main" id="{812A95C9-0A44-14E3-FDEB-D57054E07187}"/>
              </a:ext>
            </a:extLst>
          </p:cNvPr>
          <p:cNvSpPr/>
          <p:nvPr/>
        </p:nvSpPr>
        <p:spPr>
          <a:xfrm>
            <a:off x="45128" y="2492896"/>
            <a:ext cx="2118752" cy="30215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كهروميكانيك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1" name="Rogner et arrondir un rectangle à un seul coin 152">
            <a:extLst>
              <a:ext uri="{FF2B5EF4-FFF2-40B4-BE49-F238E27FC236}">
                <a16:creationId xmlns:a16="http://schemas.microsoft.com/office/drawing/2014/main" id="{83C8479B-A0EC-A5DD-D4AA-B628F179FA54}"/>
              </a:ext>
            </a:extLst>
          </p:cNvPr>
          <p:cNvSpPr/>
          <p:nvPr/>
        </p:nvSpPr>
        <p:spPr>
          <a:xfrm>
            <a:off x="38549" y="2852936"/>
            <a:ext cx="2139172" cy="27755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ميكرو</a:t>
            </a:r>
            <a:r>
              <a:rPr lang="ar-DZ" dirty="0">
                <a:solidFill>
                  <a:schemeClr val="lt1"/>
                </a:solidFill>
              </a:rPr>
              <a:t> إلكترونيك</a:t>
            </a:r>
          </a:p>
        </p:txBody>
      </p:sp>
      <p:sp>
        <p:nvSpPr>
          <p:cNvPr id="52" name="Rogner et arrondir un rectangle à un seul coin 153">
            <a:extLst>
              <a:ext uri="{FF2B5EF4-FFF2-40B4-BE49-F238E27FC236}">
                <a16:creationId xmlns:a16="http://schemas.microsoft.com/office/drawing/2014/main" id="{53F4B0A0-E304-26BF-A199-72CD4AF6EFC5}"/>
              </a:ext>
            </a:extLst>
          </p:cNvPr>
          <p:cNvSpPr/>
          <p:nvPr/>
        </p:nvSpPr>
        <p:spPr>
          <a:xfrm>
            <a:off x="18759" y="3198580"/>
            <a:ext cx="2118751" cy="48054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الكترونيك</a:t>
            </a:r>
            <a:r>
              <a:rPr lang="ar-DZ" dirty="0">
                <a:solidFill>
                  <a:schemeClr val="lt1"/>
                </a:solidFill>
              </a:rPr>
              <a:t> الأنظمة المضمنة</a:t>
            </a:r>
          </a:p>
        </p:txBody>
      </p:sp>
      <p:sp>
        <p:nvSpPr>
          <p:cNvPr id="53" name="Rogner et arrondir un rectangle à un seul coin 154">
            <a:extLst>
              <a:ext uri="{FF2B5EF4-FFF2-40B4-BE49-F238E27FC236}">
                <a16:creationId xmlns:a16="http://schemas.microsoft.com/office/drawing/2014/main" id="{837F2DFE-436F-B0EE-A1F3-FD51C73BA19A}"/>
              </a:ext>
            </a:extLst>
          </p:cNvPr>
          <p:cNvSpPr/>
          <p:nvPr/>
        </p:nvSpPr>
        <p:spPr>
          <a:xfrm>
            <a:off x="45128" y="3790021"/>
            <a:ext cx="2118752" cy="26710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تحكم كهربائي</a:t>
            </a:r>
          </a:p>
        </p:txBody>
      </p:sp>
      <p:sp>
        <p:nvSpPr>
          <p:cNvPr id="54" name="Rogner et arrondir un rectangle à un seul coin 156">
            <a:extLst>
              <a:ext uri="{FF2B5EF4-FFF2-40B4-BE49-F238E27FC236}">
                <a16:creationId xmlns:a16="http://schemas.microsoft.com/office/drawing/2014/main" id="{57A612F1-E6D9-8B44-D61F-013467B7841D}"/>
              </a:ext>
            </a:extLst>
          </p:cNvPr>
          <p:cNvSpPr/>
          <p:nvPr/>
        </p:nvSpPr>
        <p:spPr>
          <a:xfrm>
            <a:off x="45128" y="4670929"/>
            <a:ext cx="2100486" cy="287854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مواد الهندسة المدنية</a:t>
            </a:r>
          </a:p>
        </p:txBody>
      </p:sp>
      <p:sp>
        <p:nvSpPr>
          <p:cNvPr id="55" name="Rogner et arrondir un rectangle à un seul coin 157">
            <a:extLst>
              <a:ext uri="{FF2B5EF4-FFF2-40B4-BE49-F238E27FC236}">
                <a16:creationId xmlns:a16="http://schemas.microsoft.com/office/drawing/2014/main" id="{632438D8-B4F4-577D-F480-8577256F9A0A}"/>
              </a:ext>
            </a:extLst>
          </p:cNvPr>
          <p:cNvSpPr/>
          <p:nvPr/>
        </p:nvSpPr>
        <p:spPr>
          <a:xfrm>
            <a:off x="38549" y="5018589"/>
            <a:ext cx="2107065" cy="27291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هياكل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56" name="Rogner et arrondir un rectangle à un seul coin 158">
            <a:extLst>
              <a:ext uri="{FF2B5EF4-FFF2-40B4-BE49-F238E27FC236}">
                <a16:creationId xmlns:a16="http://schemas.microsoft.com/office/drawing/2014/main" id="{16E7327E-6D41-092C-8FD4-4444B91B5BC6}"/>
              </a:ext>
            </a:extLst>
          </p:cNvPr>
          <p:cNvSpPr/>
          <p:nvPr/>
        </p:nvSpPr>
        <p:spPr>
          <a:xfrm>
            <a:off x="45128" y="5388310"/>
            <a:ext cx="2100486" cy="25533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جيوتقني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936BEBA7-1096-0D41-5235-6EF2F3FF9D68}"/>
              </a:ext>
            </a:extLst>
          </p:cNvPr>
          <p:cNvCxnSpPr>
            <a:cxnSpLocks/>
            <a:stCxn id="41" idx="1"/>
            <a:endCxn id="49" idx="0"/>
          </p:cNvCxnSpPr>
          <p:nvPr/>
        </p:nvCxnSpPr>
        <p:spPr>
          <a:xfrm flipH="1" flipV="1">
            <a:off x="2165455" y="2271635"/>
            <a:ext cx="1058614" cy="13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0A2385FB-E4CF-E8CC-35AB-0D436327DB23}"/>
              </a:ext>
            </a:extLst>
          </p:cNvPr>
          <p:cNvCxnSpPr>
            <a:cxnSpLocks/>
            <a:stCxn id="42" idx="1"/>
            <a:endCxn id="50" idx="0"/>
          </p:cNvCxnSpPr>
          <p:nvPr/>
        </p:nvCxnSpPr>
        <p:spPr>
          <a:xfrm flipH="1" flipV="1">
            <a:off x="2163880" y="2643972"/>
            <a:ext cx="1059091" cy="312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EAAE9ECC-FC70-D154-E0C6-1390C2B5302E}"/>
              </a:ext>
            </a:extLst>
          </p:cNvPr>
          <p:cNvCxnSpPr>
            <a:cxnSpLocks/>
            <a:stCxn id="40" idx="1"/>
            <a:endCxn id="51" idx="0"/>
          </p:cNvCxnSpPr>
          <p:nvPr/>
        </p:nvCxnSpPr>
        <p:spPr>
          <a:xfrm flipH="1" flipV="1">
            <a:off x="2177721" y="2991715"/>
            <a:ext cx="1045696" cy="126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57849222-9312-D702-474F-4E88B6912888}"/>
              </a:ext>
            </a:extLst>
          </p:cNvPr>
          <p:cNvCxnSpPr>
            <a:cxnSpLocks/>
            <a:stCxn id="40" idx="1"/>
            <a:endCxn id="52" idx="0"/>
          </p:cNvCxnSpPr>
          <p:nvPr/>
        </p:nvCxnSpPr>
        <p:spPr>
          <a:xfrm flipH="1">
            <a:off x="2137510" y="3118369"/>
            <a:ext cx="1085907" cy="320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A9CA6075-B661-590E-6128-DA033A6E1BA7}"/>
              </a:ext>
            </a:extLst>
          </p:cNvPr>
          <p:cNvCxnSpPr>
            <a:cxnSpLocks/>
            <a:stCxn id="43" idx="1"/>
            <a:endCxn id="53" idx="0"/>
          </p:cNvCxnSpPr>
          <p:nvPr/>
        </p:nvCxnSpPr>
        <p:spPr>
          <a:xfrm flipH="1">
            <a:off x="2163880" y="3889863"/>
            <a:ext cx="1081262" cy="337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2" name="Rogner et arrondir un rectangle à un seul coin 122">
            <a:extLst>
              <a:ext uri="{FF2B5EF4-FFF2-40B4-BE49-F238E27FC236}">
                <a16:creationId xmlns:a16="http://schemas.microsoft.com/office/drawing/2014/main" id="{888A4B08-2E45-BE54-C3E8-6677E06435AD}"/>
              </a:ext>
            </a:extLst>
          </p:cNvPr>
          <p:cNvSpPr/>
          <p:nvPr/>
        </p:nvSpPr>
        <p:spPr>
          <a:xfrm>
            <a:off x="38549" y="5690225"/>
            <a:ext cx="2107066" cy="31357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طاقوية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332F80A5-AF85-1526-27E5-0073947F1208}"/>
              </a:ext>
            </a:extLst>
          </p:cNvPr>
          <p:cNvCxnSpPr>
            <a:cxnSpLocks/>
            <a:stCxn id="44" idx="1"/>
            <a:endCxn id="62" idx="0"/>
          </p:cNvCxnSpPr>
          <p:nvPr/>
        </p:nvCxnSpPr>
        <p:spPr>
          <a:xfrm flipH="1" flipV="1">
            <a:off x="2145615" y="5847012"/>
            <a:ext cx="1121336" cy="216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Rogner et arrondir un rectangle à un seul coin 122">
            <a:extLst>
              <a:ext uri="{FF2B5EF4-FFF2-40B4-BE49-F238E27FC236}">
                <a16:creationId xmlns:a16="http://schemas.microsoft.com/office/drawing/2014/main" id="{EA0C0576-A51E-61B6-5E02-CEC375385CF6}"/>
              </a:ext>
            </a:extLst>
          </p:cNvPr>
          <p:cNvSpPr/>
          <p:nvPr/>
        </p:nvSpPr>
        <p:spPr>
          <a:xfrm>
            <a:off x="45128" y="6082968"/>
            <a:ext cx="2100487" cy="21600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هندسة المواد</a:t>
            </a:r>
          </a:p>
        </p:txBody>
      </p:sp>
      <p:cxnSp>
        <p:nvCxnSpPr>
          <p:cNvPr id="68" name="Connecteur droit avec flèche 134">
            <a:extLst>
              <a:ext uri="{FF2B5EF4-FFF2-40B4-BE49-F238E27FC236}">
                <a16:creationId xmlns:a16="http://schemas.microsoft.com/office/drawing/2014/main" id="{5ACF1CD4-7649-4B5A-1EF0-F1586CCDE5BB}"/>
              </a:ext>
            </a:extLst>
          </p:cNvPr>
          <p:cNvCxnSpPr>
            <a:cxnSpLocks/>
            <a:stCxn id="44" idx="1"/>
            <a:endCxn id="66" idx="0"/>
          </p:cNvCxnSpPr>
          <p:nvPr/>
        </p:nvCxnSpPr>
        <p:spPr>
          <a:xfrm flipH="1">
            <a:off x="2145615" y="6063060"/>
            <a:ext cx="1121336" cy="1279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96A3DD3B-90AB-5317-4347-8746CF645126}"/>
              </a:ext>
            </a:extLst>
          </p:cNvPr>
          <p:cNvGrpSpPr/>
          <p:nvPr/>
        </p:nvGrpSpPr>
        <p:grpSpPr>
          <a:xfrm>
            <a:off x="1321539" y="44624"/>
            <a:ext cx="5532165" cy="879360"/>
            <a:chOff x="1321539" y="173766"/>
            <a:chExt cx="5532165" cy="879360"/>
          </a:xfrm>
        </p:grpSpPr>
        <p:pic>
          <p:nvPicPr>
            <p:cNvPr id="70" name="Picture 2" descr="كلية العلوم والتكنولوجيا جامعة برج بوعريريج FST.Univ.BBA -رسمي- - Home |  Facebook">
              <a:extLst>
                <a:ext uri="{FF2B5EF4-FFF2-40B4-BE49-F238E27FC236}">
                  <a16:creationId xmlns:a16="http://schemas.microsoft.com/office/drawing/2014/main" id="{03CCF261-9857-86E9-0B6C-40D572A37B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522" y="173766"/>
              <a:ext cx="1325182" cy="86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Rectangle : avec coin rogné 71">
              <a:extLst>
                <a:ext uri="{FF2B5EF4-FFF2-40B4-BE49-F238E27FC236}">
                  <a16:creationId xmlns:a16="http://schemas.microsoft.com/office/drawing/2014/main" id="{92D6D5C6-51D8-933C-F94C-C364328BFE29}"/>
                </a:ext>
              </a:extLst>
            </p:cNvPr>
            <p:cNvSpPr/>
            <p:nvPr/>
          </p:nvSpPr>
          <p:spPr>
            <a:xfrm>
              <a:off x="1321539" y="184818"/>
              <a:ext cx="4147772" cy="868308"/>
            </a:xfrm>
            <a:prstGeom prst="snip1Rect">
              <a:avLst>
                <a:gd name="adj" fmla="val 31410"/>
              </a:avLst>
            </a:prstGeom>
            <a:solidFill>
              <a:srgbClr val="00B0F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800" b="1" spc="50" dirty="0">
                  <a:ln w="1143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كلية العلوم والتكنولوجيا</a:t>
              </a:r>
            </a:p>
          </p:txBody>
        </p:sp>
      </p:grpSp>
      <p:sp>
        <p:nvSpPr>
          <p:cNvPr id="63" name="Rogner et arrondir un rectangle à un seul coin 154">
            <a:extLst>
              <a:ext uri="{FF2B5EF4-FFF2-40B4-BE49-F238E27FC236}">
                <a16:creationId xmlns:a16="http://schemas.microsoft.com/office/drawing/2014/main" id="{3CFA68CE-9697-F282-40EA-1BDF9D6FA020}"/>
              </a:ext>
            </a:extLst>
          </p:cNvPr>
          <p:cNvSpPr/>
          <p:nvPr/>
        </p:nvSpPr>
        <p:spPr>
          <a:xfrm>
            <a:off x="45127" y="4110941"/>
            <a:ext cx="2132594" cy="533364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طاقات متجددة في </a:t>
            </a:r>
            <a:r>
              <a:rPr lang="ar-DZ" dirty="0" err="1">
                <a:solidFill>
                  <a:schemeClr val="lt1"/>
                </a:solidFill>
              </a:rPr>
              <a:t>الكهروتقني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8219B2E5-ACAE-F8F5-9012-9C4F74982006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2177721" y="3916671"/>
            <a:ext cx="992569" cy="4609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331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156734" y="1052736"/>
            <a:ext cx="8159681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19641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7D4DDB6-4CA2-347E-BA5E-46691961EEA5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0966608A-24A6-5F0F-B10D-A8ADC375C2F2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F6B2D7F-9561-7219-1B2F-6198A440DAB8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31A3F1-18C8-66A7-2B24-DE09BBA629E5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1D13B906-97FC-FAEC-B571-27A3FBD83B13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B3D1CB09-FB09-082B-4C0A-82DC3447DF64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9BB3661F-7E10-3DE2-C80B-5C93B5190C56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0F1D8DAB-DA68-2E7C-430A-81CFBE1B262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CA7EE338-62EF-6A45-5B24-E6F7CD90AC90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 وتكنولوجيا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2A39709-BCA4-D8A5-9E7E-5AA967B28347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والتكنولوجيا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C937761-33FF-2DC1-6BD6-A7A0A91B8335}"/>
              </a:ext>
            </a:extLst>
          </p:cNvPr>
          <p:cNvSpPr/>
          <p:nvPr/>
        </p:nvSpPr>
        <p:spPr>
          <a:xfrm>
            <a:off x="3279334" y="2782424"/>
            <a:ext cx="1880288" cy="30365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و هندسة البيئة</a:t>
            </a:r>
          </a:p>
        </p:txBody>
      </p:sp>
      <p:sp>
        <p:nvSpPr>
          <p:cNvPr id="38" name="Rogner et arrondir un rectangle à un seul coin 19">
            <a:extLst>
              <a:ext uri="{FF2B5EF4-FFF2-40B4-BE49-F238E27FC236}">
                <a16:creationId xmlns:a16="http://schemas.microsoft.com/office/drawing/2014/main" id="{76617A58-C164-2A9C-750A-08E8EFBD472E}"/>
              </a:ext>
            </a:extLst>
          </p:cNvPr>
          <p:cNvSpPr/>
          <p:nvPr/>
        </p:nvSpPr>
        <p:spPr>
          <a:xfrm>
            <a:off x="89097" y="2338641"/>
            <a:ext cx="2452535" cy="545713"/>
          </a:xfrm>
          <a:prstGeom prst="snipRoundRect">
            <a:avLst>
              <a:gd name="adj1" fmla="val 16667"/>
              <a:gd name="adj2" fmla="val 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>
                <a:solidFill>
                  <a:schemeClr val="lt1"/>
                </a:solidFill>
              </a:rPr>
              <a:t>هندسة الطرائق للبيئة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CE168355-34AD-C7C7-2E7D-64F7A714BF12}"/>
              </a:ext>
            </a:extLst>
          </p:cNvPr>
          <p:cNvCxnSpPr>
            <a:cxnSpLocks/>
            <a:stCxn id="36" idx="1"/>
            <a:endCxn id="38" idx="0"/>
          </p:cNvCxnSpPr>
          <p:nvPr/>
        </p:nvCxnSpPr>
        <p:spPr>
          <a:xfrm flipH="1" flipV="1">
            <a:off x="2541632" y="2611498"/>
            <a:ext cx="737702" cy="322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B369F1F-1DC8-D2AD-85DA-23D9DB2EAB8B}"/>
              </a:ext>
            </a:extLst>
          </p:cNvPr>
          <p:cNvSpPr/>
          <p:nvPr/>
        </p:nvSpPr>
        <p:spPr>
          <a:xfrm>
            <a:off x="3411186" y="4618674"/>
            <a:ext cx="1879190" cy="30365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اتصالات سلكية و لا سلكية </a:t>
            </a:r>
          </a:p>
        </p:txBody>
      </p:sp>
      <p:sp>
        <p:nvSpPr>
          <p:cNvPr id="49" name="Rogner et arrondir un rectangle à un seul coin 150">
            <a:extLst>
              <a:ext uri="{FF2B5EF4-FFF2-40B4-BE49-F238E27FC236}">
                <a16:creationId xmlns:a16="http://schemas.microsoft.com/office/drawing/2014/main" id="{827E3368-3CC9-D9EA-61BB-D34B3049A273}"/>
              </a:ext>
            </a:extLst>
          </p:cNvPr>
          <p:cNvSpPr/>
          <p:nvPr/>
        </p:nvSpPr>
        <p:spPr>
          <a:xfrm>
            <a:off x="156735" y="4537249"/>
            <a:ext cx="2195838" cy="46651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أنظمة الاتصالات 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936BEBA7-1096-0D41-5235-6EF2F3FF9D68}"/>
              </a:ext>
            </a:extLst>
          </p:cNvPr>
          <p:cNvCxnSpPr>
            <a:cxnSpLocks/>
            <a:stCxn id="41" idx="1"/>
            <a:endCxn id="49" idx="0"/>
          </p:cNvCxnSpPr>
          <p:nvPr/>
        </p:nvCxnSpPr>
        <p:spPr>
          <a:xfrm flipH="1">
            <a:off x="2352573" y="4770504"/>
            <a:ext cx="105861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96A3DD3B-90AB-5317-4347-8746CF645126}"/>
              </a:ext>
            </a:extLst>
          </p:cNvPr>
          <p:cNvGrpSpPr/>
          <p:nvPr/>
        </p:nvGrpSpPr>
        <p:grpSpPr>
          <a:xfrm>
            <a:off x="1321539" y="44624"/>
            <a:ext cx="5532165" cy="879360"/>
            <a:chOff x="1321539" y="173766"/>
            <a:chExt cx="5532165" cy="879360"/>
          </a:xfrm>
        </p:grpSpPr>
        <p:pic>
          <p:nvPicPr>
            <p:cNvPr id="70" name="Picture 2" descr="كلية العلوم والتكنولوجيا جامعة برج بوعريريج FST.Univ.BBA -رسمي- - Home |  Facebook">
              <a:extLst>
                <a:ext uri="{FF2B5EF4-FFF2-40B4-BE49-F238E27FC236}">
                  <a16:creationId xmlns:a16="http://schemas.microsoft.com/office/drawing/2014/main" id="{03CCF261-9857-86E9-0B6C-40D572A37B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522" y="173766"/>
              <a:ext cx="1325182" cy="86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Rectangle : avec coin rogné 71">
              <a:extLst>
                <a:ext uri="{FF2B5EF4-FFF2-40B4-BE49-F238E27FC236}">
                  <a16:creationId xmlns:a16="http://schemas.microsoft.com/office/drawing/2014/main" id="{92D6D5C6-51D8-933C-F94C-C364328BFE29}"/>
                </a:ext>
              </a:extLst>
            </p:cNvPr>
            <p:cNvSpPr/>
            <p:nvPr/>
          </p:nvSpPr>
          <p:spPr>
            <a:xfrm>
              <a:off x="1321539" y="184818"/>
              <a:ext cx="4147772" cy="868308"/>
            </a:xfrm>
            <a:prstGeom prst="snip1Rect">
              <a:avLst>
                <a:gd name="adj" fmla="val 31410"/>
              </a:avLst>
            </a:prstGeom>
            <a:solidFill>
              <a:srgbClr val="00B0F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800" b="1" spc="50" dirty="0">
                  <a:ln w="1143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كلية العلوم والتكنولوجيا</a:t>
              </a:r>
            </a:p>
          </p:txBody>
        </p:sp>
      </p:grpSp>
      <p:sp>
        <p:nvSpPr>
          <p:cNvPr id="75" name="Rogner et arrondir un rectangle à un seul coin 19">
            <a:extLst>
              <a:ext uri="{FF2B5EF4-FFF2-40B4-BE49-F238E27FC236}">
                <a16:creationId xmlns:a16="http://schemas.microsoft.com/office/drawing/2014/main" id="{FB49BF5E-151F-CBB2-78EE-60FB98C87BEB}"/>
              </a:ext>
            </a:extLst>
          </p:cNvPr>
          <p:cNvSpPr/>
          <p:nvPr/>
        </p:nvSpPr>
        <p:spPr>
          <a:xfrm>
            <a:off x="103240" y="3010082"/>
            <a:ext cx="2452536" cy="651416"/>
          </a:xfrm>
          <a:prstGeom prst="snipRoundRect">
            <a:avLst>
              <a:gd name="adj1" fmla="val 16667"/>
              <a:gd name="adj2" fmla="val 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>
                <a:solidFill>
                  <a:schemeClr val="lt1"/>
                </a:solidFill>
              </a:rPr>
              <a:t>إدارة التغيير البيئي في المنطقة المتوسطية (مهني)</a:t>
            </a:r>
          </a:p>
        </p:txBody>
      </p: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B14647D4-2097-7731-5CC8-379E5ACFB158}"/>
              </a:ext>
            </a:extLst>
          </p:cNvPr>
          <p:cNvCxnSpPr>
            <a:cxnSpLocks/>
            <a:stCxn id="36" idx="1"/>
            <a:endCxn id="75" idx="0"/>
          </p:cNvCxnSpPr>
          <p:nvPr/>
        </p:nvCxnSpPr>
        <p:spPr>
          <a:xfrm flipH="1">
            <a:off x="2555776" y="2934254"/>
            <a:ext cx="723558" cy="4015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75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7D4DDB6-4CA2-347E-BA5E-46691961EEA5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0966608A-24A6-5F0F-B10D-A8ADC375C2F2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F6B2D7F-9561-7219-1B2F-6198A440DAB8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31A3F1-18C8-66A7-2B24-DE09BBA629E5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2A39709-BCA4-D8A5-9E7E-5AA967B28347}"/>
              </a:ext>
            </a:extLst>
          </p:cNvPr>
          <p:cNvSpPr/>
          <p:nvPr/>
        </p:nvSpPr>
        <p:spPr>
          <a:xfrm rot="5400000">
            <a:off x="5741278" y="2859890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والتكنولوجيا</a:t>
            </a:r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61E099A-4B65-82DF-41E7-966BE0274B56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69" name="Hexagone 68">
              <a:extLst>
                <a:ext uri="{FF2B5EF4-FFF2-40B4-BE49-F238E27FC236}">
                  <a16:creationId xmlns:a16="http://schemas.microsoft.com/office/drawing/2014/main" id="{F83F26D2-6187-6429-77E7-0225039D44F2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70" name="Groupe 69">
              <a:extLst>
                <a:ext uri="{FF2B5EF4-FFF2-40B4-BE49-F238E27FC236}">
                  <a16:creationId xmlns:a16="http://schemas.microsoft.com/office/drawing/2014/main" id="{D9C1614C-8BA4-E647-26F0-FD3CF61CD6FC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AE3E1295-F962-46A4-E7D4-7838C64D4E56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279850BB-FBCA-3765-8C3F-FAE3EB56D874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 المادة</a:t>
                </a:r>
              </a:p>
            </p:txBody>
          </p:sp>
        </p:grp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467D2CD7-982E-324C-DDA2-36C265B99B49}"/>
              </a:ext>
            </a:extLst>
          </p:cNvPr>
          <p:cNvSpPr/>
          <p:nvPr/>
        </p:nvSpPr>
        <p:spPr>
          <a:xfrm>
            <a:off x="3297012" y="4155039"/>
            <a:ext cx="1836308" cy="38839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كيمياء 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5E77E82-8906-5854-E756-98CA088FD654}"/>
              </a:ext>
            </a:extLst>
          </p:cNvPr>
          <p:cNvSpPr/>
          <p:nvPr/>
        </p:nvSpPr>
        <p:spPr>
          <a:xfrm>
            <a:off x="3287128" y="3306119"/>
            <a:ext cx="1836308" cy="38839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فيزياء</a:t>
            </a:r>
          </a:p>
        </p:txBody>
      </p:sp>
      <p:sp>
        <p:nvSpPr>
          <p:cNvPr id="77" name="Rogner et arrondir un rectangle à un seul coin 200">
            <a:extLst>
              <a:ext uri="{FF2B5EF4-FFF2-40B4-BE49-F238E27FC236}">
                <a16:creationId xmlns:a16="http://schemas.microsoft.com/office/drawing/2014/main" id="{CA936DEA-F970-D551-0C3C-395855777496}"/>
              </a:ext>
            </a:extLst>
          </p:cNvPr>
          <p:cNvSpPr/>
          <p:nvPr/>
        </p:nvSpPr>
        <p:spPr>
          <a:xfrm>
            <a:off x="395536" y="2868841"/>
            <a:ext cx="1818845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>
                <a:solidFill>
                  <a:schemeClr val="lt1"/>
                </a:solidFill>
              </a:rPr>
              <a:t>فيزياء المواد</a:t>
            </a:r>
            <a:endParaRPr lang="ar-DZ" dirty="0">
              <a:solidFill>
                <a:schemeClr val="lt1"/>
              </a:solidFill>
            </a:endParaRPr>
          </a:p>
        </p:txBody>
      </p:sp>
      <p:sp>
        <p:nvSpPr>
          <p:cNvPr id="78" name="Rogner et arrondir un rectangle à un seul coin 201">
            <a:extLst>
              <a:ext uri="{FF2B5EF4-FFF2-40B4-BE49-F238E27FC236}">
                <a16:creationId xmlns:a16="http://schemas.microsoft.com/office/drawing/2014/main" id="{F5CE3A72-3047-7DBE-62D0-732BE409DBF9}"/>
              </a:ext>
            </a:extLst>
          </p:cNvPr>
          <p:cNvSpPr/>
          <p:nvPr/>
        </p:nvSpPr>
        <p:spPr>
          <a:xfrm>
            <a:off x="395536" y="3704267"/>
            <a:ext cx="1801389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كيمياء المواد</a:t>
            </a:r>
          </a:p>
        </p:txBody>
      </p:sp>
      <p:sp>
        <p:nvSpPr>
          <p:cNvPr id="79" name="Rogner et arrondir un rectangle à un seul coin 202">
            <a:extLst>
              <a:ext uri="{FF2B5EF4-FFF2-40B4-BE49-F238E27FC236}">
                <a16:creationId xmlns:a16="http://schemas.microsoft.com/office/drawing/2014/main" id="{5F513389-2F92-819D-59F0-84A36FE99357}"/>
              </a:ext>
            </a:extLst>
          </p:cNvPr>
          <p:cNvSpPr/>
          <p:nvPr/>
        </p:nvSpPr>
        <p:spPr>
          <a:xfrm>
            <a:off x="395537" y="4676947"/>
            <a:ext cx="1751448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كيمياء تحليلية</a:t>
            </a:r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259DA04E-AB5D-CA43-4A44-756F58E4B414}"/>
              </a:ext>
            </a:extLst>
          </p:cNvPr>
          <p:cNvCxnSpPr>
            <a:cxnSpLocks/>
            <a:stCxn id="75" idx="1"/>
            <a:endCxn id="78" idx="0"/>
          </p:cNvCxnSpPr>
          <p:nvPr/>
        </p:nvCxnSpPr>
        <p:spPr>
          <a:xfrm flipH="1" flipV="1">
            <a:off x="2196925" y="3865438"/>
            <a:ext cx="1100087" cy="4838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31FC1B67-5A37-FB4F-4F4C-4FBCB657B90F}"/>
              </a:ext>
            </a:extLst>
          </p:cNvPr>
          <p:cNvCxnSpPr>
            <a:cxnSpLocks/>
            <a:stCxn id="76" idx="1"/>
            <a:endCxn id="77" idx="0"/>
          </p:cNvCxnSpPr>
          <p:nvPr/>
        </p:nvCxnSpPr>
        <p:spPr>
          <a:xfrm flipH="1" flipV="1">
            <a:off x="2214381" y="3030012"/>
            <a:ext cx="1072747" cy="4703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2" name="Connecteur droit avec flèche 81">
            <a:extLst>
              <a:ext uri="{FF2B5EF4-FFF2-40B4-BE49-F238E27FC236}">
                <a16:creationId xmlns:a16="http://schemas.microsoft.com/office/drawing/2014/main" id="{B9C139BE-4DD6-B0FA-29CE-11BF1975B714}"/>
              </a:ext>
            </a:extLst>
          </p:cNvPr>
          <p:cNvCxnSpPr>
            <a:cxnSpLocks/>
            <a:stCxn id="75" idx="1"/>
            <a:endCxn id="79" idx="0"/>
          </p:cNvCxnSpPr>
          <p:nvPr/>
        </p:nvCxnSpPr>
        <p:spPr>
          <a:xfrm flipH="1">
            <a:off x="2146985" y="4349239"/>
            <a:ext cx="1150027" cy="4888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B23BE23-5E43-D6B4-0FAE-285EFA7059B3}"/>
              </a:ext>
            </a:extLst>
          </p:cNvPr>
          <p:cNvGrpSpPr/>
          <p:nvPr/>
        </p:nvGrpSpPr>
        <p:grpSpPr>
          <a:xfrm>
            <a:off x="1321539" y="173766"/>
            <a:ext cx="5532165" cy="879360"/>
            <a:chOff x="1321539" y="173766"/>
            <a:chExt cx="5532165" cy="879360"/>
          </a:xfrm>
        </p:grpSpPr>
        <p:pic>
          <p:nvPicPr>
            <p:cNvPr id="5122" name="Picture 2" descr="كلية العلوم والتكنولوجيا جامعة برج بوعريريج FST.Univ.BBA -رسمي- - Home |  Facebook">
              <a:extLst>
                <a:ext uri="{FF2B5EF4-FFF2-40B4-BE49-F238E27FC236}">
                  <a16:creationId xmlns:a16="http://schemas.microsoft.com/office/drawing/2014/main" id="{02E034ED-A07A-120A-C9F9-5C62C044DF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522" y="173766"/>
              <a:ext cx="1325182" cy="86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 : avec coin rogné 1">
              <a:extLst>
                <a:ext uri="{FF2B5EF4-FFF2-40B4-BE49-F238E27FC236}">
                  <a16:creationId xmlns:a16="http://schemas.microsoft.com/office/drawing/2014/main" id="{95659689-9334-B210-5A72-8D5692A2ECBD}"/>
                </a:ext>
              </a:extLst>
            </p:cNvPr>
            <p:cNvSpPr/>
            <p:nvPr/>
          </p:nvSpPr>
          <p:spPr>
            <a:xfrm>
              <a:off x="1321539" y="184818"/>
              <a:ext cx="4147772" cy="868308"/>
            </a:xfrm>
            <a:prstGeom prst="snip1Rect">
              <a:avLst>
                <a:gd name="adj" fmla="val 31410"/>
              </a:avLst>
            </a:prstGeom>
            <a:solidFill>
              <a:srgbClr val="00B0F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800" b="1" spc="50" dirty="0">
                  <a:ln w="1143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كلية العلوم والتكنولوجيا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5206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oneTexte 29">
            <a:extLst>
              <a:ext uri="{FF2B5EF4-FFF2-40B4-BE49-F238E27FC236}">
                <a16:creationId xmlns:a16="http://schemas.microsoft.com/office/drawing/2014/main" id="{A9C032EA-DF58-51C2-5B15-A09DBD50A829}"/>
              </a:ext>
            </a:extLst>
          </p:cNvPr>
          <p:cNvSpPr txBox="1"/>
          <p:nvPr/>
        </p:nvSpPr>
        <p:spPr>
          <a:xfrm>
            <a:off x="2495627" y="431138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3D94551-55EB-6834-C4D0-36178ECC9805}"/>
              </a:ext>
            </a:extLst>
          </p:cNvPr>
          <p:cNvSpPr txBox="1"/>
          <p:nvPr/>
        </p:nvSpPr>
        <p:spPr>
          <a:xfrm>
            <a:off x="1691680" y="2924944"/>
            <a:ext cx="6161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>
                <a:solidFill>
                  <a:srgbClr val="FF0000"/>
                </a:solidFill>
              </a:rPr>
              <a:t>المعدل الموزون المحسوب </a:t>
            </a:r>
            <a:r>
              <a:rPr lang="ar-DZ" sz="2000" b="1" dirty="0"/>
              <a:t>: هو المعدل ما بين المعدل العام المحصل عليه في شهادة البكالوريا و علامة المادة او المواد الأساسية</a:t>
            </a:r>
          </a:p>
          <a:p>
            <a:pPr algn="r" rtl="1"/>
            <a:r>
              <a:rPr lang="ar-DZ" sz="2000" b="1" dirty="0"/>
              <a:t>وهذا حسب الميادين أو شعب التكوين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573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exagone 16">
            <a:extLst>
              <a:ext uri="{FF2B5EF4-FFF2-40B4-BE49-F238E27FC236}">
                <a16:creationId xmlns:a16="http://schemas.microsoft.com/office/drawing/2014/main" id="{C0811111-FC87-85D4-8CD6-60543567D1C6}"/>
              </a:ext>
            </a:extLst>
          </p:cNvPr>
          <p:cNvSpPr/>
          <p:nvPr/>
        </p:nvSpPr>
        <p:spPr>
          <a:xfrm>
            <a:off x="4690507" y="3024730"/>
            <a:ext cx="2689666" cy="1511982"/>
          </a:xfrm>
          <a:prstGeom prst="hexagon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B199E57-840A-DEBB-1309-C8A1D82D2BE3}"/>
              </a:ext>
            </a:extLst>
          </p:cNvPr>
          <p:cNvSpPr/>
          <p:nvPr/>
        </p:nvSpPr>
        <p:spPr>
          <a:xfrm>
            <a:off x="120711" y="1635458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5671489" y="2849967"/>
            <a:ext cx="6309321" cy="60939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32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</a:t>
            </a:r>
            <a:r>
              <a:rPr lang="ar-DZ" sz="32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رياضيات </a:t>
            </a:r>
            <a:r>
              <a:rPr lang="ar-DZ" sz="3200" b="1" u="none" strike="noStrike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</a:t>
            </a:r>
            <a:r>
              <a:rPr lang="ar-DZ" sz="32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إعلام آلي</a:t>
            </a:r>
            <a:endParaRPr lang="ar-DZ" sz="32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552223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ميدان</a:t>
            </a:r>
            <a:endParaRPr lang="fr-FR" sz="1400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786050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شعبة</a:t>
            </a:r>
            <a:endParaRPr lang="fr-FR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2662370" y="2794154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رياضيات</a:t>
            </a:r>
            <a:endParaRPr lang="fr-FR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تخصص</a:t>
            </a:r>
            <a:endParaRPr lang="fr-FR" sz="1400" b="1" dirty="0"/>
          </a:p>
        </p:txBody>
      </p:sp>
      <p:sp>
        <p:nvSpPr>
          <p:cNvPr id="20" name="Rogner et arrondir un rectangle à un seul coin 19"/>
          <p:cNvSpPr/>
          <p:nvPr/>
        </p:nvSpPr>
        <p:spPr>
          <a:xfrm>
            <a:off x="142844" y="2745242"/>
            <a:ext cx="1520107" cy="552144"/>
          </a:xfrm>
          <a:prstGeom prst="snipRoundRect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/>
              <a:t>رياضيات</a:t>
            </a:r>
            <a:endParaRPr lang="fr-FR" dirty="0"/>
          </a:p>
        </p:txBody>
      </p:sp>
      <p:sp>
        <p:nvSpPr>
          <p:cNvPr id="23" name="Rogner et arrondir un rectangle à un seul coin 22"/>
          <p:cNvSpPr/>
          <p:nvPr/>
        </p:nvSpPr>
        <p:spPr>
          <a:xfrm>
            <a:off x="142844" y="4666592"/>
            <a:ext cx="2003017" cy="912968"/>
          </a:xfrm>
          <a:prstGeom prst="snipRoundRect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ar-DZ" dirty="0"/>
              <a:t>هندسة نظم المعلومات و البرمجيات</a:t>
            </a:r>
          </a:p>
        </p:txBody>
      </p:sp>
      <p:sp>
        <p:nvSpPr>
          <p:cNvPr id="25" name="Rogner et arrondir un rectangle à un seul coin 24"/>
          <p:cNvSpPr/>
          <p:nvPr/>
        </p:nvSpPr>
        <p:spPr>
          <a:xfrm>
            <a:off x="142844" y="3615500"/>
            <a:ext cx="1610237" cy="533579"/>
          </a:xfrm>
          <a:prstGeom prst="snipRoundRect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نظم معلوماتية</a:t>
            </a:r>
          </a:p>
        </p:txBody>
      </p:sp>
      <p:cxnSp>
        <p:nvCxnSpPr>
          <p:cNvPr id="27" name="Connecteur droit avec flèche 26"/>
          <p:cNvCxnSpPr>
            <a:cxnSpLocks/>
            <a:stCxn id="12" idx="1"/>
            <a:endCxn id="20" idx="0"/>
          </p:cNvCxnSpPr>
          <p:nvPr/>
        </p:nvCxnSpPr>
        <p:spPr>
          <a:xfrm flipH="1">
            <a:off x="1662951" y="2987560"/>
            <a:ext cx="999419" cy="33754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cxnSpLocks/>
            <a:stCxn id="51" idx="1"/>
            <a:endCxn id="25" idx="0"/>
          </p:cNvCxnSpPr>
          <p:nvPr/>
        </p:nvCxnSpPr>
        <p:spPr>
          <a:xfrm flipH="1" flipV="1">
            <a:off x="1753081" y="3882290"/>
            <a:ext cx="914509" cy="418514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cxnSpLocks/>
            <a:endCxn id="23" idx="0"/>
          </p:cNvCxnSpPr>
          <p:nvPr/>
        </p:nvCxnSpPr>
        <p:spPr>
          <a:xfrm flipH="1">
            <a:off x="2145861" y="4474346"/>
            <a:ext cx="508562" cy="648730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DCB2D04E-1F6E-CACA-F874-B5B489DB292C}"/>
              </a:ext>
            </a:extLst>
          </p:cNvPr>
          <p:cNvGrpSpPr/>
          <p:nvPr/>
        </p:nvGrpSpPr>
        <p:grpSpPr>
          <a:xfrm>
            <a:off x="4932040" y="3238982"/>
            <a:ext cx="2180616" cy="838090"/>
            <a:chOff x="4963152" y="1953195"/>
            <a:chExt cx="2180616" cy="838090"/>
          </a:xfrm>
        </p:grpSpPr>
        <p:sp>
          <p:nvSpPr>
            <p:cNvPr id="9" name="Ellipse 8"/>
            <p:cNvSpPr/>
            <p:nvPr/>
          </p:nvSpPr>
          <p:spPr>
            <a:xfrm>
              <a:off x="4963152" y="1953195"/>
              <a:ext cx="2180616" cy="8380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رياضيات </a:t>
              </a:r>
              <a:r>
                <a:rPr lang="ar-DZ" sz="1400" u="none" strike="noStrike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و</a:t>
              </a:r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 إعلام آلي</a:t>
              </a:r>
              <a:endPara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BB2C0043-A22B-A728-B581-27E9DE213399}"/>
                </a:ext>
              </a:extLst>
            </p:cNvPr>
            <p:cNvSpPr/>
            <p:nvPr/>
          </p:nvSpPr>
          <p:spPr>
            <a:xfrm>
              <a:off x="5046893" y="2011599"/>
              <a:ext cx="2011680" cy="731520"/>
            </a:xfrm>
            <a:prstGeom prst="ellipse">
              <a:avLst/>
            </a:prstGeom>
            <a:gradFill flip="none" rotWithShape="1">
              <a:gsLst>
                <a:gs pos="0">
                  <a:schemeClr val="dk1">
                    <a:lumMod val="67000"/>
                  </a:schemeClr>
                </a:gs>
                <a:gs pos="48000">
                  <a:schemeClr val="dk1">
                    <a:lumMod val="97000"/>
                    <a:lumOff val="3000"/>
                  </a:schemeClr>
                </a:gs>
                <a:gs pos="100000">
                  <a:schemeClr val="dk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رياضيات </a:t>
              </a:r>
              <a:r>
                <a:rPr lang="ar-DZ" sz="1400" u="none" strike="noStrike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و</a:t>
              </a:r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 إعلام آلي</a:t>
              </a:r>
              <a:endPara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A32330A-A5EC-A527-A386-CAEB9B2C4FB5}"/>
              </a:ext>
            </a:extLst>
          </p:cNvPr>
          <p:cNvGrpSpPr/>
          <p:nvPr/>
        </p:nvGrpSpPr>
        <p:grpSpPr>
          <a:xfrm>
            <a:off x="7421489" y="2717755"/>
            <a:ext cx="1002142" cy="2295421"/>
            <a:chOff x="7818330" y="1165166"/>
            <a:chExt cx="1002142" cy="2295421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F0C5AC17-E7EC-ABC2-E601-0E5AFE36A7DA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 : coins arrondis 45">
              <a:extLst>
                <a:ext uri="{FF2B5EF4-FFF2-40B4-BE49-F238E27FC236}">
                  <a16:creationId xmlns:a16="http://schemas.microsoft.com/office/drawing/2014/main" id="{7BFB2FFE-7701-027C-847F-542B6097052E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C5AD7AA-A274-0218-009C-C91B6D9CEF0F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F5BA2B89-45BB-47EC-88D6-D74555821269}"/>
              </a:ext>
            </a:extLst>
          </p:cNvPr>
          <p:cNvSpPr/>
          <p:nvPr/>
        </p:nvSpPr>
        <p:spPr>
          <a:xfrm>
            <a:off x="2667590" y="4107398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إعلام ألي</a:t>
            </a:r>
            <a:endParaRPr lang="fr-FR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FA2969FE-FBB1-C36C-E4DC-C5A850B025B1}"/>
              </a:ext>
            </a:extLst>
          </p:cNvPr>
          <p:cNvGrpSpPr/>
          <p:nvPr/>
        </p:nvGrpSpPr>
        <p:grpSpPr>
          <a:xfrm>
            <a:off x="1796154" y="148762"/>
            <a:ext cx="5288932" cy="1159615"/>
            <a:chOff x="1851106" y="5041057"/>
            <a:chExt cx="5288932" cy="1159615"/>
          </a:xfrm>
        </p:grpSpPr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91090313-EB66-ED5B-1A3B-5F4B09BF934B}"/>
                </a:ext>
              </a:extLst>
            </p:cNvPr>
            <p:cNvGrpSpPr/>
            <p:nvPr/>
          </p:nvGrpSpPr>
          <p:grpSpPr>
            <a:xfrm>
              <a:off x="1851106" y="5041057"/>
              <a:ext cx="5288932" cy="1159615"/>
              <a:chOff x="1851106" y="5041057"/>
              <a:chExt cx="5288932" cy="1159615"/>
            </a:xfrm>
          </p:grpSpPr>
          <p:pic>
            <p:nvPicPr>
              <p:cNvPr id="90" name="Picture 4" descr="تخصص رياضيات وإعلام آلي (MI) تعريف عام بالتخصص">
                <a:extLst>
                  <a:ext uri="{FF2B5EF4-FFF2-40B4-BE49-F238E27FC236}">
                    <a16:creationId xmlns:a16="http://schemas.microsoft.com/office/drawing/2014/main" id="{CEC2696B-4C3F-B7BC-408E-6B8021185B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6549" b="20697"/>
              <a:stretch/>
            </p:blipFill>
            <p:spPr bwMode="auto">
              <a:xfrm>
                <a:off x="1851106" y="5041057"/>
                <a:ext cx="5288932" cy="1159615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1" name="ZoneTexte 90">
                <a:extLst>
                  <a:ext uri="{FF2B5EF4-FFF2-40B4-BE49-F238E27FC236}">
                    <a16:creationId xmlns:a16="http://schemas.microsoft.com/office/drawing/2014/main" id="{D1578EDF-6054-8C94-6956-02A148DE831B}"/>
                  </a:ext>
                </a:extLst>
              </p:cNvPr>
              <p:cNvSpPr txBox="1"/>
              <p:nvPr/>
            </p:nvSpPr>
            <p:spPr>
              <a:xfrm>
                <a:off x="3843766" y="5658782"/>
                <a:ext cx="860316" cy="22190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1ED2DF1D-642F-71D9-011C-CDBA028DA123}"/>
                </a:ext>
              </a:extLst>
            </p:cNvPr>
            <p:cNvSpPr txBox="1"/>
            <p:nvPr/>
          </p:nvSpPr>
          <p:spPr>
            <a:xfrm>
              <a:off x="2003962" y="5661248"/>
              <a:ext cx="2758692" cy="3657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1600" dirty="0">
                  <a:ln w="0"/>
                  <a:solidFill>
                    <a:srgbClr val="00B0F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كليــــة الـرياضيات و الإعلام الألي </a:t>
              </a:r>
              <a:endParaRPr lang="en-US" sz="16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A44402B-4AE0-D0B2-2FBC-B003A346C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122446"/>
              </p:ext>
            </p:extLst>
          </p:nvPr>
        </p:nvGraphicFramePr>
        <p:xfrm>
          <a:off x="395536" y="1340768"/>
          <a:ext cx="8424937" cy="4283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39312205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7519663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300064202"/>
                    </a:ext>
                  </a:extLst>
                </a:gridCol>
                <a:gridCol w="2088233">
                  <a:extLst>
                    <a:ext uri="{9D8B030D-6E8A-4147-A177-3AD203B41FA5}">
                      <a16:colId xmlns:a16="http://schemas.microsoft.com/office/drawing/2014/main" val="1821005648"/>
                    </a:ext>
                  </a:extLst>
                </a:gridCol>
              </a:tblGrid>
              <a:tr h="112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1800" dirty="0">
                          <a:effectLst/>
                        </a:rPr>
                        <a:t>المعدلات الموزونة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الأولوية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شعب البكالوريا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الميادين أو الشعب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565689"/>
                  </a:ext>
                </a:extLst>
              </a:tr>
              <a:tr h="265455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علوم تجريبية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</a:rPr>
                        <a:t>ميدان علوم الطبيعة والحياة </a:t>
                      </a:r>
                      <a:endParaRPr lang="en-US" sz="14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</a:rPr>
                        <a:t>ميدان علوم الأرض والكون</a:t>
                      </a:r>
                      <a:endParaRPr lang="en-US" sz="14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</a:rPr>
                        <a:t>ميدان علوم طبية</a:t>
                      </a:r>
                      <a:endParaRPr lang="en-US" sz="14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</a:rPr>
                        <a:t>ميدان علوم البيطرة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055186"/>
                  </a:ext>
                </a:extLst>
              </a:tr>
              <a:tr h="2654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رياضيات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44264"/>
                  </a:ext>
                </a:extLst>
              </a:tr>
              <a:tr h="58556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solidFill>
                            <a:schemeClr val="tx1"/>
                          </a:solidFill>
                          <a:effectLst/>
                        </a:rPr>
                        <a:t>المعدل العام المحصل عليه في امتحان البكالوريا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تقني رياضي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674104"/>
                  </a:ext>
                </a:extLst>
              </a:tr>
              <a:tr h="646627"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رياضيات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علوم المادة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ميدان علوم و تكنولوجيا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3442279"/>
                  </a:ext>
                </a:extLst>
              </a:tr>
              <a:tr h="608005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علوم تجريبية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17736"/>
                  </a:ext>
                </a:extLst>
              </a:tr>
              <a:tr h="782114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تقني رياضي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90087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2408622E-7085-7EB2-CFEF-ECD90C3A74C2}"/>
              </a:ext>
            </a:extLst>
          </p:cNvPr>
          <p:cNvGrpSpPr/>
          <p:nvPr/>
        </p:nvGrpSpPr>
        <p:grpSpPr>
          <a:xfrm>
            <a:off x="827584" y="2543455"/>
            <a:ext cx="2448272" cy="468541"/>
            <a:chOff x="0" y="-280206"/>
            <a:chExt cx="1744653" cy="325370"/>
          </a:xfrm>
        </p:grpSpPr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BC88C94B-AF5A-8DE5-80A9-AA25217FC73A}"/>
                </a:ext>
              </a:extLst>
            </p:cNvPr>
            <p:cNvSpPr txBox="1"/>
            <p:nvPr/>
          </p:nvSpPr>
          <p:spPr>
            <a:xfrm>
              <a:off x="0" y="-280206"/>
              <a:ext cx="1744653" cy="3253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rtl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ar-DZ" sz="12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(معدل البكالوريا *2)+علامة العلوم الطبيعية</a:t>
              </a:r>
              <a:endPara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03</a:t>
              </a:r>
              <a:endPara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6621C9B-E1F3-488C-2463-16E15ADFB18D}"/>
                </a:ext>
              </a:extLst>
            </p:cNvPr>
            <p:cNvCxnSpPr/>
            <p:nvPr/>
          </p:nvCxnSpPr>
          <p:spPr>
            <a:xfrm>
              <a:off x="126220" y="-82650"/>
              <a:ext cx="149221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E6A23CD1-C047-A987-F6FB-28C1DAA49FAF}"/>
              </a:ext>
            </a:extLst>
          </p:cNvPr>
          <p:cNvGrpSpPr/>
          <p:nvPr/>
        </p:nvGrpSpPr>
        <p:grpSpPr>
          <a:xfrm>
            <a:off x="107504" y="4202665"/>
            <a:ext cx="4193265" cy="939484"/>
            <a:chOff x="720766" y="4465310"/>
            <a:chExt cx="4211274" cy="1026213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4126119-8CFE-35B1-D51D-C300453BB67E}"/>
                </a:ext>
              </a:extLst>
            </p:cNvPr>
            <p:cNvSpPr txBox="1"/>
            <p:nvPr/>
          </p:nvSpPr>
          <p:spPr>
            <a:xfrm>
              <a:off x="3098730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معدل البكالوريا * 2+</a:t>
              </a:r>
              <a:endParaRPr lang="en-US" sz="1400" b="1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07CA312-7751-A7AA-07A2-A44EBB8FD9D6}"/>
                </a:ext>
              </a:extLst>
            </p:cNvPr>
            <p:cNvSpPr txBox="1"/>
            <p:nvPr/>
          </p:nvSpPr>
          <p:spPr>
            <a:xfrm>
              <a:off x="720766" y="4465310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(علامة الفيزياء +علامة الرياضيات)</a:t>
              </a:r>
              <a:endParaRPr lang="en-US" sz="1400" b="1" dirty="0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0253CAD2-C83A-51EB-9447-E414949301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80295" y="4801500"/>
              <a:ext cx="2034480" cy="246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FBC3E392-796A-6867-2152-67D961023791}"/>
                </a:ext>
              </a:extLst>
            </p:cNvPr>
            <p:cNvSpPr txBox="1"/>
            <p:nvPr/>
          </p:nvSpPr>
          <p:spPr>
            <a:xfrm>
              <a:off x="2321573" y="4821230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2</a:t>
              </a:r>
              <a:endParaRPr lang="en-US" sz="1400" b="1" dirty="0"/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28C39F98-1CC3-1611-C97E-40E000C09B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3608" y="5170831"/>
              <a:ext cx="388843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68F27542-CBBE-CD43-E4D2-9B7AF02D2419}"/>
                </a:ext>
              </a:extLst>
            </p:cNvPr>
            <p:cNvSpPr txBox="1"/>
            <p:nvPr/>
          </p:nvSpPr>
          <p:spPr>
            <a:xfrm>
              <a:off x="263691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A9C032EA-DF58-51C2-5B15-A09DBD50A829}"/>
              </a:ext>
            </a:extLst>
          </p:cNvPr>
          <p:cNvSpPr txBox="1"/>
          <p:nvPr/>
        </p:nvSpPr>
        <p:spPr>
          <a:xfrm>
            <a:off x="2495627" y="431138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0170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759D601-C317-E3C0-05F1-FE6E71377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747081"/>
              </p:ext>
            </p:extLst>
          </p:nvPr>
        </p:nvGraphicFramePr>
        <p:xfrm>
          <a:off x="359531" y="548680"/>
          <a:ext cx="8424937" cy="506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39312205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75196636"/>
                    </a:ext>
                  </a:extLst>
                </a:gridCol>
                <a:gridCol w="1494168">
                  <a:extLst>
                    <a:ext uri="{9D8B030D-6E8A-4147-A177-3AD203B41FA5}">
                      <a16:colId xmlns:a16="http://schemas.microsoft.com/office/drawing/2014/main" val="1300064202"/>
                    </a:ext>
                  </a:extLst>
                </a:gridCol>
                <a:gridCol w="2106233">
                  <a:extLst>
                    <a:ext uri="{9D8B030D-6E8A-4147-A177-3AD203B41FA5}">
                      <a16:colId xmlns:a16="http://schemas.microsoft.com/office/drawing/2014/main" val="1821005648"/>
                    </a:ext>
                  </a:extLst>
                </a:gridCol>
              </a:tblGrid>
              <a:tr h="112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1800" dirty="0">
                          <a:effectLst/>
                        </a:rPr>
                        <a:t>المعدلات الموزونة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الأولوية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شعب البكالوريا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الميادين أو الشعب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565689"/>
                  </a:ext>
                </a:extLst>
              </a:tr>
              <a:tr h="265455"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تقني رياضي هندسة الطرائق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علوم وتكنولوجيا</a:t>
                      </a:r>
                    </a:p>
                    <a:p>
                      <a:pPr lvl="0"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مسارات تقني رياضي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2055186"/>
                  </a:ext>
                </a:extLst>
              </a:tr>
              <a:tr h="2654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تقني رياضي هندسة مدنية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44264"/>
                  </a:ext>
                </a:extLst>
              </a:tr>
              <a:tr h="292535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تقني رياضي هندسة كهربائية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67410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تقني رياضي هندسة ميكانيكية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050336"/>
                  </a:ext>
                </a:extLst>
              </a:tr>
              <a:tr h="646627"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رياضيات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رياضيات و إعلام آلي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3442279"/>
                  </a:ext>
                </a:extLst>
              </a:tr>
              <a:tr h="608005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تقني رياضي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17736"/>
                  </a:ext>
                </a:extLst>
              </a:tr>
              <a:tr h="782114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dirty="0">
                          <a:effectLst/>
                        </a:rPr>
                        <a:t>علوم تجريبية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90087"/>
                  </a:ext>
                </a:extLst>
              </a:tr>
            </a:tbl>
          </a:graphicData>
        </a:graphic>
      </p:graphicFrame>
      <p:grpSp>
        <p:nvGrpSpPr>
          <p:cNvPr id="10" name="Groupe 9">
            <a:extLst>
              <a:ext uri="{FF2B5EF4-FFF2-40B4-BE49-F238E27FC236}">
                <a16:creationId xmlns:a16="http://schemas.microsoft.com/office/drawing/2014/main" id="{887840FE-1793-7D73-285E-765525E3D699}"/>
              </a:ext>
            </a:extLst>
          </p:cNvPr>
          <p:cNvGrpSpPr/>
          <p:nvPr/>
        </p:nvGrpSpPr>
        <p:grpSpPr>
          <a:xfrm>
            <a:off x="179512" y="2154889"/>
            <a:ext cx="4193265" cy="939484"/>
            <a:chOff x="720766" y="4465310"/>
            <a:chExt cx="4211274" cy="1026213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63704ADB-EFFF-06CB-F222-7E6DAB43FE11}"/>
                </a:ext>
              </a:extLst>
            </p:cNvPr>
            <p:cNvSpPr txBox="1"/>
            <p:nvPr/>
          </p:nvSpPr>
          <p:spPr>
            <a:xfrm>
              <a:off x="3098730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معدل البكالوريا * 2+</a:t>
              </a:r>
              <a:endParaRPr lang="en-US" sz="1400" b="1" dirty="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DC9C375-F787-8280-0A1C-3B8B0289338F}"/>
                </a:ext>
              </a:extLst>
            </p:cNvPr>
            <p:cNvSpPr txBox="1"/>
            <p:nvPr/>
          </p:nvSpPr>
          <p:spPr>
            <a:xfrm>
              <a:off x="720766" y="4465310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(علامة</a:t>
              </a:r>
              <a:r>
                <a:rPr lang="en-US" sz="1400" b="1" dirty="0"/>
                <a:t> </a:t>
              </a:r>
              <a:r>
                <a:rPr lang="en-US" sz="1400" b="1" dirty="0">
                  <a:solidFill>
                    <a:srgbClr val="FF0000"/>
                  </a:solidFill>
                </a:rPr>
                <a:t>x</a:t>
              </a:r>
              <a:r>
                <a:rPr lang="en-US" sz="1400" b="1" dirty="0"/>
                <a:t> </a:t>
              </a:r>
              <a:r>
                <a:rPr lang="ar-DZ" sz="1400" b="1" dirty="0"/>
                <a:t>+</a:t>
              </a:r>
              <a:r>
                <a:rPr lang="en-US" sz="1400" b="1" dirty="0"/>
                <a:t> </a:t>
              </a:r>
              <a:r>
                <a:rPr lang="ar-DZ" sz="1400" b="1" dirty="0"/>
                <a:t>علامة الرياضيات)</a:t>
              </a:r>
              <a:endParaRPr lang="en-US" sz="1400" b="1" dirty="0"/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787CA53-7F6B-BE3B-2CDF-09D207FF44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80295" y="4801500"/>
              <a:ext cx="2034480" cy="246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7C082E8-4922-8E2B-39C9-93B2012D3A26}"/>
                </a:ext>
              </a:extLst>
            </p:cNvPr>
            <p:cNvSpPr txBox="1"/>
            <p:nvPr/>
          </p:nvSpPr>
          <p:spPr>
            <a:xfrm>
              <a:off x="2321573" y="4821230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2</a:t>
              </a:r>
              <a:endParaRPr lang="en-US" sz="1400" b="1" dirty="0"/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24932B1C-34EE-E485-FA6E-17F55D8D93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3608" y="5170831"/>
              <a:ext cx="388843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38E97605-B95D-2EE1-1B8D-929DED8EF7DC}"/>
                </a:ext>
              </a:extLst>
            </p:cNvPr>
            <p:cNvSpPr txBox="1"/>
            <p:nvPr/>
          </p:nvSpPr>
          <p:spPr>
            <a:xfrm>
              <a:off x="263691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20D845BB-3D5E-011F-3D2E-0DE6396966F5}"/>
              </a:ext>
            </a:extLst>
          </p:cNvPr>
          <p:cNvGrpSpPr/>
          <p:nvPr/>
        </p:nvGrpSpPr>
        <p:grpSpPr>
          <a:xfrm>
            <a:off x="-324544" y="4503168"/>
            <a:ext cx="4121256" cy="785597"/>
            <a:chOff x="658442" y="4633403"/>
            <a:chExt cx="4273598" cy="858120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DF994929-F0B6-6EEF-4C23-D9AA412FAE87}"/>
                </a:ext>
              </a:extLst>
            </p:cNvPr>
            <p:cNvSpPr txBox="1"/>
            <p:nvPr/>
          </p:nvSpPr>
          <p:spPr>
            <a:xfrm>
              <a:off x="3081857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البكالوريا * 2)+</a:t>
              </a:r>
              <a:endParaRPr lang="en-US" sz="1400" b="1" dirty="0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F5F11CA-50C6-29C5-9673-EE4279A49F4B}"/>
                </a:ext>
              </a:extLst>
            </p:cNvPr>
            <p:cNvSpPr txBox="1"/>
            <p:nvPr/>
          </p:nvSpPr>
          <p:spPr>
            <a:xfrm>
              <a:off x="658442" y="4633403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علامة الرياضيات</a:t>
              </a:r>
              <a:endParaRPr lang="en-US" sz="1400" b="1" dirty="0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7A7074F2-09ED-AC07-AB71-7DC639A9C58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93891" y="5155333"/>
              <a:ext cx="2538149" cy="1549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74FAD65-6583-5B3E-4BE1-C2E88144DAC2}"/>
                </a:ext>
              </a:extLst>
            </p:cNvPr>
            <p:cNvSpPr txBox="1"/>
            <p:nvPr/>
          </p:nvSpPr>
          <p:spPr>
            <a:xfrm>
              <a:off x="344904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E61D4658-2F69-45DD-A2C9-DDC6B88D6013}"/>
              </a:ext>
            </a:extLst>
          </p:cNvPr>
          <p:cNvSpPr txBox="1"/>
          <p:nvPr/>
        </p:nvSpPr>
        <p:spPr>
          <a:xfrm>
            <a:off x="2766857" y="57809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C220D41-9A1B-37EC-C570-5287C6976FD7}"/>
              </a:ext>
            </a:extLst>
          </p:cNvPr>
          <p:cNvSpPr txBox="1"/>
          <p:nvPr/>
        </p:nvSpPr>
        <p:spPr>
          <a:xfrm>
            <a:off x="-9710" y="5601426"/>
            <a:ext cx="876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dirty="0"/>
              <a:t>علامة </a:t>
            </a:r>
            <a:r>
              <a:rPr lang="fr-FR" sz="2400" dirty="0">
                <a:solidFill>
                  <a:srgbClr val="FF0000"/>
                </a:solidFill>
              </a:rPr>
              <a:t>x</a:t>
            </a:r>
            <a:r>
              <a:rPr lang="ar-DZ" sz="2400" dirty="0"/>
              <a:t> = وفقا لشعبة البكالوريا، العلامة التي تم الحصول عليها في الهندسة المدنية أو هندسة العمليات أو الهندسة الكهربائية او الهندسة الميكانيكية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940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759D601-C317-E3C0-05F1-FE6E71377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637914"/>
              </p:ext>
            </p:extLst>
          </p:nvPr>
        </p:nvGraphicFramePr>
        <p:xfrm>
          <a:off x="359531" y="1031616"/>
          <a:ext cx="8424938" cy="5205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373">
                  <a:extLst>
                    <a:ext uri="{9D8B030D-6E8A-4147-A177-3AD203B41FA5}">
                      <a16:colId xmlns:a16="http://schemas.microsoft.com/office/drawing/2014/main" val="393122053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27519663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3000642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821005648"/>
                    </a:ext>
                  </a:extLst>
                </a:gridCol>
                <a:gridCol w="1476165">
                  <a:extLst>
                    <a:ext uri="{9D8B030D-6E8A-4147-A177-3AD203B41FA5}">
                      <a16:colId xmlns:a16="http://schemas.microsoft.com/office/drawing/2014/main" val="1844213822"/>
                    </a:ext>
                  </a:extLst>
                </a:gridCol>
              </a:tblGrid>
              <a:tr h="112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1800" dirty="0">
                          <a:effectLst/>
                        </a:rPr>
                        <a:t>المعدلات الموزونة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الأولوية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شعب البكالوريا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الميادين أو الشعب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5689"/>
                  </a:ext>
                </a:extLst>
              </a:tr>
              <a:tr h="371158"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رياضيات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مدرسة الذكاء الاصطناعي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lvl="0"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رياضيا ت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 إعلام آلي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2055186"/>
                  </a:ext>
                </a:extLst>
              </a:tr>
              <a:tr h="2639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DZ" sz="1400" dirty="0"/>
                        <a:t>تقني رياضي علوم تجريبية </a:t>
                      </a:r>
                      <a:endParaRPr lang="en-US" sz="1400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004174"/>
                  </a:ext>
                </a:extLst>
              </a:tr>
              <a:tr h="386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ثانوية الرياضيات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مدرسة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الرياضيات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32421"/>
                  </a:ext>
                </a:extLst>
              </a:tr>
              <a:tr h="379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رياضيات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78102"/>
                  </a:ext>
                </a:extLst>
              </a:tr>
              <a:tr h="3298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تقني رياضي ، علوم تجريبية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362972"/>
                  </a:ext>
                </a:extLst>
              </a:tr>
              <a:tr h="646627"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رياضيات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هندسة معمارية ، عمران و مهن المدينة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442279"/>
                  </a:ext>
                </a:extLst>
              </a:tr>
              <a:tr h="608005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تقني رياضي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17736"/>
                  </a:ext>
                </a:extLst>
              </a:tr>
              <a:tr h="782114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علوم تجريبية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90087"/>
                  </a:ext>
                </a:extLst>
              </a:tr>
            </a:tbl>
          </a:graphicData>
        </a:graphic>
      </p:graphicFrame>
      <p:grpSp>
        <p:nvGrpSpPr>
          <p:cNvPr id="20" name="Groupe 19">
            <a:extLst>
              <a:ext uri="{FF2B5EF4-FFF2-40B4-BE49-F238E27FC236}">
                <a16:creationId xmlns:a16="http://schemas.microsoft.com/office/drawing/2014/main" id="{55CEDF88-D871-ED15-96A4-2923CBA102C9}"/>
              </a:ext>
            </a:extLst>
          </p:cNvPr>
          <p:cNvGrpSpPr/>
          <p:nvPr/>
        </p:nvGrpSpPr>
        <p:grpSpPr>
          <a:xfrm>
            <a:off x="-798792" y="2811432"/>
            <a:ext cx="4121256" cy="785597"/>
            <a:chOff x="658442" y="4633403"/>
            <a:chExt cx="4273598" cy="858120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517B73-5499-D461-9CF9-44E63BC8D567}"/>
                </a:ext>
              </a:extLst>
            </p:cNvPr>
            <p:cNvSpPr txBox="1"/>
            <p:nvPr/>
          </p:nvSpPr>
          <p:spPr>
            <a:xfrm>
              <a:off x="3081857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البكالوريا * 2)+</a:t>
              </a:r>
              <a:endParaRPr lang="en-US" sz="1400" b="1" dirty="0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59ADD07-F1BE-E026-F5DB-2372F31FD84E}"/>
                </a:ext>
              </a:extLst>
            </p:cNvPr>
            <p:cNvSpPr txBox="1"/>
            <p:nvPr/>
          </p:nvSpPr>
          <p:spPr>
            <a:xfrm>
              <a:off x="658442" y="4633403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علامة الرياضيات</a:t>
              </a:r>
              <a:endParaRPr lang="en-US" sz="1400" b="1" dirty="0"/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75D7F88E-EFBB-C5E2-CCDF-56FE62A58E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93891" y="5155333"/>
              <a:ext cx="2538149" cy="1549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151AA2-271A-C305-585F-AC08668ECC7D}"/>
                </a:ext>
              </a:extLst>
            </p:cNvPr>
            <p:cNvSpPr txBox="1"/>
            <p:nvPr/>
          </p:nvSpPr>
          <p:spPr>
            <a:xfrm>
              <a:off x="344904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46B27E8-0233-37D9-1AB6-B5854AC02FEB}"/>
              </a:ext>
            </a:extLst>
          </p:cNvPr>
          <p:cNvGrpSpPr/>
          <p:nvPr/>
        </p:nvGrpSpPr>
        <p:grpSpPr>
          <a:xfrm>
            <a:off x="-803408" y="4763282"/>
            <a:ext cx="4121256" cy="785597"/>
            <a:chOff x="658442" y="4633403"/>
            <a:chExt cx="4273598" cy="858120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E37FC1E2-C6EB-6E74-6E32-8A40628FE793}"/>
                </a:ext>
              </a:extLst>
            </p:cNvPr>
            <p:cNvSpPr txBox="1"/>
            <p:nvPr/>
          </p:nvSpPr>
          <p:spPr>
            <a:xfrm>
              <a:off x="3081857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البكالوريا * 2)+</a:t>
              </a:r>
              <a:endParaRPr lang="en-US" sz="1400" b="1" dirty="0"/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1EE78647-169E-A268-D23C-D62637C803AD}"/>
                </a:ext>
              </a:extLst>
            </p:cNvPr>
            <p:cNvSpPr txBox="1"/>
            <p:nvPr/>
          </p:nvSpPr>
          <p:spPr>
            <a:xfrm>
              <a:off x="658442" y="4633403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علامة الرياضيات</a:t>
              </a:r>
              <a:endParaRPr lang="en-US" sz="1400" b="1" dirty="0"/>
            </a:p>
          </p:txBody>
        </p: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956FA0D1-A987-AC36-8734-9EDCE6D438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93891" y="5155333"/>
              <a:ext cx="2538149" cy="1549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01B90A03-2CB2-3FE2-E792-7752CF2348DD}"/>
                </a:ext>
              </a:extLst>
            </p:cNvPr>
            <p:cNvSpPr txBox="1"/>
            <p:nvPr/>
          </p:nvSpPr>
          <p:spPr>
            <a:xfrm>
              <a:off x="344904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EBAFEBF7-3779-6FCE-FD83-56C68BE2C47F}"/>
              </a:ext>
            </a:extLst>
          </p:cNvPr>
          <p:cNvSpPr txBox="1"/>
          <p:nvPr/>
        </p:nvSpPr>
        <p:spPr>
          <a:xfrm>
            <a:off x="2495627" y="431138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7933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759D601-C317-E3C0-05F1-FE6E71377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930890"/>
              </p:ext>
            </p:extLst>
          </p:nvPr>
        </p:nvGraphicFramePr>
        <p:xfrm>
          <a:off x="359531" y="1098487"/>
          <a:ext cx="8424938" cy="4778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2349">
                  <a:extLst>
                    <a:ext uri="{9D8B030D-6E8A-4147-A177-3AD203B41FA5}">
                      <a16:colId xmlns:a16="http://schemas.microsoft.com/office/drawing/2014/main" val="393122053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7519663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300064202"/>
                    </a:ext>
                  </a:extLst>
                </a:gridCol>
                <a:gridCol w="2700301">
                  <a:extLst>
                    <a:ext uri="{9D8B030D-6E8A-4147-A177-3AD203B41FA5}">
                      <a16:colId xmlns:a16="http://schemas.microsoft.com/office/drawing/2014/main" val="1821005648"/>
                    </a:ext>
                  </a:extLst>
                </a:gridCol>
              </a:tblGrid>
              <a:tr h="112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1800" dirty="0">
                          <a:effectLst/>
                        </a:rPr>
                        <a:t>المعدلات الموزونة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الأولوية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شعب البكالوريا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الميادين أو الشعب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565689"/>
                  </a:ext>
                </a:extLst>
              </a:tr>
              <a:tr h="445281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لغات أجنبية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أداب و لغات أجنبية ( معدل اللغة الروسية و اللغة التركية 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2055186"/>
                  </a:ext>
                </a:extLst>
              </a:tr>
              <a:tr h="526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لغات و فلسفة </a:t>
                      </a:r>
                      <a:endParaRPr lang="en-US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985653"/>
                  </a:ext>
                </a:extLst>
              </a:tr>
              <a:tr h="445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رياضيات ، تقني رياضي ، علوم تجريبية ، تسير و اقتصاد </a:t>
                      </a:r>
                      <a:endParaRPr lang="en-US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388198"/>
                  </a:ext>
                </a:extLst>
              </a:tr>
              <a:tr h="646627"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لغات أجنبية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الترجمة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3442279"/>
                  </a:ext>
                </a:extLst>
              </a:tr>
              <a:tr h="608005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أ2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لغات و فلسفة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17736"/>
                  </a:ext>
                </a:extLst>
              </a:tr>
              <a:tr h="782114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أ3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رياضيات ، تقني رياضي، علوم تجريبية ، تسيير و اقتصاد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90087"/>
                  </a:ext>
                </a:extLst>
              </a:tr>
            </a:tbl>
          </a:graphicData>
        </a:graphic>
      </p:graphicFrame>
      <p:grpSp>
        <p:nvGrpSpPr>
          <p:cNvPr id="20" name="Groupe 19">
            <a:extLst>
              <a:ext uri="{FF2B5EF4-FFF2-40B4-BE49-F238E27FC236}">
                <a16:creationId xmlns:a16="http://schemas.microsoft.com/office/drawing/2014/main" id="{55CEDF88-D871-ED15-96A4-2923CBA102C9}"/>
              </a:ext>
            </a:extLst>
          </p:cNvPr>
          <p:cNvGrpSpPr/>
          <p:nvPr/>
        </p:nvGrpSpPr>
        <p:grpSpPr>
          <a:xfrm>
            <a:off x="-756592" y="2715411"/>
            <a:ext cx="4121256" cy="785597"/>
            <a:chOff x="658442" y="4633403"/>
            <a:chExt cx="4273598" cy="858120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517B73-5499-D461-9CF9-44E63BC8D567}"/>
                </a:ext>
              </a:extLst>
            </p:cNvPr>
            <p:cNvSpPr txBox="1"/>
            <p:nvPr/>
          </p:nvSpPr>
          <p:spPr>
            <a:xfrm>
              <a:off x="3081857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البكالوريا * 2)+</a:t>
              </a:r>
              <a:endParaRPr lang="en-US" sz="1400" b="1" dirty="0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59ADD07-F1BE-E026-F5DB-2372F31FD84E}"/>
                </a:ext>
              </a:extLst>
            </p:cNvPr>
            <p:cNvSpPr txBox="1"/>
            <p:nvPr/>
          </p:nvSpPr>
          <p:spPr>
            <a:xfrm>
              <a:off x="658442" y="4633403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علامة لغة الشعبة المطلوبة</a:t>
              </a:r>
              <a:endParaRPr lang="en-US" sz="1400" b="1" dirty="0"/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75D7F88E-EFBB-C5E2-CCDF-56FE62A58E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98138" y="5112010"/>
              <a:ext cx="3033902" cy="5882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151AA2-271A-C305-585F-AC08668ECC7D}"/>
                </a:ext>
              </a:extLst>
            </p:cNvPr>
            <p:cNvSpPr txBox="1"/>
            <p:nvPr/>
          </p:nvSpPr>
          <p:spPr>
            <a:xfrm>
              <a:off x="344904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9A6AD8B-8F99-75D0-25B7-C939D2AAAC6A}"/>
              </a:ext>
            </a:extLst>
          </p:cNvPr>
          <p:cNvGrpSpPr/>
          <p:nvPr/>
        </p:nvGrpSpPr>
        <p:grpSpPr>
          <a:xfrm>
            <a:off x="-756592" y="4587619"/>
            <a:ext cx="4121256" cy="785597"/>
            <a:chOff x="658442" y="4633403"/>
            <a:chExt cx="4273598" cy="858120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E3BACC2C-A372-3EAA-56A3-A109E46E75DD}"/>
                </a:ext>
              </a:extLst>
            </p:cNvPr>
            <p:cNvSpPr txBox="1"/>
            <p:nvPr/>
          </p:nvSpPr>
          <p:spPr>
            <a:xfrm>
              <a:off x="3081857" y="4653136"/>
              <a:ext cx="1833310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البكالوريا * 2)+</a:t>
              </a:r>
              <a:endParaRPr lang="en-US" sz="1400" b="1" dirty="0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31A7D332-B7E9-E580-A1F6-F137B7F4F13F}"/>
                </a:ext>
              </a:extLst>
            </p:cNvPr>
            <p:cNvSpPr txBox="1"/>
            <p:nvPr/>
          </p:nvSpPr>
          <p:spPr>
            <a:xfrm>
              <a:off x="658442" y="4633403"/>
              <a:ext cx="2844824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(معدل 3 اللغات المعنية)</a:t>
              </a:r>
              <a:endParaRPr lang="en-US" sz="1400" b="1" dirty="0"/>
            </a:p>
          </p:txBody>
        </p: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C133715C-0021-EC93-B427-001FE2918E5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98138" y="5112010"/>
              <a:ext cx="3033902" cy="5882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EC1D126-B113-3629-1105-8480C0F55AE3}"/>
                </a:ext>
              </a:extLst>
            </p:cNvPr>
            <p:cNvSpPr txBox="1"/>
            <p:nvPr/>
          </p:nvSpPr>
          <p:spPr>
            <a:xfrm>
              <a:off x="3449041" y="5155333"/>
              <a:ext cx="288032" cy="336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1400" b="1" dirty="0"/>
                <a:t>3</a:t>
              </a:r>
              <a:endParaRPr lang="en-US" sz="1400" b="1" dirty="0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D2F4508C-D83D-0630-C127-07E1C6591418}"/>
              </a:ext>
            </a:extLst>
          </p:cNvPr>
          <p:cNvSpPr txBox="1"/>
          <p:nvPr/>
        </p:nvSpPr>
        <p:spPr>
          <a:xfrm>
            <a:off x="2495627" y="431138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3349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759D601-C317-E3C0-05F1-FE6E71377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224529"/>
              </p:ext>
            </p:extLst>
          </p:nvPr>
        </p:nvGraphicFramePr>
        <p:xfrm>
          <a:off x="359531" y="1340768"/>
          <a:ext cx="8424938" cy="2775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2349">
                  <a:extLst>
                    <a:ext uri="{9D8B030D-6E8A-4147-A177-3AD203B41FA5}">
                      <a16:colId xmlns:a16="http://schemas.microsoft.com/office/drawing/2014/main" val="393122053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7519663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300064202"/>
                    </a:ext>
                  </a:extLst>
                </a:gridCol>
                <a:gridCol w="2700301">
                  <a:extLst>
                    <a:ext uri="{9D8B030D-6E8A-4147-A177-3AD203B41FA5}">
                      <a16:colId xmlns:a16="http://schemas.microsoft.com/office/drawing/2014/main" val="1821005648"/>
                    </a:ext>
                  </a:extLst>
                </a:gridCol>
              </a:tblGrid>
              <a:tr h="112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1800" dirty="0">
                          <a:effectLst/>
                        </a:rPr>
                        <a:t>المعدلات الموزونة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الأولوية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شعب البكالوريا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الميادين أو الشعب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565689"/>
                  </a:ext>
                </a:extLst>
              </a:tr>
              <a:tr h="141740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المعدل العام المتحصل عليه في امتحان البكالوريا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كل شعب البكالوريا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علوم إنسانية واجتماعية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حقوق وعلوم سياسية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الفنون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لغة وثقافة وأمازيغية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D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ميدان علوم اقتصادية و التسيير و علوم تجارية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2055186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FDBB042E-5594-27F9-3CA6-0CA88BA1D09D}"/>
              </a:ext>
            </a:extLst>
          </p:cNvPr>
          <p:cNvSpPr txBox="1"/>
          <p:nvPr/>
        </p:nvSpPr>
        <p:spPr>
          <a:xfrm>
            <a:off x="2495627" y="431138"/>
            <a:ext cx="3610284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ar-DZ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كيفية حساب المعدل الموزون 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158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35C5C30F-3137-1516-6003-8C0833D85568}"/>
              </a:ext>
            </a:extLst>
          </p:cNvPr>
          <p:cNvGrpSpPr/>
          <p:nvPr/>
        </p:nvGrpSpPr>
        <p:grpSpPr>
          <a:xfrm>
            <a:off x="1835696" y="1916832"/>
            <a:ext cx="5976664" cy="4180109"/>
            <a:chOff x="1835696" y="1916832"/>
            <a:chExt cx="5976664" cy="4180109"/>
          </a:xfrm>
        </p:grpSpPr>
        <p:pic>
          <p:nvPicPr>
            <p:cNvPr id="3074" name="Picture 2" descr="بالتوفيق في شهادة... - المجلس الشعبي البلدي لبلدية انزجمير | Facebook">
              <a:extLst>
                <a:ext uri="{FF2B5EF4-FFF2-40B4-BE49-F238E27FC236}">
                  <a16:creationId xmlns:a16="http://schemas.microsoft.com/office/drawing/2014/main" id="{2B8439A8-B4EA-5097-4B6F-FFD87233B05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3393"/>
            <a:stretch/>
          </p:blipFill>
          <p:spPr bwMode="auto">
            <a:xfrm>
              <a:off x="1835696" y="5800390"/>
              <a:ext cx="5976664" cy="296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بالتوفيق في شهادة... - المجلس الشعبي البلدي لبلدية انزجمير | Facebook">
              <a:extLst>
                <a:ext uri="{FF2B5EF4-FFF2-40B4-BE49-F238E27FC236}">
                  <a16:creationId xmlns:a16="http://schemas.microsoft.com/office/drawing/2014/main" id="{D7DC748F-26B7-AB19-3E1E-DAE13B7F92E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342"/>
            <a:stretch/>
          </p:blipFill>
          <p:spPr bwMode="auto">
            <a:xfrm>
              <a:off x="1835696" y="1916832"/>
              <a:ext cx="5976664" cy="388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2123F89-412C-A43B-F036-61C836E79BB7}"/>
                </a:ext>
              </a:extLst>
            </p:cNvPr>
            <p:cNvSpPr txBox="1"/>
            <p:nvPr/>
          </p:nvSpPr>
          <p:spPr>
            <a:xfrm>
              <a:off x="3402109" y="5642481"/>
              <a:ext cx="755335" cy="40011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rtlCol="0">
              <a:spAutoFit/>
            </a:bodyPr>
            <a:lstStyle/>
            <a:p>
              <a:r>
                <a:rPr lang="ar-DZ" sz="2000" b="1" dirty="0">
                  <a:ln w="22225">
                    <a:solidFill>
                      <a:srgbClr val="FF0000"/>
                    </a:solidFill>
                    <a:prstDash val="solid"/>
                  </a:ln>
                  <a:solidFill>
                    <a:schemeClr val="bg1"/>
                  </a:solidFill>
                </a:rPr>
                <a:t>2023</a:t>
              </a:r>
              <a:endParaRPr lang="en-US" sz="20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3076" name="Picture 4" descr="من إعداد عبدالحكيم الرايسي عبد القادر فني محسن باجا إيمان حنظلة - ppt  télécharger">
            <a:extLst>
              <a:ext uri="{FF2B5EF4-FFF2-40B4-BE49-F238E27FC236}">
                <a16:creationId xmlns:a16="http://schemas.microsoft.com/office/drawing/2014/main" id="{284D50D3-D30E-37F9-1C37-648E94701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788" y="0"/>
            <a:ext cx="3816424" cy="17288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09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exagone 16">
            <a:extLst>
              <a:ext uri="{FF2B5EF4-FFF2-40B4-BE49-F238E27FC236}">
                <a16:creationId xmlns:a16="http://schemas.microsoft.com/office/drawing/2014/main" id="{C0811111-FC87-85D4-8CD6-60543567D1C6}"/>
              </a:ext>
            </a:extLst>
          </p:cNvPr>
          <p:cNvSpPr/>
          <p:nvPr/>
        </p:nvSpPr>
        <p:spPr>
          <a:xfrm>
            <a:off x="4695958" y="3374419"/>
            <a:ext cx="2689666" cy="1511982"/>
          </a:xfrm>
          <a:prstGeom prst="hexagon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B199E57-840A-DEBB-1309-C8A1D82D2BE3}"/>
              </a:ext>
            </a:extLst>
          </p:cNvPr>
          <p:cNvSpPr/>
          <p:nvPr/>
        </p:nvSpPr>
        <p:spPr>
          <a:xfrm>
            <a:off x="120711" y="1635458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5671489" y="2849967"/>
            <a:ext cx="6309321" cy="60939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32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</a:t>
            </a:r>
            <a:r>
              <a:rPr lang="ar-DZ" sz="32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رياضيات </a:t>
            </a:r>
            <a:r>
              <a:rPr lang="ar-DZ" sz="3200" b="1" u="none" strike="noStrike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</a:t>
            </a:r>
            <a:r>
              <a:rPr lang="ar-DZ" sz="32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إعلام آلي</a:t>
            </a:r>
            <a:endParaRPr lang="ar-DZ" sz="32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552223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ميدان</a:t>
            </a:r>
            <a:endParaRPr lang="fr-FR" sz="1400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786050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شعبة</a:t>
            </a:r>
            <a:endParaRPr lang="fr-FR" sz="14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1754880"/>
            <a:ext cx="1377231" cy="38681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/>
              <a:t>تخصص</a:t>
            </a:r>
            <a:endParaRPr lang="fr-FR" sz="1400" b="1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CB2D04E-1F6E-CACA-F874-B5B489DB292C}"/>
              </a:ext>
            </a:extLst>
          </p:cNvPr>
          <p:cNvGrpSpPr/>
          <p:nvPr/>
        </p:nvGrpSpPr>
        <p:grpSpPr>
          <a:xfrm>
            <a:off x="4904470" y="3672280"/>
            <a:ext cx="2180616" cy="838090"/>
            <a:chOff x="4963152" y="1953195"/>
            <a:chExt cx="2180616" cy="838090"/>
          </a:xfrm>
        </p:grpSpPr>
        <p:sp>
          <p:nvSpPr>
            <p:cNvPr id="9" name="Ellipse 8"/>
            <p:cNvSpPr/>
            <p:nvPr/>
          </p:nvSpPr>
          <p:spPr>
            <a:xfrm>
              <a:off x="4963152" y="1953195"/>
              <a:ext cx="2180616" cy="8380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رياضيات </a:t>
              </a:r>
              <a:r>
                <a:rPr lang="ar-DZ" sz="1400" u="none" strike="noStrike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و</a:t>
              </a:r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 إعلام آلي</a:t>
              </a:r>
              <a:endPara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BB2C0043-A22B-A728-B581-27E9DE213399}"/>
                </a:ext>
              </a:extLst>
            </p:cNvPr>
            <p:cNvSpPr/>
            <p:nvPr/>
          </p:nvSpPr>
          <p:spPr>
            <a:xfrm>
              <a:off x="5046893" y="2011599"/>
              <a:ext cx="2011680" cy="731520"/>
            </a:xfrm>
            <a:prstGeom prst="ellipse">
              <a:avLst/>
            </a:prstGeom>
            <a:gradFill flip="none" rotWithShape="1">
              <a:gsLst>
                <a:gs pos="0">
                  <a:schemeClr val="dk1">
                    <a:lumMod val="67000"/>
                  </a:schemeClr>
                </a:gs>
                <a:gs pos="48000">
                  <a:schemeClr val="dk1">
                    <a:lumMod val="97000"/>
                    <a:lumOff val="3000"/>
                  </a:schemeClr>
                </a:gs>
                <a:gs pos="100000">
                  <a:schemeClr val="dk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رياضيات </a:t>
              </a:r>
              <a:r>
                <a:rPr lang="ar-DZ" sz="1400" u="none" strike="noStrike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و</a:t>
              </a:r>
              <a:r>
                <a:rPr lang="ar-DZ" sz="1400" u="none" strike="noStrik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 إعلام آلي</a:t>
              </a:r>
              <a:endPara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endParaRPr>
            </a:p>
          </p:txBody>
        </p:sp>
      </p:grp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FA2969FE-FBB1-C36C-E4DC-C5A850B025B1}"/>
              </a:ext>
            </a:extLst>
          </p:cNvPr>
          <p:cNvGrpSpPr/>
          <p:nvPr/>
        </p:nvGrpSpPr>
        <p:grpSpPr>
          <a:xfrm>
            <a:off x="1796154" y="148762"/>
            <a:ext cx="5288932" cy="1159615"/>
            <a:chOff x="1851106" y="5041057"/>
            <a:chExt cx="5288932" cy="1159615"/>
          </a:xfrm>
        </p:grpSpPr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91090313-EB66-ED5B-1A3B-5F4B09BF934B}"/>
                </a:ext>
              </a:extLst>
            </p:cNvPr>
            <p:cNvGrpSpPr/>
            <p:nvPr/>
          </p:nvGrpSpPr>
          <p:grpSpPr>
            <a:xfrm>
              <a:off x="1851106" y="5041057"/>
              <a:ext cx="5288932" cy="1159615"/>
              <a:chOff x="1851106" y="5041057"/>
              <a:chExt cx="5288932" cy="1159615"/>
            </a:xfrm>
          </p:grpSpPr>
          <p:pic>
            <p:nvPicPr>
              <p:cNvPr id="90" name="Picture 4" descr="تخصص رياضيات وإعلام آلي (MI) تعريف عام بالتخصص">
                <a:extLst>
                  <a:ext uri="{FF2B5EF4-FFF2-40B4-BE49-F238E27FC236}">
                    <a16:creationId xmlns:a16="http://schemas.microsoft.com/office/drawing/2014/main" id="{CEC2696B-4C3F-B7BC-408E-6B8021185B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6549" b="20697"/>
              <a:stretch/>
            </p:blipFill>
            <p:spPr bwMode="auto">
              <a:xfrm>
                <a:off x="1851106" y="5041057"/>
                <a:ext cx="5288932" cy="1159615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1" name="ZoneTexte 90">
                <a:extLst>
                  <a:ext uri="{FF2B5EF4-FFF2-40B4-BE49-F238E27FC236}">
                    <a16:creationId xmlns:a16="http://schemas.microsoft.com/office/drawing/2014/main" id="{D1578EDF-6054-8C94-6956-02A148DE831B}"/>
                  </a:ext>
                </a:extLst>
              </p:cNvPr>
              <p:cNvSpPr txBox="1"/>
              <p:nvPr/>
            </p:nvSpPr>
            <p:spPr>
              <a:xfrm>
                <a:off x="3843766" y="5658782"/>
                <a:ext cx="860316" cy="22190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1ED2DF1D-642F-71D9-011C-CDBA028DA123}"/>
                </a:ext>
              </a:extLst>
            </p:cNvPr>
            <p:cNvSpPr txBox="1"/>
            <p:nvPr/>
          </p:nvSpPr>
          <p:spPr>
            <a:xfrm>
              <a:off x="2003962" y="5661248"/>
              <a:ext cx="2758692" cy="3657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1600" dirty="0">
                  <a:ln w="0"/>
                  <a:solidFill>
                    <a:srgbClr val="00B0F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كليــــة الـرياضيات و الإعلام الألي </a:t>
              </a:r>
              <a:endParaRPr lang="en-US" sz="16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7A524ED-FB14-A234-879F-7B54E080C07B}"/>
              </a:ext>
            </a:extLst>
          </p:cNvPr>
          <p:cNvGrpSpPr/>
          <p:nvPr/>
        </p:nvGrpSpPr>
        <p:grpSpPr>
          <a:xfrm>
            <a:off x="7430856" y="3122843"/>
            <a:ext cx="1002142" cy="2295421"/>
            <a:chOff x="7818330" y="1165166"/>
            <a:chExt cx="1002142" cy="2295421"/>
          </a:xfrm>
        </p:grpSpPr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68BE3324-5A96-AA6B-1954-E70ABFB3C8E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 : coins arrondis 30">
              <a:extLst>
                <a:ext uri="{FF2B5EF4-FFF2-40B4-BE49-F238E27FC236}">
                  <a16:creationId xmlns:a16="http://schemas.microsoft.com/office/drawing/2014/main" id="{2D8A74D2-CC01-B844-BAEF-5C5DB2D74032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0FCBEBD-3537-6D04-D259-62F73E4D1ABC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A9C26-0DC8-5AA7-BCCC-D0AFAC7E17C2}"/>
              </a:ext>
            </a:extLst>
          </p:cNvPr>
          <p:cNvSpPr/>
          <p:nvPr/>
        </p:nvSpPr>
        <p:spPr>
          <a:xfrm>
            <a:off x="2683013" y="2759268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رياضيات</a:t>
            </a:r>
            <a:endParaRPr lang="fr-FR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D8164DB-996E-9CDF-9DB7-A9A9AACF2FC1}"/>
              </a:ext>
            </a:extLst>
          </p:cNvPr>
          <p:cNvSpPr/>
          <p:nvPr/>
        </p:nvSpPr>
        <p:spPr>
          <a:xfrm>
            <a:off x="2695210" y="3965412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إعلام آلي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6" name="Rogner et arrondir un rectangle à un seul coin 57">
            <a:extLst>
              <a:ext uri="{FF2B5EF4-FFF2-40B4-BE49-F238E27FC236}">
                <a16:creationId xmlns:a16="http://schemas.microsoft.com/office/drawing/2014/main" id="{A415BA57-E25C-63EE-4929-764BFD4BDE21}"/>
              </a:ext>
            </a:extLst>
          </p:cNvPr>
          <p:cNvSpPr/>
          <p:nvPr/>
        </p:nvSpPr>
        <p:spPr>
          <a:xfrm>
            <a:off x="272858" y="2793651"/>
            <a:ext cx="1606770" cy="322342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النظم الحركية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7" name="Rogner et arrondir un rectangle à un seul coin 58">
            <a:extLst>
              <a:ext uri="{FF2B5EF4-FFF2-40B4-BE49-F238E27FC236}">
                <a16:creationId xmlns:a16="http://schemas.microsoft.com/office/drawing/2014/main" id="{9CCDAA76-1B0C-8564-8900-34168F938AD7}"/>
              </a:ext>
            </a:extLst>
          </p:cNvPr>
          <p:cNvSpPr/>
          <p:nvPr/>
        </p:nvSpPr>
        <p:spPr>
          <a:xfrm>
            <a:off x="285055" y="3940283"/>
            <a:ext cx="1606770" cy="451279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هندسة الإعلام الآلي التقريري 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8" name="Rogner et arrondir un rectangle à un seul coin 59">
            <a:extLst>
              <a:ext uri="{FF2B5EF4-FFF2-40B4-BE49-F238E27FC236}">
                <a16:creationId xmlns:a16="http://schemas.microsoft.com/office/drawing/2014/main" id="{F790F709-EE9E-CAFB-2035-4DE16C96B5A0}"/>
              </a:ext>
            </a:extLst>
          </p:cNvPr>
          <p:cNvSpPr/>
          <p:nvPr/>
        </p:nvSpPr>
        <p:spPr>
          <a:xfrm>
            <a:off x="285055" y="4492621"/>
            <a:ext cx="1606769" cy="393780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تكنولوجيات الإعلام و الاتصال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0" name="Rogner et arrondir un rectangle à un seul coin 60">
            <a:extLst>
              <a:ext uri="{FF2B5EF4-FFF2-40B4-BE49-F238E27FC236}">
                <a16:creationId xmlns:a16="http://schemas.microsoft.com/office/drawing/2014/main" id="{8BAD6AD0-5C5A-834C-DDC2-E47E6D9F1999}"/>
              </a:ext>
            </a:extLst>
          </p:cNvPr>
          <p:cNvSpPr/>
          <p:nvPr/>
        </p:nvSpPr>
        <p:spPr>
          <a:xfrm>
            <a:off x="245630" y="3415619"/>
            <a:ext cx="1606770" cy="441233"/>
          </a:xfrm>
          <a:prstGeom prst="snipRoundRect">
            <a:avLst>
              <a:gd name="adj1" fmla="val 16667"/>
              <a:gd name="adj2" fmla="val 49825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شبكات و وسائط المتعددة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EC0EF3A3-3314-C455-615B-EB1F35BBCC8C}"/>
              </a:ext>
            </a:extLst>
          </p:cNvPr>
          <p:cNvCxnSpPr>
            <a:stCxn id="34" idx="1"/>
            <a:endCxn id="36" idx="0"/>
          </p:cNvCxnSpPr>
          <p:nvPr/>
        </p:nvCxnSpPr>
        <p:spPr>
          <a:xfrm flipH="1">
            <a:off x="1879628" y="2952674"/>
            <a:ext cx="803385" cy="2148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4AA7EB9D-F286-E2FD-71CF-12E40C511BB2}"/>
              </a:ext>
            </a:extLst>
          </p:cNvPr>
          <p:cNvCxnSpPr>
            <a:stCxn id="35" idx="1"/>
            <a:endCxn id="40" idx="0"/>
          </p:cNvCxnSpPr>
          <p:nvPr/>
        </p:nvCxnSpPr>
        <p:spPr>
          <a:xfrm flipH="1" flipV="1">
            <a:off x="1852400" y="3636236"/>
            <a:ext cx="842810" cy="522582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86CC2DD5-DF85-4BA2-36F3-9279F42F5DFE}"/>
              </a:ext>
            </a:extLst>
          </p:cNvPr>
          <p:cNvCxnSpPr>
            <a:stCxn id="35" idx="1"/>
            <a:endCxn id="37" idx="0"/>
          </p:cNvCxnSpPr>
          <p:nvPr/>
        </p:nvCxnSpPr>
        <p:spPr>
          <a:xfrm flipH="1">
            <a:off x="1891825" y="4158818"/>
            <a:ext cx="803385" cy="7105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A4307B34-21F9-E941-B538-65F8FAFAC909}"/>
              </a:ext>
            </a:extLst>
          </p:cNvPr>
          <p:cNvCxnSpPr>
            <a:stCxn id="35" idx="1"/>
            <a:endCxn id="38" idx="0"/>
          </p:cNvCxnSpPr>
          <p:nvPr/>
        </p:nvCxnSpPr>
        <p:spPr>
          <a:xfrm flipH="1">
            <a:off x="1891824" y="4158818"/>
            <a:ext cx="803386" cy="530693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D5E0F88-186C-1F52-19B5-93EAE70FD85D}"/>
              </a:ext>
            </a:extLst>
          </p:cNvPr>
          <p:cNvSpPr/>
          <p:nvPr/>
        </p:nvSpPr>
        <p:spPr>
          <a:xfrm>
            <a:off x="2735692" y="5321561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رياضيات تطبيقية</a:t>
            </a:r>
            <a:endParaRPr lang="fr-FR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8" name="Rogner et arrondir un rectangle à un seul coin 73">
            <a:extLst>
              <a:ext uri="{FF2B5EF4-FFF2-40B4-BE49-F238E27FC236}">
                <a16:creationId xmlns:a16="http://schemas.microsoft.com/office/drawing/2014/main" id="{16B89031-98AA-C301-9875-C6E448418554}"/>
              </a:ext>
            </a:extLst>
          </p:cNvPr>
          <p:cNvSpPr/>
          <p:nvPr/>
        </p:nvSpPr>
        <p:spPr>
          <a:xfrm>
            <a:off x="306800" y="5107247"/>
            <a:ext cx="1606769" cy="428628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طرق ووسائل للبحث العملياتي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9" name="Rogner et arrondir un rectangle à un seul coin 74">
            <a:extLst>
              <a:ext uri="{FF2B5EF4-FFF2-40B4-BE49-F238E27FC236}">
                <a16:creationId xmlns:a16="http://schemas.microsoft.com/office/drawing/2014/main" id="{92681C22-DB4D-FA04-1D4F-913464FD3565}"/>
              </a:ext>
            </a:extLst>
          </p:cNvPr>
          <p:cNvSpPr/>
          <p:nvPr/>
        </p:nvSpPr>
        <p:spPr>
          <a:xfrm>
            <a:off x="305005" y="5607313"/>
            <a:ext cx="1606769" cy="465218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تحليل رياضي و تطبيقات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C334E4C1-B5B6-397D-503B-C1356F796EFC}"/>
              </a:ext>
            </a:extLst>
          </p:cNvPr>
          <p:cNvCxnSpPr>
            <a:stCxn id="45" idx="1"/>
            <a:endCxn id="48" idx="0"/>
          </p:cNvCxnSpPr>
          <p:nvPr/>
        </p:nvCxnSpPr>
        <p:spPr>
          <a:xfrm flipH="1" flipV="1">
            <a:off x="1913569" y="5321561"/>
            <a:ext cx="822123" cy="193406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0BE91653-394F-92FB-287B-E4BF1AB58CB9}"/>
              </a:ext>
            </a:extLst>
          </p:cNvPr>
          <p:cNvCxnSpPr>
            <a:stCxn id="45" idx="1"/>
            <a:endCxn id="49" idx="0"/>
          </p:cNvCxnSpPr>
          <p:nvPr/>
        </p:nvCxnSpPr>
        <p:spPr>
          <a:xfrm flipH="1">
            <a:off x="1911774" y="5514967"/>
            <a:ext cx="823918" cy="324955"/>
          </a:xfrm>
          <a:prstGeom prst="straightConnector1">
            <a:avLst/>
          </a:prstGeom>
          <a:ln>
            <a:tailEnd type="arrow"/>
          </a:ln>
          <a:scene3d>
            <a:camera prst="perspectiveRelaxedModerately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5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F3D36FA9-3CCB-B2FB-775E-E4FD133F760D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58278" y="2599118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تجارية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20" name="Rogner et arrondir un rectangle à un seul coin 19"/>
          <p:cNvSpPr/>
          <p:nvPr/>
        </p:nvSpPr>
        <p:spPr>
          <a:xfrm>
            <a:off x="244337" y="2238452"/>
            <a:ext cx="1655326" cy="42629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تجارة دولية و إمداد</a:t>
            </a:r>
          </a:p>
        </p:txBody>
      </p:sp>
      <p:cxnSp>
        <p:nvCxnSpPr>
          <p:cNvPr id="27" name="Connecteur droit avec flèche 26"/>
          <p:cNvCxnSpPr>
            <a:cxnSpLocks/>
            <a:stCxn id="12" idx="1"/>
            <a:endCxn id="20" idx="0"/>
          </p:cNvCxnSpPr>
          <p:nvPr/>
        </p:nvCxnSpPr>
        <p:spPr>
          <a:xfrm flipH="1" flipV="1">
            <a:off x="1899663" y="2451599"/>
            <a:ext cx="1058615" cy="340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2994474" y="5702311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</a:t>
            </a:r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مالية و</a:t>
            </a:r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محاسبة</a:t>
            </a:r>
          </a:p>
        </p:txBody>
      </p:sp>
      <p:sp>
        <p:nvSpPr>
          <p:cNvPr id="58" name="Rogner et arrondir un rectangle à un seul coin 57"/>
          <p:cNvSpPr/>
          <p:nvPr/>
        </p:nvSpPr>
        <p:spPr>
          <a:xfrm>
            <a:off x="210162" y="5731932"/>
            <a:ext cx="1732710" cy="35719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محاسبة و</a:t>
            </a:r>
            <a:r>
              <a:rPr lang="ar-DZ" dirty="0">
                <a:solidFill>
                  <a:schemeClr val="lt1"/>
                </a:solidFill>
              </a:rPr>
              <a:t> جباية</a:t>
            </a:r>
          </a:p>
        </p:txBody>
      </p:sp>
      <p:cxnSp>
        <p:nvCxnSpPr>
          <p:cNvPr id="62" name="Connecteur droit avec flèche 61"/>
          <p:cNvCxnSpPr>
            <a:cxnSpLocks/>
            <a:stCxn id="53" idx="1"/>
            <a:endCxn id="58" idx="0"/>
          </p:cNvCxnSpPr>
          <p:nvPr/>
        </p:nvCxnSpPr>
        <p:spPr>
          <a:xfrm flipH="1">
            <a:off x="1942872" y="5895717"/>
            <a:ext cx="1051602" cy="14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Rogner et arrondir un rectangle à un seul coin 46"/>
          <p:cNvSpPr/>
          <p:nvPr/>
        </p:nvSpPr>
        <p:spPr>
          <a:xfrm>
            <a:off x="244337" y="2920020"/>
            <a:ext cx="1606768" cy="38681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تسويق</a:t>
            </a:r>
            <a:endParaRPr lang="fr-FR" dirty="0">
              <a:solidFill>
                <a:schemeClr val="lt1"/>
              </a:solidFill>
            </a:endParaRPr>
          </a:p>
        </p:txBody>
      </p:sp>
      <p:cxnSp>
        <p:nvCxnSpPr>
          <p:cNvPr id="48" name="Connecteur droit avec flèche 47"/>
          <p:cNvCxnSpPr>
            <a:cxnSpLocks/>
            <a:stCxn id="12" idx="1"/>
            <a:endCxn id="47" idx="0"/>
          </p:cNvCxnSpPr>
          <p:nvPr/>
        </p:nvCxnSpPr>
        <p:spPr>
          <a:xfrm flipH="1">
            <a:off x="1851105" y="2792524"/>
            <a:ext cx="1107173" cy="3209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958278" y="3658786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التسيير</a:t>
            </a:r>
          </a:p>
        </p:txBody>
      </p:sp>
      <p:sp>
        <p:nvSpPr>
          <p:cNvPr id="66" name="Rogner et arrondir un rectangle à un seul coin 65"/>
          <p:cNvSpPr/>
          <p:nvPr/>
        </p:nvSpPr>
        <p:spPr>
          <a:xfrm>
            <a:off x="222875" y="3474092"/>
            <a:ext cx="1689501" cy="30271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إدارة الأعمال</a:t>
            </a:r>
          </a:p>
        </p:txBody>
      </p:sp>
      <p:cxnSp>
        <p:nvCxnSpPr>
          <p:cNvPr id="67" name="Connecteur droit avec flèche 66"/>
          <p:cNvCxnSpPr>
            <a:cxnSpLocks/>
            <a:stCxn id="55" idx="1"/>
            <a:endCxn id="66" idx="0"/>
          </p:cNvCxnSpPr>
          <p:nvPr/>
        </p:nvCxnSpPr>
        <p:spPr>
          <a:xfrm flipH="1" flipV="1">
            <a:off x="1912376" y="3625451"/>
            <a:ext cx="1045902" cy="2267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8" name="Rogner et arrondir un rectangle à un seul coin 67"/>
          <p:cNvSpPr/>
          <p:nvPr/>
        </p:nvSpPr>
        <p:spPr>
          <a:xfrm>
            <a:off x="210162" y="3866129"/>
            <a:ext cx="1689502" cy="42629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إدارة مالية</a:t>
            </a:r>
          </a:p>
        </p:txBody>
      </p:sp>
      <p:cxnSp>
        <p:nvCxnSpPr>
          <p:cNvPr id="69" name="Connecteur droit avec flèche 68"/>
          <p:cNvCxnSpPr>
            <a:cxnSpLocks/>
            <a:stCxn id="55" idx="1"/>
            <a:endCxn id="68" idx="0"/>
          </p:cNvCxnSpPr>
          <p:nvPr/>
        </p:nvCxnSpPr>
        <p:spPr>
          <a:xfrm flipH="1">
            <a:off x="1899664" y="3852192"/>
            <a:ext cx="1058614" cy="2270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969652" y="4817249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اقتصادية</a:t>
            </a:r>
          </a:p>
        </p:txBody>
      </p:sp>
      <p:sp>
        <p:nvSpPr>
          <p:cNvPr id="72" name="Rogner et arrondir un rectangle à un seul coin 71"/>
          <p:cNvSpPr/>
          <p:nvPr/>
        </p:nvSpPr>
        <p:spPr>
          <a:xfrm>
            <a:off x="210161" y="4629329"/>
            <a:ext cx="1728756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اقتصاد دولي</a:t>
            </a:r>
          </a:p>
        </p:txBody>
      </p:sp>
      <p:cxnSp>
        <p:nvCxnSpPr>
          <p:cNvPr id="73" name="Connecteur droit avec flèche 72"/>
          <p:cNvCxnSpPr>
            <a:cxnSpLocks/>
            <a:stCxn id="70" idx="1"/>
            <a:endCxn id="72" idx="0"/>
          </p:cNvCxnSpPr>
          <p:nvPr/>
        </p:nvCxnSpPr>
        <p:spPr>
          <a:xfrm flipH="1" flipV="1">
            <a:off x="1938917" y="4790500"/>
            <a:ext cx="1030735" cy="2201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8" name="Rogner et arrondir un rectangle à un seul coin 77"/>
          <p:cNvSpPr/>
          <p:nvPr/>
        </p:nvSpPr>
        <p:spPr>
          <a:xfrm>
            <a:off x="210162" y="5021367"/>
            <a:ext cx="1716042" cy="53233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اقتصاد </a:t>
            </a:r>
            <a:r>
              <a:rPr lang="ar-DZ" dirty="0">
                <a:solidFill>
                  <a:schemeClr val="lt1"/>
                </a:solidFill>
              </a:rPr>
              <a:t>نقدي و بنكي</a:t>
            </a:r>
          </a:p>
        </p:txBody>
      </p:sp>
      <p:cxnSp>
        <p:nvCxnSpPr>
          <p:cNvPr id="79" name="Connecteur droit avec flèche 78"/>
          <p:cNvCxnSpPr>
            <a:cxnSpLocks/>
            <a:stCxn id="70" idx="1"/>
            <a:endCxn id="78" idx="0"/>
          </p:cNvCxnSpPr>
          <p:nvPr/>
        </p:nvCxnSpPr>
        <p:spPr>
          <a:xfrm flipH="1">
            <a:off x="1926204" y="5010655"/>
            <a:ext cx="1043448" cy="2768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83AEF3B8-3DF1-ABEC-8A08-EC7D9F9E6F18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الاقتصادية والتجارية وعلوم التسيير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62CDDD4-71D3-56B7-A82C-86A83981C40B}"/>
              </a:ext>
            </a:extLst>
          </p:cNvPr>
          <p:cNvGrpSpPr/>
          <p:nvPr/>
        </p:nvGrpSpPr>
        <p:grpSpPr>
          <a:xfrm>
            <a:off x="4882328" y="3038889"/>
            <a:ext cx="2569992" cy="1488786"/>
            <a:chOff x="4978940" y="4481283"/>
            <a:chExt cx="2689666" cy="1511982"/>
          </a:xfrm>
        </p:grpSpPr>
        <p:sp>
          <p:nvSpPr>
            <p:cNvPr id="59" name="Hexagone 58">
              <a:extLst>
                <a:ext uri="{FF2B5EF4-FFF2-40B4-BE49-F238E27FC236}">
                  <a16:creationId xmlns:a16="http://schemas.microsoft.com/office/drawing/2014/main" id="{08AA3011-10FB-9099-11D0-381B1BBC7331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29322D5B-A0C1-DFE3-B995-82FF5FD1ADE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6904AC51-9598-01AF-B4E6-D1F91D0921FE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3366518C-7ED8-48B7-A814-8EE360BE4FE5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علوم اقتصادية و التسيير </a:t>
                </a:r>
                <a:b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</a:br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و علوم تجارية</a:t>
                </a:r>
              </a:p>
            </p:txBody>
          </p:sp>
        </p:grp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6B059796-5ACF-BD05-EC26-B206CD4BFB91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65" name="Rectangle : coins arrondis 64">
              <a:extLst>
                <a:ext uri="{FF2B5EF4-FFF2-40B4-BE49-F238E27FC236}">
                  <a16:creationId xmlns:a16="http://schemas.microsoft.com/office/drawing/2014/main" id="{47D8C295-61EA-A467-DCB9-DABDB89E7080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 : coins arrondis 70">
              <a:extLst>
                <a:ext uri="{FF2B5EF4-FFF2-40B4-BE49-F238E27FC236}">
                  <a16:creationId xmlns:a16="http://schemas.microsoft.com/office/drawing/2014/main" id="{0C68D4C1-F352-CB19-C11E-CCDDB504B43A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D362E00-BF94-5F7E-64BD-A6E1BB844C74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pic>
        <p:nvPicPr>
          <p:cNvPr id="1026" name="Picture 2" descr="موقع كلية العلوم الاقتصادية والتجارية وعلوم التسيير">
            <a:extLst>
              <a:ext uri="{FF2B5EF4-FFF2-40B4-BE49-F238E27FC236}">
                <a16:creationId xmlns:a16="http://schemas.microsoft.com/office/drawing/2014/main" id="{6BCDFA5D-60DA-D724-C93B-9356DB9F1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44" y="183890"/>
            <a:ext cx="52482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19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F3D36FA9-3CCB-B2FB-775E-E4FD133F760D}"/>
              </a:ext>
            </a:extLst>
          </p:cNvPr>
          <p:cNvSpPr/>
          <p:nvPr/>
        </p:nvSpPr>
        <p:spPr>
          <a:xfrm>
            <a:off x="252724" y="980728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5705415" y="1166250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278884" y="1129472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19801" y="1221135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3AEF3B8-3DF1-ABEC-8A08-EC7D9F9E6F18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الاقتصادية والتجارية وعلوم التسيير</a:t>
            </a:r>
          </a:p>
        </p:txBody>
      </p:sp>
      <p:pic>
        <p:nvPicPr>
          <p:cNvPr id="1026" name="Picture 2" descr="موقع كلية العلوم الاقتصادية والتجارية وعلوم التسيير">
            <a:extLst>
              <a:ext uri="{FF2B5EF4-FFF2-40B4-BE49-F238E27FC236}">
                <a16:creationId xmlns:a16="http://schemas.microsoft.com/office/drawing/2014/main" id="{6BCDFA5D-60DA-D724-C93B-9356DB9F1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44" y="113953"/>
            <a:ext cx="52482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Groupe 34">
            <a:extLst>
              <a:ext uri="{FF2B5EF4-FFF2-40B4-BE49-F238E27FC236}">
                <a16:creationId xmlns:a16="http://schemas.microsoft.com/office/drawing/2014/main" id="{4872ACED-2C0F-3D36-1789-E34275723A0D}"/>
              </a:ext>
            </a:extLst>
          </p:cNvPr>
          <p:cNvGrpSpPr/>
          <p:nvPr/>
        </p:nvGrpSpPr>
        <p:grpSpPr>
          <a:xfrm>
            <a:off x="7576778" y="3121599"/>
            <a:ext cx="1002142" cy="2295421"/>
            <a:chOff x="7818330" y="1165166"/>
            <a:chExt cx="1002142" cy="2295421"/>
          </a:xfrm>
        </p:grpSpPr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E6FB23B1-BD3D-B029-966B-072F85AC863C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1BE7DD9A-E1C2-CBFE-9EA3-C55AFD8F38E9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45BB4E8-99F5-2C0A-6B8D-6CC15F5BE534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E22EDA1F-8586-E0C9-9CE2-5620614269A0}"/>
              </a:ext>
            </a:extLst>
          </p:cNvPr>
          <p:cNvGrpSpPr/>
          <p:nvPr/>
        </p:nvGrpSpPr>
        <p:grpSpPr>
          <a:xfrm>
            <a:off x="4779944" y="3504818"/>
            <a:ext cx="2689666" cy="1511982"/>
            <a:chOff x="4978940" y="4481283"/>
            <a:chExt cx="2689666" cy="1511982"/>
          </a:xfrm>
        </p:grpSpPr>
        <p:sp>
          <p:nvSpPr>
            <p:cNvPr id="40" name="Hexagone 39">
              <a:extLst>
                <a:ext uri="{FF2B5EF4-FFF2-40B4-BE49-F238E27FC236}">
                  <a16:creationId xmlns:a16="http://schemas.microsoft.com/office/drawing/2014/main" id="{01BE47B9-BD2F-DC62-121D-3FE698109B94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DF91AD0D-845C-7435-8BD4-E33299C73DAF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74A785FB-FCBC-8D6F-ACF6-9A8621DC48F1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id="{2AA25C9A-8F98-28C4-16F0-D82986EE88C4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علوم اقتصادية و التسيير </a:t>
                </a:r>
                <a:b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</a:br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و علوم تجارية</a:t>
                </a:r>
              </a:p>
            </p:txBody>
          </p:sp>
        </p:grp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CCED81C6-F9DA-0F3D-6098-C40BF7DC197C}"/>
              </a:ext>
            </a:extLst>
          </p:cNvPr>
          <p:cNvSpPr/>
          <p:nvPr/>
        </p:nvSpPr>
        <p:spPr>
          <a:xfrm>
            <a:off x="2958890" y="2041603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تجارية</a:t>
            </a:r>
          </a:p>
        </p:txBody>
      </p:sp>
      <p:sp>
        <p:nvSpPr>
          <p:cNvPr id="45" name="Rogner et arrondir un rectangle à un seul coin 85">
            <a:extLst>
              <a:ext uri="{FF2B5EF4-FFF2-40B4-BE49-F238E27FC236}">
                <a16:creationId xmlns:a16="http://schemas.microsoft.com/office/drawing/2014/main" id="{A9A0CC26-976A-0EF5-1ADD-9135833CDCF9}"/>
              </a:ext>
            </a:extLst>
          </p:cNvPr>
          <p:cNvSpPr/>
          <p:nvPr/>
        </p:nvSpPr>
        <p:spPr>
          <a:xfrm>
            <a:off x="56250" y="1700808"/>
            <a:ext cx="1871905" cy="32967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التسويق الصناعي</a:t>
            </a: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9115D3BF-CF5E-31CB-989C-752BDBFF851A}"/>
              </a:ext>
            </a:extLst>
          </p:cNvPr>
          <p:cNvCxnSpPr>
            <a:cxnSpLocks/>
            <a:stCxn id="44" idx="1"/>
            <a:endCxn id="45" idx="0"/>
          </p:cNvCxnSpPr>
          <p:nvPr/>
        </p:nvCxnSpPr>
        <p:spPr>
          <a:xfrm flipH="1" flipV="1">
            <a:off x="1928155" y="1865645"/>
            <a:ext cx="1030735" cy="3693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6406EE3F-DADF-C14E-BBA5-52C4ADB04F40}"/>
              </a:ext>
            </a:extLst>
          </p:cNvPr>
          <p:cNvSpPr/>
          <p:nvPr/>
        </p:nvSpPr>
        <p:spPr>
          <a:xfrm>
            <a:off x="2905000" y="5229200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</a:t>
            </a:r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مالية و</a:t>
            </a:r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محاسبة</a:t>
            </a:r>
          </a:p>
        </p:txBody>
      </p:sp>
      <p:sp>
        <p:nvSpPr>
          <p:cNvPr id="50" name="Rogner et arrondir un rectangle à un seul coin 88">
            <a:extLst>
              <a:ext uri="{FF2B5EF4-FFF2-40B4-BE49-F238E27FC236}">
                <a16:creationId xmlns:a16="http://schemas.microsoft.com/office/drawing/2014/main" id="{EA399504-41A9-4970-E8F4-C9AFD630139B}"/>
              </a:ext>
            </a:extLst>
          </p:cNvPr>
          <p:cNvSpPr/>
          <p:nvPr/>
        </p:nvSpPr>
        <p:spPr>
          <a:xfrm>
            <a:off x="56250" y="5258821"/>
            <a:ext cx="1797148" cy="51097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محاسبة و جباية معمقة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945134C6-5D00-9A3C-2529-661CE28F0EB5}"/>
              </a:ext>
            </a:extLst>
          </p:cNvPr>
          <p:cNvCxnSpPr>
            <a:cxnSpLocks/>
            <a:stCxn id="49" idx="1"/>
            <a:endCxn id="50" idx="0"/>
          </p:cNvCxnSpPr>
          <p:nvPr/>
        </p:nvCxnSpPr>
        <p:spPr>
          <a:xfrm flipH="1">
            <a:off x="1853398" y="5422606"/>
            <a:ext cx="1051602" cy="917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2" name="Rogner et arrondir un rectangle à un seul coin 90">
            <a:extLst>
              <a:ext uri="{FF2B5EF4-FFF2-40B4-BE49-F238E27FC236}">
                <a16:creationId xmlns:a16="http://schemas.microsoft.com/office/drawing/2014/main" id="{ACCC33CE-BE34-B1C7-7709-AAB02CA8F3B5}"/>
              </a:ext>
            </a:extLst>
          </p:cNvPr>
          <p:cNvSpPr/>
          <p:nvPr/>
        </p:nvSpPr>
        <p:spPr>
          <a:xfrm>
            <a:off x="65635" y="2108260"/>
            <a:ext cx="1859191" cy="490650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مالية و تجارة دولية</a:t>
            </a:r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245A403A-225D-1A89-26E7-10A99CC321D6}"/>
              </a:ext>
            </a:extLst>
          </p:cNvPr>
          <p:cNvCxnSpPr>
            <a:cxnSpLocks/>
            <a:stCxn id="44" idx="1"/>
            <a:endCxn id="52" idx="0"/>
          </p:cNvCxnSpPr>
          <p:nvPr/>
        </p:nvCxnSpPr>
        <p:spPr>
          <a:xfrm flipH="1">
            <a:off x="1924826" y="2235009"/>
            <a:ext cx="1034064" cy="118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5865A039-95E8-A387-C355-D2655B1B4A4D}"/>
              </a:ext>
            </a:extLst>
          </p:cNvPr>
          <p:cNvSpPr/>
          <p:nvPr/>
        </p:nvSpPr>
        <p:spPr>
          <a:xfrm>
            <a:off x="2969897" y="2893615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التسيير</a:t>
            </a:r>
          </a:p>
        </p:txBody>
      </p:sp>
      <p:sp>
        <p:nvSpPr>
          <p:cNvPr id="76" name="Rogner et arrondir un rectangle à un seul coin 93">
            <a:extLst>
              <a:ext uri="{FF2B5EF4-FFF2-40B4-BE49-F238E27FC236}">
                <a16:creationId xmlns:a16="http://schemas.microsoft.com/office/drawing/2014/main" id="{26DE23C5-C31C-4D1E-B8C6-13795CCC0185}"/>
              </a:ext>
            </a:extLst>
          </p:cNvPr>
          <p:cNvSpPr/>
          <p:nvPr/>
        </p:nvSpPr>
        <p:spPr>
          <a:xfrm>
            <a:off x="42702" y="2708920"/>
            <a:ext cx="1881294" cy="316939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إدارة الأعمال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91C599D6-6C95-2CDF-FCF5-1777B614B9DA}"/>
              </a:ext>
            </a:extLst>
          </p:cNvPr>
          <p:cNvCxnSpPr>
            <a:cxnSpLocks/>
            <a:stCxn id="75" idx="1"/>
            <a:endCxn id="76" idx="0"/>
          </p:cNvCxnSpPr>
          <p:nvPr/>
        </p:nvCxnSpPr>
        <p:spPr>
          <a:xfrm flipH="1" flipV="1">
            <a:off x="1923996" y="2867390"/>
            <a:ext cx="1045901" cy="2196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0" name="Rogner et arrondir un rectangle à un seul coin 95">
            <a:extLst>
              <a:ext uri="{FF2B5EF4-FFF2-40B4-BE49-F238E27FC236}">
                <a16:creationId xmlns:a16="http://schemas.microsoft.com/office/drawing/2014/main" id="{6D63B01C-C0C2-2DC7-FB32-B6DDD237AF04}"/>
              </a:ext>
            </a:extLst>
          </p:cNvPr>
          <p:cNvSpPr/>
          <p:nvPr/>
        </p:nvSpPr>
        <p:spPr>
          <a:xfrm>
            <a:off x="56250" y="3100958"/>
            <a:ext cx="1855033" cy="460689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إدارة مالية</a:t>
            </a:r>
          </a:p>
        </p:txBody>
      </p: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828B0741-0E9F-E27C-0011-6C37E47B43D5}"/>
              </a:ext>
            </a:extLst>
          </p:cNvPr>
          <p:cNvCxnSpPr>
            <a:cxnSpLocks/>
            <a:stCxn id="75" idx="1"/>
            <a:endCxn id="80" idx="0"/>
          </p:cNvCxnSpPr>
          <p:nvPr/>
        </p:nvCxnSpPr>
        <p:spPr>
          <a:xfrm flipH="1">
            <a:off x="1911283" y="3087021"/>
            <a:ext cx="1058614" cy="2442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67A08D79-8A0B-2861-6604-B6ED153D6B2B}"/>
              </a:ext>
            </a:extLst>
          </p:cNvPr>
          <p:cNvSpPr/>
          <p:nvPr/>
        </p:nvSpPr>
        <p:spPr>
          <a:xfrm>
            <a:off x="2928470" y="4481016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اقتصادية</a:t>
            </a:r>
          </a:p>
        </p:txBody>
      </p:sp>
      <p:sp>
        <p:nvSpPr>
          <p:cNvPr id="83" name="Rogner et arrondir un rectangle à un seul coin 98">
            <a:extLst>
              <a:ext uri="{FF2B5EF4-FFF2-40B4-BE49-F238E27FC236}">
                <a16:creationId xmlns:a16="http://schemas.microsoft.com/office/drawing/2014/main" id="{067FAEA0-680F-628C-5A89-3396BC17CB4F}"/>
              </a:ext>
            </a:extLst>
          </p:cNvPr>
          <p:cNvSpPr/>
          <p:nvPr/>
        </p:nvSpPr>
        <p:spPr>
          <a:xfrm>
            <a:off x="42701" y="4293096"/>
            <a:ext cx="1855033" cy="33087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اقتصاد دولي</a:t>
            </a:r>
          </a:p>
        </p:txBody>
      </p: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61E4C77D-E02F-D5DB-B58C-F9891C6755B9}"/>
              </a:ext>
            </a:extLst>
          </p:cNvPr>
          <p:cNvCxnSpPr>
            <a:cxnSpLocks/>
            <a:stCxn id="82" idx="1"/>
            <a:endCxn id="83" idx="0"/>
          </p:cNvCxnSpPr>
          <p:nvPr/>
        </p:nvCxnSpPr>
        <p:spPr>
          <a:xfrm flipH="1" flipV="1">
            <a:off x="1897734" y="4458534"/>
            <a:ext cx="1030736" cy="215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5" name="Rogner et arrondir un rectangle à un seul coin 100">
            <a:extLst>
              <a:ext uri="{FF2B5EF4-FFF2-40B4-BE49-F238E27FC236}">
                <a16:creationId xmlns:a16="http://schemas.microsoft.com/office/drawing/2014/main" id="{5A2DF2F7-33E8-7EAC-F3C5-566E27FE45CA}"/>
              </a:ext>
            </a:extLst>
          </p:cNvPr>
          <p:cNvSpPr/>
          <p:nvPr/>
        </p:nvSpPr>
        <p:spPr>
          <a:xfrm>
            <a:off x="42702" y="4685134"/>
            <a:ext cx="1842320" cy="51097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اقتصاد نقدي و بنكي</a:t>
            </a:r>
          </a:p>
        </p:txBody>
      </p: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1C82DB49-3CA7-4F8F-B6BD-83A135A3E31B}"/>
              </a:ext>
            </a:extLst>
          </p:cNvPr>
          <p:cNvCxnSpPr>
            <a:cxnSpLocks/>
            <a:stCxn id="82" idx="1"/>
            <a:endCxn id="85" idx="0"/>
          </p:cNvCxnSpPr>
          <p:nvPr/>
        </p:nvCxnSpPr>
        <p:spPr>
          <a:xfrm flipH="1">
            <a:off x="1885022" y="4674422"/>
            <a:ext cx="1043448" cy="266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Rogner et arrondir un rectangle à un seul coin 95">
            <a:extLst>
              <a:ext uri="{FF2B5EF4-FFF2-40B4-BE49-F238E27FC236}">
                <a16:creationId xmlns:a16="http://schemas.microsoft.com/office/drawing/2014/main" id="{FDED9150-EDDE-2A5A-40A8-DF010661E568}"/>
              </a:ext>
            </a:extLst>
          </p:cNvPr>
          <p:cNvSpPr/>
          <p:nvPr/>
        </p:nvSpPr>
        <p:spPr>
          <a:xfrm>
            <a:off x="56251" y="3620568"/>
            <a:ext cx="1828772" cy="55113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التسيير العمومي (مهني)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F9870901-CEBB-2483-E032-8F912CA587B9}"/>
              </a:ext>
            </a:extLst>
          </p:cNvPr>
          <p:cNvCxnSpPr>
            <a:cxnSpLocks/>
            <a:stCxn id="75" idx="1"/>
            <a:endCxn id="47" idx="0"/>
          </p:cNvCxnSpPr>
          <p:nvPr/>
        </p:nvCxnSpPr>
        <p:spPr>
          <a:xfrm flipH="1">
            <a:off x="1885023" y="3087021"/>
            <a:ext cx="1084874" cy="809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3" name="Rogner et arrondir un rectangle à un seul coin 88">
            <a:extLst>
              <a:ext uri="{FF2B5EF4-FFF2-40B4-BE49-F238E27FC236}">
                <a16:creationId xmlns:a16="http://schemas.microsoft.com/office/drawing/2014/main" id="{31C6BA52-626D-93CF-A9B2-FB606352CAA5}"/>
              </a:ext>
            </a:extLst>
          </p:cNvPr>
          <p:cNvSpPr/>
          <p:nvPr/>
        </p:nvSpPr>
        <p:spPr>
          <a:xfrm>
            <a:off x="30173" y="5823332"/>
            <a:ext cx="1797148" cy="51097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>
                <a:solidFill>
                  <a:schemeClr val="lt1"/>
                </a:solidFill>
              </a:rPr>
              <a:t>مالية و الصيرفة الاسلامية (مهني)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348B4481-044C-92F7-D4EB-B70F09D3EAA2}"/>
              </a:ext>
            </a:extLst>
          </p:cNvPr>
          <p:cNvCxnSpPr>
            <a:cxnSpLocks/>
            <a:stCxn id="49" idx="1"/>
            <a:endCxn id="53" idx="0"/>
          </p:cNvCxnSpPr>
          <p:nvPr/>
        </p:nvCxnSpPr>
        <p:spPr>
          <a:xfrm flipH="1">
            <a:off x="1827321" y="5422606"/>
            <a:ext cx="1077679" cy="6562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29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F3D36FA9-3CCB-B2FB-775E-E4FD133F760D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3AEF3B8-3DF1-ABEC-8A08-EC7D9F9E6F18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الطبيعة</a:t>
            </a:r>
            <a:r>
              <a:rPr lang="ar-SA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و الحياة </a:t>
            </a:r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وعلوم الأرض والكون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62CDDD4-71D3-56B7-A82C-86A83981C40B}"/>
              </a:ext>
            </a:extLst>
          </p:cNvPr>
          <p:cNvGrpSpPr/>
          <p:nvPr/>
        </p:nvGrpSpPr>
        <p:grpSpPr>
          <a:xfrm>
            <a:off x="5484102" y="3214875"/>
            <a:ext cx="2118752" cy="1353244"/>
            <a:chOff x="4978940" y="4481283"/>
            <a:chExt cx="2689666" cy="1511982"/>
          </a:xfrm>
        </p:grpSpPr>
        <p:sp>
          <p:nvSpPr>
            <p:cNvPr id="59" name="Hexagone 58">
              <a:extLst>
                <a:ext uri="{FF2B5EF4-FFF2-40B4-BE49-F238E27FC236}">
                  <a16:creationId xmlns:a16="http://schemas.microsoft.com/office/drawing/2014/main" id="{08AA3011-10FB-9099-11D0-381B1BBC7331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29322D5B-A0C1-DFE3-B995-82FF5FD1ADE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6904AC51-9598-01AF-B4E6-D1F91D0921FE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3366518C-7ED8-48B7-A814-8EE360BE4FE5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علوم الطبيعة والحياة</a:t>
                </a:r>
              </a:p>
            </p:txBody>
          </p:sp>
        </p:grp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6B059796-5ACF-BD05-EC26-B206CD4BFB91}"/>
              </a:ext>
            </a:extLst>
          </p:cNvPr>
          <p:cNvGrpSpPr/>
          <p:nvPr/>
        </p:nvGrpSpPr>
        <p:grpSpPr>
          <a:xfrm>
            <a:off x="7615603" y="2645747"/>
            <a:ext cx="864248" cy="2295421"/>
            <a:chOff x="7818330" y="1165166"/>
            <a:chExt cx="1002142" cy="2295421"/>
          </a:xfrm>
        </p:grpSpPr>
        <p:sp>
          <p:nvSpPr>
            <p:cNvPr id="65" name="Rectangle : coins arrondis 64">
              <a:extLst>
                <a:ext uri="{FF2B5EF4-FFF2-40B4-BE49-F238E27FC236}">
                  <a16:creationId xmlns:a16="http://schemas.microsoft.com/office/drawing/2014/main" id="{47D8C295-61EA-A467-DCB9-DABDB89E7080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 : coins arrondis 70">
              <a:extLst>
                <a:ext uri="{FF2B5EF4-FFF2-40B4-BE49-F238E27FC236}">
                  <a16:creationId xmlns:a16="http://schemas.microsoft.com/office/drawing/2014/main" id="{0C68D4C1-F352-CB19-C11E-CCDDB504B43A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D362E00-BF94-5F7E-64BD-A6E1BB844C74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pic>
        <p:nvPicPr>
          <p:cNvPr id="2050" name="Picture 2" descr="كلية العلوم الطبيعة والحياة وعلوم الارض والكون جامعة برج بوعريريج - Home |  Facebook">
            <a:extLst>
              <a:ext uri="{FF2B5EF4-FFF2-40B4-BE49-F238E27FC236}">
                <a16:creationId xmlns:a16="http://schemas.microsoft.com/office/drawing/2014/main" id="{8A031E25-8C73-E7BF-8D6C-8DC378FC5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6799"/>
            <a:ext cx="4464497" cy="108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95E82D5E-D34A-B512-D380-71AC1FF815AA}"/>
              </a:ext>
            </a:extLst>
          </p:cNvPr>
          <p:cNvSpPr/>
          <p:nvPr/>
        </p:nvSpPr>
        <p:spPr>
          <a:xfrm>
            <a:off x="3534194" y="2514453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فلاحية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8" name="Rogner et arrondir un rectangle à un seul coin 19">
            <a:extLst>
              <a:ext uri="{FF2B5EF4-FFF2-40B4-BE49-F238E27FC236}">
                <a16:creationId xmlns:a16="http://schemas.microsoft.com/office/drawing/2014/main" id="{DCB50102-4B84-2137-772D-FD8E5DD5A0FF}"/>
              </a:ext>
            </a:extLst>
          </p:cNvPr>
          <p:cNvSpPr/>
          <p:nvPr/>
        </p:nvSpPr>
        <p:spPr>
          <a:xfrm>
            <a:off x="320880" y="2127629"/>
            <a:ext cx="1989268" cy="31492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إنتاج نباتي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9418478-FFC6-FAC2-8170-47DCAA97DD17}"/>
              </a:ext>
            </a:extLst>
          </p:cNvPr>
          <p:cNvCxnSpPr>
            <a:cxnSpLocks/>
            <a:stCxn id="36" idx="1"/>
            <a:endCxn id="38" idx="0"/>
          </p:cNvCxnSpPr>
          <p:nvPr/>
        </p:nvCxnSpPr>
        <p:spPr>
          <a:xfrm flipH="1" flipV="1">
            <a:off x="2310148" y="2285092"/>
            <a:ext cx="1224046" cy="4227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2DCA6473-0D29-8664-2D70-4CC05576692C}"/>
              </a:ext>
            </a:extLst>
          </p:cNvPr>
          <p:cNvSpPr/>
          <p:nvPr/>
        </p:nvSpPr>
        <p:spPr>
          <a:xfrm>
            <a:off x="3562354" y="5620865"/>
            <a:ext cx="1913653" cy="334850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الغذاء</a:t>
            </a:r>
          </a:p>
        </p:txBody>
      </p:sp>
      <p:sp>
        <p:nvSpPr>
          <p:cNvPr id="41" name="Rogner et arrondir un rectangle à un seul coin 57">
            <a:extLst>
              <a:ext uri="{FF2B5EF4-FFF2-40B4-BE49-F238E27FC236}">
                <a16:creationId xmlns:a16="http://schemas.microsoft.com/office/drawing/2014/main" id="{32A32ED5-7F9B-9862-445B-2363FC74E24C}"/>
              </a:ext>
            </a:extLst>
          </p:cNvPr>
          <p:cNvSpPr/>
          <p:nvPr/>
        </p:nvSpPr>
        <p:spPr>
          <a:xfrm>
            <a:off x="323528" y="5476165"/>
            <a:ext cx="2230970" cy="60463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الغذاء والتغذية و</a:t>
            </a:r>
            <a:r>
              <a:rPr lang="ar-SA" dirty="0">
                <a:solidFill>
                  <a:schemeClr val="lt1"/>
                </a:solidFill>
              </a:rPr>
              <a:t>ع</a:t>
            </a:r>
            <a:r>
              <a:rPr lang="ar-DZ" dirty="0">
                <a:solidFill>
                  <a:schemeClr val="lt1"/>
                </a:solidFill>
              </a:rPr>
              <a:t>لم الأمراض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27FBA40C-DD30-D64F-D0C0-1D658285E3E8}"/>
              </a:ext>
            </a:extLst>
          </p:cNvPr>
          <p:cNvCxnSpPr>
            <a:cxnSpLocks/>
            <a:stCxn id="40" idx="1"/>
            <a:endCxn id="41" idx="0"/>
          </p:cNvCxnSpPr>
          <p:nvPr/>
        </p:nvCxnSpPr>
        <p:spPr>
          <a:xfrm flipH="1" flipV="1">
            <a:off x="2554498" y="5778482"/>
            <a:ext cx="1007856" cy="9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Rogner et arrondir un rectangle à un seul coin 46">
            <a:extLst>
              <a:ext uri="{FF2B5EF4-FFF2-40B4-BE49-F238E27FC236}">
                <a16:creationId xmlns:a16="http://schemas.microsoft.com/office/drawing/2014/main" id="{D21F8C00-5F93-8969-40F4-E183DF7626AA}"/>
              </a:ext>
            </a:extLst>
          </p:cNvPr>
          <p:cNvSpPr/>
          <p:nvPr/>
        </p:nvSpPr>
        <p:spPr>
          <a:xfrm>
            <a:off x="341536" y="2511292"/>
            <a:ext cx="1989268" cy="33482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حماية النباتات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29252526-8974-C3E1-BFFB-B0AF6ABDF7C8}"/>
              </a:ext>
            </a:extLst>
          </p:cNvPr>
          <p:cNvCxnSpPr>
            <a:cxnSpLocks/>
            <a:stCxn id="36" idx="1"/>
            <a:endCxn id="43" idx="0"/>
          </p:cNvCxnSpPr>
          <p:nvPr/>
        </p:nvCxnSpPr>
        <p:spPr>
          <a:xfrm flipH="1" flipV="1">
            <a:off x="2330804" y="2678705"/>
            <a:ext cx="1203390" cy="291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18100F99-0F98-5C56-EE98-D5BE81AAF600}"/>
              </a:ext>
            </a:extLst>
          </p:cNvPr>
          <p:cNvSpPr/>
          <p:nvPr/>
        </p:nvSpPr>
        <p:spPr>
          <a:xfrm>
            <a:off x="3533207" y="3761804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بيولوجية</a:t>
            </a:r>
          </a:p>
        </p:txBody>
      </p:sp>
      <p:sp>
        <p:nvSpPr>
          <p:cNvPr id="46" name="Rogner et arrondir un rectangle à un seul coin 65">
            <a:extLst>
              <a:ext uri="{FF2B5EF4-FFF2-40B4-BE49-F238E27FC236}">
                <a16:creationId xmlns:a16="http://schemas.microsoft.com/office/drawing/2014/main" id="{B8C7761F-85EC-C781-FBA2-E81EB78D2444}"/>
              </a:ext>
            </a:extLst>
          </p:cNvPr>
          <p:cNvSpPr/>
          <p:nvPr/>
        </p:nvSpPr>
        <p:spPr>
          <a:xfrm>
            <a:off x="330034" y="2939511"/>
            <a:ext cx="2002780" cy="37805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تربة وماء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C6144D43-93A5-514B-F939-6EC3641A9741}"/>
              </a:ext>
            </a:extLst>
          </p:cNvPr>
          <p:cNvCxnSpPr>
            <a:cxnSpLocks/>
            <a:stCxn id="36" idx="1"/>
            <a:endCxn id="46" idx="0"/>
          </p:cNvCxnSpPr>
          <p:nvPr/>
        </p:nvCxnSpPr>
        <p:spPr>
          <a:xfrm flipH="1">
            <a:off x="2332814" y="2707859"/>
            <a:ext cx="1201380" cy="420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0" name="Rogner et arrondir un rectangle à un seul coin 67">
            <a:extLst>
              <a:ext uri="{FF2B5EF4-FFF2-40B4-BE49-F238E27FC236}">
                <a16:creationId xmlns:a16="http://schemas.microsoft.com/office/drawing/2014/main" id="{9F0C89FB-B651-6D04-948C-2C05A43FFA00}"/>
              </a:ext>
            </a:extLst>
          </p:cNvPr>
          <p:cNvSpPr/>
          <p:nvPr/>
        </p:nvSpPr>
        <p:spPr>
          <a:xfrm>
            <a:off x="323529" y="3493335"/>
            <a:ext cx="2009286" cy="29269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بيوكيمياء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36EA96DB-C3F7-17C0-21D9-0B5E7E89EBD0}"/>
              </a:ext>
            </a:extLst>
          </p:cNvPr>
          <p:cNvCxnSpPr>
            <a:cxnSpLocks/>
            <a:stCxn id="45" idx="1"/>
            <a:endCxn id="50" idx="0"/>
          </p:cNvCxnSpPr>
          <p:nvPr/>
        </p:nvCxnSpPr>
        <p:spPr>
          <a:xfrm flipH="1" flipV="1">
            <a:off x="2332815" y="3639683"/>
            <a:ext cx="1200392" cy="3155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51552751-CF87-BF80-F801-2150C249FF1B}"/>
              </a:ext>
            </a:extLst>
          </p:cNvPr>
          <p:cNvSpPr/>
          <p:nvPr/>
        </p:nvSpPr>
        <p:spPr>
          <a:xfrm>
            <a:off x="3554465" y="4764386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بيئة ومحيط</a:t>
            </a:r>
          </a:p>
        </p:txBody>
      </p:sp>
      <p:sp>
        <p:nvSpPr>
          <p:cNvPr id="54" name="Rogner et arrondir un rectangle à un seul coin 71">
            <a:extLst>
              <a:ext uri="{FF2B5EF4-FFF2-40B4-BE49-F238E27FC236}">
                <a16:creationId xmlns:a16="http://schemas.microsoft.com/office/drawing/2014/main" id="{FBF3F53D-D317-0BBF-2748-391E3FFE6CDD}"/>
              </a:ext>
            </a:extLst>
          </p:cNvPr>
          <p:cNvSpPr/>
          <p:nvPr/>
        </p:nvSpPr>
        <p:spPr>
          <a:xfrm>
            <a:off x="341535" y="3899798"/>
            <a:ext cx="2021999" cy="26000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الأحياء الدقيقة</a:t>
            </a:r>
          </a:p>
        </p:txBody>
      </p: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A48AB0AF-A49D-5C92-CA1F-7344190610F9}"/>
              </a:ext>
            </a:extLst>
          </p:cNvPr>
          <p:cNvCxnSpPr>
            <a:cxnSpLocks/>
            <a:stCxn id="45" idx="1"/>
            <a:endCxn id="54" idx="0"/>
          </p:cNvCxnSpPr>
          <p:nvPr/>
        </p:nvCxnSpPr>
        <p:spPr>
          <a:xfrm flipH="1">
            <a:off x="2363534" y="3955210"/>
            <a:ext cx="1169673" cy="745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6" name="Rogner et arrondir un rectangle à un seul coin 77">
            <a:extLst>
              <a:ext uri="{FF2B5EF4-FFF2-40B4-BE49-F238E27FC236}">
                <a16:creationId xmlns:a16="http://schemas.microsoft.com/office/drawing/2014/main" id="{FB536CAC-38A5-6845-B4E2-D0D3A23F8B71}"/>
              </a:ext>
            </a:extLst>
          </p:cNvPr>
          <p:cNvSpPr/>
          <p:nvPr/>
        </p:nvSpPr>
        <p:spPr>
          <a:xfrm>
            <a:off x="323751" y="4253194"/>
            <a:ext cx="2021776" cy="31492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التسمم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1FFCC3A5-DD13-4BA7-54DF-BD11966E1D60}"/>
              </a:ext>
            </a:extLst>
          </p:cNvPr>
          <p:cNvCxnSpPr>
            <a:cxnSpLocks/>
            <a:stCxn id="45" idx="1"/>
            <a:endCxn id="76" idx="0"/>
          </p:cNvCxnSpPr>
          <p:nvPr/>
        </p:nvCxnSpPr>
        <p:spPr>
          <a:xfrm flipH="1">
            <a:off x="2345527" y="3955210"/>
            <a:ext cx="1187680" cy="455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1" name="Rogner et arrondir un rectangle à un seul coin 111">
            <a:extLst>
              <a:ext uri="{FF2B5EF4-FFF2-40B4-BE49-F238E27FC236}">
                <a16:creationId xmlns:a16="http://schemas.microsoft.com/office/drawing/2014/main" id="{60AEF207-A63C-B9F8-DEBF-87F279B28EF8}"/>
              </a:ext>
            </a:extLst>
          </p:cNvPr>
          <p:cNvSpPr/>
          <p:nvPr/>
        </p:nvSpPr>
        <p:spPr>
          <a:xfrm>
            <a:off x="323528" y="4717298"/>
            <a:ext cx="2009286" cy="43978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بيئة و م</a:t>
            </a:r>
            <a:r>
              <a:rPr lang="ar-DZ" dirty="0">
                <a:solidFill>
                  <a:schemeClr val="lt1"/>
                </a:solidFill>
              </a:rPr>
              <a:t>حيط</a:t>
            </a:r>
          </a:p>
        </p:txBody>
      </p:sp>
      <p:cxnSp>
        <p:nvCxnSpPr>
          <p:cNvPr id="82" name="Connecteur droit avec flèche 81">
            <a:extLst>
              <a:ext uri="{FF2B5EF4-FFF2-40B4-BE49-F238E27FC236}">
                <a16:creationId xmlns:a16="http://schemas.microsoft.com/office/drawing/2014/main" id="{2905D376-BD31-5889-39AB-5FA04827399E}"/>
              </a:ext>
            </a:extLst>
          </p:cNvPr>
          <p:cNvCxnSpPr>
            <a:cxnSpLocks/>
            <a:stCxn id="52" idx="1"/>
            <a:endCxn id="81" idx="0"/>
          </p:cNvCxnSpPr>
          <p:nvPr/>
        </p:nvCxnSpPr>
        <p:spPr>
          <a:xfrm flipH="1" flipV="1">
            <a:off x="2332814" y="4937189"/>
            <a:ext cx="1221651" cy="206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F3D36FA9-3CCB-B2FB-775E-E4FD133F760D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3AEF3B8-3DF1-ABEC-8A08-EC7D9F9E6F18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الطبيعة</a:t>
            </a:r>
            <a:r>
              <a:rPr lang="ar-SA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و الحياة </a:t>
            </a:r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وعلوم الأرض والكون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62CDDD4-71D3-56B7-A82C-86A83981C40B}"/>
              </a:ext>
            </a:extLst>
          </p:cNvPr>
          <p:cNvGrpSpPr/>
          <p:nvPr/>
        </p:nvGrpSpPr>
        <p:grpSpPr>
          <a:xfrm>
            <a:off x="5333568" y="3038889"/>
            <a:ext cx="2118752" cy="1353244"/>
            <a:chOff x="4978940" y="4481283"/>
            <a:chExt cx="2689666" cy="1511982"/>
          </a:xfrm>
        </p:grpSpPr>
        <p:sp>
          <p:nvSpPr>
            <p:cNvPr id="59" name="Hexagone 58">
              <a:extLst>
                <a:ext uri="{FF2B5EF4-FFF2-40B4-BE49-F238E27FC236}">
                  <a16:creationId xmlns:a16="http://schemas.microsoft.com/office/drawing/2014/main" id="{08AA3011-10FB-9099-11D0-381B1BBC7331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29322D5B-A0C1-DFE3-B995-82FF5FD1ADEA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6904AC51-9598-01AF-B4E6-D1F91D0921FE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3366518C-7ED8-48B7-A814-8EE360BE4FE5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i="0" u="none" strike="noStrike" dirty="0">
                    <a:solidFill>
                      <a:schemeClr val="bg1"/>
                    </a:solidFill>
                    <a:latin typeface="Sakkal Majalla"/>
                  </a:rPr>
                  <a:t>علوم الطبيعة والحياة</a:t>
                </a:r>
              </a:p>
            </p:txBody>
          </p:sp>
        </p:grpSp>
      </p:grpSp>
      <p:pic>
        <p:nvPicPr>
          <p:cNvPr id="2050" name="Picture 2" descr="كلية العلوم الطبيعة والحياة وعلوم الارض والكون جامعة برج بوعريريج - Home |  Facebook">
            <a:extLst>
              <a:ext uri="{FF2B5EF4-FFF2-40B4-BE49-F238E27FC236}">
                <a16:creationId xmlns:a16="http://schemas.microsoft.com/office/drawing/2014/main" id="{8A031E25-8C73-E7BF-8D6C-8DC378FC5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6799"/>
            <a:ext cx="4464497" cy="108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e 36">
            <a:extLst>
              <a:ext uri="{FF2B5EF4-FFF2-40B4-BE49-F238E27FC236}">
                <a16:creationId xmlns:a16="http://schemas.microsoft.com/office/drawing/2014/main" id="{CB7F374C-1845-7BBE-96C6-EE939B308C88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47" name="Rectangle : coins arrondis 46">
              <a:extLst>
                <a:ext uri="{FF2B5EF4-FFF2-40B4-BE49-F238E27FC236}">
                  <a16:creationId xmlns:a16="http://schemas.microsoft.com/office/drawing/2014/main" id="{4F6AF151-FF7B-153A-5364-49B0A5289CD3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id="{00F73CC7-05DA-2D2E-2600-D5E496739890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A9BDD83-02E7-1766-046C-0352D5FE6997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50533D97-81EE-3C64-1B32-3F361B18875E}"/>
              </a:ext>
            </a:extLst>
          </p:cNvPr>
          <p:cNvSpPr/>
          <p:nvPr/>
        </p:nvSpPr>
        <p:spPr>
          <a:xfrm>
            <a:off x="3156825" y="2535225"/>
            <a:ext cx="183630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فلاحية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6" name="Rogner et arrondir un rectangle à un seul coin 119">
            <a:extLst>
              <a:ext uri="{FF2B5EF4-FFF2-40B4-BE49-F238E27FC236}">
                <a16:creationId xmlns:a16="http://schemas.microsoft.com/office/drawing/2014/main" id="{0C15431C-6DF0-8429-BEFB-E667A735993E}"/>
              </a:ext>
            </a:extLst>
          </p:cNvPr>
          <p:cNvSpPr/>
          <p:nvPr/>
        </p:nvSpPr>
        <p:spPr>
          <a:xfrm>
            <a:off x="133936" y="2132856"/>
            <a:ext cx="1774764" cy="29145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تحسين النبات</a:t>
            </a:r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F3CACD99-D016-8150-E946-4710158685A1}"/>
              </a:ext>
            </a:extLst>
          </p:cNvPr>
          <p:cNvCxnSpPr>
            <a:cxnSpLocks/>
            <a:stCxn id="58" idx="1"/>
            <a:endCxn id="66" idx="0"/>
          </p:cNvCxnSpPr>
          <p:nvPr/>
        </p:nvCxnSpPr>
        <p:spPr>
          <a:xfrm flipH="1" flipV="1">
            <a:off x="1908700" y="2278582"/>
            <a:ext cx="1248125" cy="4500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F456C79F-A648-57BB-1C5D-0C447EF95173}"/>
              </a:ext>
            </a:extLst>
          </p:cNvPr>
          <p:cNvSpPr/>
          <p:nvPr/>
        </p:nvSpPr>
        <p:spPr>
          <a:xfrm>
            <a:off x="3350430" y="5612240"/>
            <a:ext cx="169971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الغذاء</a:t>
            </a:r>
          </a:p>
        </p:txBody>
      </p:sp>
      <p:sp>
        <p:nvSpPr>
          <p:cNvPr id="69" name="Rogner et arrondir un rectangle à un seul coin 122">
            <a:extLst>
              <a:ext uri="{FF2B5EF4-FFF2-40B4-BE49-F238E27FC236}">
                <a16:creationId xmlns:a16="http://schemas.microsoft.com/office/drawing/2014/main" id="{85A39E88-DF78-2334-E27A-0B861374271B}"/>
              </a:ext>
            </a:extLst>
          </p:cNvPr>
          <p:cNvSpPr/>
          <p:nvPr/>
        </p:nvSpPr>
        <p:spPr>
          <a:xfrm>
            <a:off x="133936" y="5500604"/>
            <a:ext cx="2349832" cy="49138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نوعية المنتجات والأمن الغذائي</a:t>
            </a:r>
          </a:p>
        </p:txBody>
      </p: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2926F34F-3746-FE9F-18BE-3CB8459EC651}"/>
              </a:ext>
            </a:extLst>
          </p:cNvPr>
          <p:cNvCxnSpPr>
            <a:cxnSpLocks/>
          </p:cNvCxnSpPr>
          <p:nvPr/>
        </p:nvCxnSpPr>
        <p:spPr>
          <a:xfrm flipH="1" flipV="1">
            <a:off x="2455618" y="5733256"/>
            <a:ext cx="86666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Rogner et arrondir un rectangle à un seul coin 124">
            <a:extLst>
              <a:ext uri="{FF2B5EF4-FFF2-40B4-BE49-F238E27FC236}">
                <a16:creationId xmlns:a16="http://schemas.microsoft.com/office/drawing/2014/main" id="{4DED6CE8-6C5A-E203-519D-CD2C0DE52664}"/>
              </a:ext>
            </a:extLst>
          </p:cNvPr>
          <p:cNvSpPr/>
          <p:nvPr/>
        </p:nvSpPr>
        <p:spPr>
          <a:xfrm>
            <a:off x="133936" y="2507330"/>
            <a:ext cx="1808799" cy="29145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حماية النباتات</a:t>
            </a:r>
          </a:p>
        </p:txBody>
      </p: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C4AC4C73-EBCE-395C-A0DF-A3E7549FD001}"/>
              </a:ext>
            </a:extLst>
          </p:cNvPr>
          <p:cNvCxnSpPr>
            <a:cxnSpLocks/>
            <a:stCxn id="58" idx="1"/>
            <a:endCxn id="72" idx="0"/>
          </p:cNvCxnSpPr>
          <p:nvPr/>
        </p:nvCxnSpPr>
        <p:spPr>
          <a:xfrm flipH="1" flipV="1">
            <a:off x="1942735" y="2653056"/>
            <a:ext cx="1214090" cy="75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AE898573-999C-D3E6-FC04-B9F5CD8E1847}"/>
              </a:ext>
            </a:extLst>
          </p:cNvPr>
          <p:cNvSpPr/>
          <p:nvPr/>
        </p:nvSpPr>
        <p:spPr>
          <a:xfrm>
            <a:off x="3185691" y="3697469"/>
            <a:ext cx="1836307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بيولوجية</a:t>
            </a:r>
          </a:p>
        </p:txBody>
      </p:sp>
      <p:sp>
        <p:nvSpPr>
          <p:cNvPr id="79" name="Rogner et arrondir un rectangle à un seul coin 127">
            <a:extLst>
              <a:ext uri="{FF2B5EF4-FFF2-40B4-BE49-F238E27FC236}">
                <a16:creationId xmlns:a16="http://schemas.microsoft.com/office/drawing/2014/main" id="{34F96D8D-DD42-D9F6-B2E2-882E9EAB6BC8}"/>
              </a:ext>
            </a:extLst>
          </p:cNvPr>
          <p:cNvSpPr/>
          <p:nvPr/>
        </p:nvSpPr>
        <p:spPr>
          <a:xfrm>
            <a:off x="133936" y="2881804"/>
            <a:ext cx="1836308" cy="38681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التهيئة المائية-الفلاحية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A883D65F-577D-D2AD-D09B-09A6FC8C4F78}"/>
              </a:ext>
            </a:extLst>
          </p:cNvPr>
          <p:cNvCxnSpPr>
            <a:cxnSpLocks/>
            <a:stCxn id="58" idx="1"/>
            <a:endCxn id="79" idx="0"/>
          </p:cNvCxnSpPr>
          <p:nvPr/>
        </p:nvCxnSpPr>
        <p:spPr>
          <a:xfrm flipH="1">
            <a:off x="1970244" y="2728631"/>
            <a:ext cx="1186581" cy="3465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3" name="Rogner et arrondir un rectangle à un seul coin 129">
            <a:extLst>
              <a:ext uri="{FF2B5EF4-FFF2-40B4-BE49-F238E27FC236}">
                <a16:creationId xmlns:a16="http://schemas.microsoft.com/office/drawing/2014/main" id="{52EB14C7-9E1A-CAE8-AF65-C1679FC6C373}"/>
              </a:ext>
            </a:extLst>
          </p:cNvPr>
          <p:cNvSpPr/>
          <p:nvPr/>
        </p:nvSpPr>
        <p:spPr>
          <a:xfrm>
            <a:off x="133937" y="3429000"/>
            <a:ext cx="1851362" cy="27904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ميكروبيولوجيا</a:t>
            </a:r>
            <a:r>
              <a:rPr lang="ar-DZ" dirty="0">
                <a:solidFill>
                  <a:schemeClr val="lt1"/>
                </a:solidFill>
              </a:rPr>
              <a:t> تطبيقية</a:t>
            </a:r>
          </a:p>
        </p:txBody>
      </p: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B5221E6D-2A97-038C-D2C6-BCC4060B297B}"/>
              </a:ext>
            </a:extLst>
          </p:cNvPr>
          <p:cNvCxnSpPr>
            <a:cxnSpLocks/>
            <a:stCxn id="78" idx="1"/>
            <a:endCxn id="83" idx="0"/>
          </p:cNvCxnSpPr>
          <p:nvPr/>
        </p:nvCxnSpPr>
        <p:spPr>
          <a:xfrm flipH="1" flipV="1">
            <a:off x="1985299" y="3568521"/>
            <a:ext cx="1200392" cy="3223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09970BF1-6668-8CD9-1F93-69995D1A4A03}"/>
              </a:ext>
            </a:extLst>
          </p:cNvPr>
          <p:cNvSpPr/>
          <p:nvPr/>
        </p:nvSpPr>
        <p:spPr>
          <a:xfrm>
            <a:off x="3322280" y="4757437"/>
            <a:ext cx="1699718" cy="386811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بيئة و</a:t>
            </a:r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محيط</a:t>
            </a:r>
          </a:p>
        </p:txBody>
      </p:sp>
      <p:sp>
        <p:nvSpPr>
          <p:cNvPr id="86" name="Rogner et arrondir un rectangle à un seul coin 132">
            <a:extLst>
              <a:ext uri="{FF2B5EF4-FFF2-40B4-BE49-F238E27FC236}">
                <a16:creationId xmlns:a16="http://schemas.microsoft.com/office/drawing/2014/main" id="{F586624B-12E6-C79E-1E6B-A58E10870551}"/>
              </a:ext>
            </a:extLst>
          </p:cNvPr>
          <p:cNvSpPr/>
          <p:nvPr/>
        </p:nvSpPr>
        <p:spPr>
          <a:xfrm>
            <a:off x="115637" y="3761926"/>
            <a:ext cx="1864075" cy="293545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>
                <a:solidFill>
                  <a:schemeClr val="lt1"/>
                </a:solidFill>
              </a:rPr>
              <a:t>بيوكيمياء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B0BD8E7E-DBBA-5052-9075-9EF9449B1D7A}"/>
              </a:ext>
            </a:extLst>
          </p:cNvPr>
          <p:cNvCxnSpPr>
            <a:cxnSpLocks/>
            <a:stCxn id="78" idx="1"/>
            <a:endCxn id="86" idx="0"/>
          </p:cNvCxnSpPr>
          <p:nvPr/>
        </p:nvCxnSpPr>
        <p:spPr>
          <a:xfrm flipH="1">
            <a:off x="1979712" y="3890875"/>
            <a:ext cx="1205979" cy="178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8" name="Rogner et arrondir un rectangle à un seul coin 134">
            <a:extLst>
              <a:ext uri="{FF2B5EF4-FFF2-40B4-BE49-F238E27FC236}">
                <a16:creationId xmlns:a16="http://schemas.microsoft.com/office/drawing/2014/main" id="{78F9CB09-0CF3-27F6-9C10-E579C1921750}"/>
              </a:ext>
            </a:extLst>
          </p:cNvPr>
          <p:cNvSpPr/>
          <p:nvPr/>
        </p:nvSpPr>
        <p:spPr>
          <a:xfrm>
            <a:off x="126152" y="4144089"/>
            <a:ext cx="1864075" cy="3223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السموم</a:t>
            </a:r>
          </a:p>
        </p:txBody>
      </p: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3A36D1AE-45F5-A134-FDC1-2C940027E70E}"/>
              </a:ext>
            </a:extLst>
          </p:cNvPr>
          <p:cNvCxnSpPr>
            <a:cxnSpLocks/>
            <a:stCxn id="78" idx="1"/>
            <a:endCxn id="88" idx="0"/>
          </p:cNvCxnSpPr>
          <p:nvPr/>
        </p:nvCxnSpPr>
        <p:spPr>
          <a:xfrm flipH="1">
            <a:off x="1990227" y="3890875"/>
            <a:ext cx="1195464" cy="4143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Rogner et arrondir un rectangle à un seul coin 136">
            <a:extLst>
              <a:ext uri="{FF2B5EF4-FFF2-40B4-BE49-F238E27FC236}">
                <a16:creationId xmlns:a16="http://schemas.microsoft.com/office/drawing/2014/main" id="{30723BD4-35C3-A9CF-D39A-280D72AE82AE}"/>
              </a:ext>
            </a:extLst>
          </p:cNvPr>
          <p:cNvSpPr/>
          <p:nvPr/>
        </p:nvSpPr>
        <p:spPr>
          <a:xfrm>
            <a:off x="133936" y="4807157"/>
            <a:ext cx="1856291" cy="27325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التنوع البيئي والمحيط</a:t>
            </a:r>
          </a:p>
        </p:txBody>
      </p: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53929253-513E-8297-4A9C-22C2F59BC8F9}"/>
              </a:ext>
            </a:extLst>
          </p:cNvPr>
          <p:cNvCxnSpPr>
            <a:cxnSpLocks/>
            <a:stCxn id="85" idx="1"/>
            <a:endCxn id="90" idx="0"/>
          </p:cNvCxnSpPr>
          <p:nvPr/>
        </p:nvCxnSpPr>
        <p:spPr>
          <a:xfrm flipH="1" flipV="1">
            <a:off x="1990227" y="4943785"/>
            <a:ext cx="1332053" cy="70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09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843344" y="2129917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نقدية</a:t>
            </a:r>
          </a:p>
        </p:txBody>
      </p:sp>
      <p:sp>
        <p:nvSpPr>
          <p:cNvPr id="20" name="Rogner et arrondir un rectangle à un seul coin 19"/>
          <p:cNvSpPr/>
          <p:nvPr/>
        </p:nvSpPr>
        <p:spPr>
          <a:xfrm>
            <a:off x="412780" y="2164300"/>
            <a:ext cx="1463893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نقد ومناهج</a:t>
            </a:r>
          </a:p>
        </p:txBody>
      </p:sp>
      <p:cxnSp>
        <p:nvCxnSpPr>
          <p:cNvPr id="27" name="Connecteur droit avec flèche 26"/>
          <p:cNvCxnSpPr>
            <a:stCxn id="12" idx="1"/>
            <a:endCxn id="20" idx="0"/>
          </p:cNvCxnSpPr>
          <p:nvPr/>
        </p:nvCxnSpPr>
        <p:spPr>
          <a:xfrm rot="10800000" flipV="1">
            <a:off x="1876674" y="2279694"/>
            <a:ext cx="966671" cy="9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2841672" y="2556803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لغوية </a:t>
            </a:r>
          </a:p>
        </p:txBody>
      </p:sp>
      <p:sp>
        <p:nvSpPr>
          <p:cNvPr id="82" name="Rogner et arrondir un rectangle à un seul coin 81"/>
          <p:cNvSpPr/>
          <p:nvPr/>
        </p:nvSpPr>
        <p:spPr>
          <a:xfrm>
            <a:off x="411108" y="2591186"/>
            <a:ext cx="1463893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لسانيات عامة</a:t>
            </a:r>
          </a:p>
        </p:txBody>
      </p:sp>
      <p:cxnSp>
        <p:nvCxnSpPr>
          <p:cNvPr id="83" name="Connecteur droit avec flèche 82"/>
          <p:cNvCxnSpPr>
            <a:stCxn id="81" idx="1"/>
            <a:endCxn id="82" idx="0"/>
          </p:cNvCxnSpPr>
          <p:nvPr/>
        </p:nvCxnSpPr>
        <p:spPr>
          <a:xfrm rot="10800000" flipV="1">
            <a:off x="1875002" y="2706580"/>
            <a:ext cx="966671" cy="9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841672" y="2985431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أ</a:t>
            </a:r>
            <a:r>
              <a:rPr lang="ar-SA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دبية</a:t>
            </a:r>
            <a:endParaRPr lang="ar-DZ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5" name="Rogner et arrondir un rectangle à un seul coin 84"/>
          <p:cNvSpPr/>
          <p:nvPr/>
        </p:nvSpPr>
        <p:spPr>
          <a:xfrm>
            <a:off x="411108" y="3019814"/>
            <a:ext cx="1463893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أدب عربي</a:t>
            </a:r>
          </a:p>
        </p:txBody>
      </p:sp>
      <p:cxnSp>
        <p:nvCxnSpPr>
          <p:cNvPr id="86" name="Connecteur droit avec flèche 85"/>
          <p:cNvCxnSpPr>
            <a:stCxn id="84" idx="1"/>
            <a:endCxn id="85" idx="0"/>
          </p:cNvCxnSpPr>
          <p:nvPr/>
        </p:nvCxnSpPr>
        <p:spPr>
          <a:xfrm rot="10800000" flipV="1">
            <a:off x="1875002" y="3135208"/>
            <a:ext cx="966671" cy="9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930059" y="4572616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لغة فرنسية</a:t>
            </a:r>
          </a:p>
        </p:txBody>
      </p:sp>
      <p:sp>
        <p:nvSpPr>
          <p:cNvPr id="88" name="Rogner et arrondir un rectangle à un seul coin 87"/>
          <p:cNvSpPr/>
          <p:nvPr/>
        </p:nvSpPr>
        <p:spPr>
          <a:xfrm>
            <a:off x="499495" y="4606999"/>
            <a:ext cx="1463893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لغة فرنسية</a:t>
            </a:r>
          </a:p>
        </p:txBody>
      </p:sp>
      <p:cxnSp>
        <p:nvCxnSpPr>
          <p:cNvPr id="89" name="Connecteur droit avec flèche 88"/>
          <p:cNvCxnSpPr>
            <a:stCxn id="87" idx="1"/>
            <a:endCxn id="88" idx="0"/>
          </p:cNvCxnSpPr>
          <p:nvPr/>
        </p:nvCxnSpPr>
        <p:spPr>
          <a:xfrm rot="10800000" flipV="1">
            <a:off x="1963389" y="4722393"/>
            <a:ext cx="966671" cy="9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930059" y="5001244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لغة انجليزية</a:t>
            </a:r>
          </a:p>
        </p:txBody>
      </p:sp>
      <p:sp>
        <p:nvSpPr>
          <p:cNvPr id="91" name="Rogner et arrondir un rectangle à un seul coin 90"/>
          <p:cNvSpPr/>
          <p:nvPr/>
        </p:nvSpPr>
        <p:spPr>
          <a:xfrm>
            <a:off x="499495" y="5035627"/>
            <a:ext cx="1463893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لغة انجليزية</a:t>
            </a:r>
          </a:p>
        </p:txBody>
      </p:sp>
      <p:cxnSp>
        <p:nvCxnSpPr>
          <p:cNvPr id="92" name="Connecteur droit avec flèche 91"/>
          <p:cNvCxnSpPr>
            <a:stCxn id="90" idx="1"/>
            <a:endCxn id="91" idx="0"/>
          </p:cNvCxnSpPr>
          <p:nvPr/>
        </p:nvCxnSpPr>
        <p:spPr>
          <a:xfrm rot="10800000" flipV="1">
            <a:off x="1963389" y="5151021"/>
            <a:ext cx="966671" cy="9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146" name="Picture 2" descr="كلية الآداب واللغات جامعة برج بوعريريج - Home | Facebook">
            <a:extLst>
              <a:ext uri="{FF2B5EF4-FFF2-40B4-BE49-F238E27FC236}">
                <a16:creationId xmlns:a16="http://schemas.microsoft.com/office/drawing/2014/main" id="{6FF9498B-336D-CD3B-3259-6A2BC7A83F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82"/>
          <a:stretch/>
        </p:blipFill>
        <p:spPr bwMode="auto">
          <a:xfrm>
            <a:off x="2231277" y="135718"/>
            <a:ext cx="3443003" cy="104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</a:t>
            </a:r>
            <a:r>
              <a:rPr lang="ar-DZ" sz="24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الآداب واللغات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3825435B-4C6A-F5DE-1FB5-F267EDB42BE2}"/>
              </a:ext>
            </a:extLst>
          </p:cNvPr>
          <p:cNvGrpSpPr/>
          <p:nvPr/>
        </p:nvGrpSpPr>
        <p:grpSpPr>
          <a:xfrm>
            <a:off x="5314513" y="2059156"/>
            <a:ext cx="2118752" cy="1353244"/>
            <a:chOff x="4978940" y="4481283"/>
            <a:chExt cx="2689666" cy="1511982"/>
          </a:xfrm>
        </p:grpSpPr>
        <p:sp>
          <p:nvSpPr>
            <p:cNvPr id="80" name="Hexagone 79">
              <a:extLst>
                <a:ext uri="{FF2B5EF4-FFF2-40B4-BE49-F238E27FC236}">
                  <a16:creationId xmlns:a16="http://schemas.microsoft.com/office/drawing/2014/main" id="{695220DF-3623-EEA2-21C5-677552C7DC08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0C34262E-5C57-0601-0581-1F2E95320A72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2807F319-ED83-986A-20B0-4840DB93EEF8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86C351DB-E2BC-BBAA-9EA5-BB09B1DFE6FC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لغة وأدب عربي</a:t>
                </a:r>
                <a:endParaRPr lang="ar-DZ" sz="1400" b="1" i="0" u="none" strike="noStrike" dirty="0">
                  <a:solidFill>
                    <a:schemeClr val="bg1"/>
                  </a:solidFill>
                  <a:latin typeface="Sakkal Majalla"/>
                </a:endParaRPr>
              </a:p>
            </p:txBody>
          </p:sp>
        </p:grp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D5194BAD-F407-02DD-6EF1-091DC934166F}"/>
              </a:ext>
            </a:extLst>
          </p:cNvPr>
          <p:cNvGrpSpPr/>
          <p:nvPr/>
        </p:nvGrpSpPr>
        <p:grpSpPr>
          <a:xfrm>
            <a:off x="5373206" y="4213069"/>
            <a:ext cx="2118752" cy="1353244"/>
            <a:chOff x="4978940" y="4481283"/>
            <a:chExt cx="2689666" cy="1511982"/>
          </a:xfrm>
        </p:grpSpPr>
        <p:sp>
          <p:nvSpPr>
            <p:cNvPr id="101" name="Hexagone 100">
              <a:extLst>
                <a:ext uri="{FF2B5EF4-FFF2-40B4-BE49-F238E27FC236}">
                  <a16:creationId xmlns:a16="http://schemas.microsoft.com/office/drawing/2014/main" id="{73E5AC9B-90D2-E7CF-0593-56C721037796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id="{E4F9BB7B-2965-A3B2-F0A4-10304FC926C5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104" name="Ellipse 103">
                <a:extLst>
                  <a:ext uri="{FF2B5EF4-FFF2-40B4-BE49-F238E27FC236}">
                    <a16:creationId xmlns:a16="http://schemas.microsoft.com/office/drawing/2014/main" id="{9FFAB0FD-1812-2A39-4D4F-BB880C29F1BF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Ellipse 105">
                <a:extLst>
                  <a:ext uri="{FF2B5EF4-FFF2-40B4-BE49-F238E27FC236}">
                    <a16:creationId xmlns:a16="http://schemas.microsoft.com/office/drawing/2014/main" id="{294A8A07-0420-DAC0-B9FA-0551065A1C33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آداب ولغات أجنبية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866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كلية الآداب واللغات جامعة برج بوعريريج - Home | Facebook">
            <a:extLst>
              <a:ext uri="{FF2B5EF4-FFF2-40B4-BE49-F238E27FC236}">
                <a16:creationId xmlns:a16="http://schemas.microsoft.com/office/drawing/2014/main" id="{6FF9498B-336D-CD3B-3259-6A2BC7A83F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82"/>
          <a:stretch/>
        </p:blipFill>
        <p:spPr bwMode="auto">
          <a:xfrm>
            <a:off x="2231277" y="135718"/>
            <a:ext cx="3443003" cy="104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BFB3F910-9C06-8772-975B-95C4E9C73944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</a:t>
            </a:r>
            <a:r>
              <a:rPr lang="ar-DZ" sz="2400" b="1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الآداب واللغات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379C2872-BEC0-14C7-9148-9D12D1B59CF4}"/>
              </a:ext>
            </a:extLst>
          </p:cNvPr>
          <p:cNvSpPr/>
          <p:nvPr/>
        </p:nvSpPr>
        <p:spPr>
          <a:xfrm>
            <a:off x="111348" y="1237814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3825435B-4C6A-F5DE-1FB5-F267EDB42BE2}"/>
              </a:ext>
            </a:extLst>
          </p:cNvPr>
          <p:cNvGrpSpPr/>
          <p:nvPr/>
        </p:nvGrpSpPr>
        <p:grpSpPr>
          <a:xfrm>
            <a:off x="5314513" y="2059156"/>
            <a:ext cx="2118752" cy="1353244"/>
            <a:chOff x="4978940" y="4481283"/>
            <a:chExt cx="2689666" cy="1511982"/>
          </a:xfrm>
        </p:grpSpPr>
        <p:sp>
          <p:nvSpPr>
            <p:cNvPr id="80" name="Hexagone 79">
              <a:extLst>
                <a:ext uri="{FF2B5EF4-FFF2-40B4-BE49-F238E27FC236}">
                  <a16:creationId xmlns:a16="http://schemas.microsoft.com/office/drawing/2014/main" id="{695220DF-3623-EEA2-21C5-677552C7DC08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0C34262E-5C57-0601-0581-1F2E95320A72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2807F319-ED83-986A-20B0-4840DB93EEF8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86C351DB-E2BC-BBAA-9EA5-BB09B1DFE6FC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لغة وأدب عربي</a:t>
                </a:r>
                <a:endParaRPr lang="ar-DZ" sz="1400" b="1" i="0" u="none" strike="noStrike" dirty="0">
                  <a:solidFill>
                    <a:schemeClr val="bg1"/>
                  </a:solidFill>
                  <a:latin typeface="Sakkal Majalla"/>
                </a:endParaRPr>
              </a:p>
            </p:txBody>
          </p:sp>
        </p:grp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D5194BAD-F407-02DD-6EF1-091DC934166F}"/>
              </a:ext>
            </a:extLst>
          </p:cNvPr>
          <p:cNvGrpSpPr/>
          <p:nvPr/>
        </p:nvGrpSpPr>
        <p:grpSpPr>
          <a:xfrm>
            <a:off x="5356947" y="3786013"/>
            <a:ext cx="2118752" cy="1353244"/>
            <a:chOff x="4978940" y="4481283"/>
            <a:chExt cx="2689666" cy="1511982"/>
          </a:xfrm>
        </p:grpSpPr>
        <p:sp>
          <p:nvSpPr>
            <p:cNvPr id="101" name="Hexagone 100">
              <a:extLst>
                <a:ext uri="{FF2B5EF4-FFF2-40B4-BE49-F238E27FC236}">
                  <a16:creationId xmlns:a16="http://schemas.microsoft.com/office/drawing/2014/main" id="{73E5AC9B-90D2-E7CF-0593-56C721037796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id="{E4F9BB7B-2965-A3B2-F0A4-10304FC926C5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104" name="Ellipse 103">
                <a:extLst>
                  <a:ext uri="{FF2B5EF4-FFF2-40B4-BE49-F238E27FC236}">
                    <a16:creationId xmlns:a16="http://schemas.microsoft.com/office/drawing/2014/main" id="{9FFAB0FD-1812-2A39-4D4F-BB880C29F1BF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Ellipse 105">
                <a:extLst>
                  <a:ext uri="{FF2B5EF4-FFF2-40B4-BE49-F238E27FC236}">
                    <a16:creationId xmlns:a16="http://schemas.microsoft.com/office/drawing/2014/main" id="{294A8A07-0420-DAC0-B9FA-0551065A1C33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آداب ولغات أجنبية</a:t>
                </a: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9BB5CA98-27BD-156C-9BF2-012857C7E8F6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FA3FEE0D-1CB7-161E-3635-2D1B2DEEA69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0E300C9-DD5D-6294-6EE9-B8AEA0F79444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4205818-DEFE-B3DC-B8C5-97900B35779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D49A74A1-BB02-C221-631A-0A47A74C5433}"/>
              </a:ext>
            </a:extLst>
          </p:cNvPr>
          <p:cNvSpPr/>
          <p:nvPr/>
        </p:nvSpPr>
        <p:spPr>
          <a:xfrm>
            <a:off x="2836913" y="2168120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نقدية</a:t>
            </a:r>
          </a:p>
        </p:txBody>
      </p:sp>
      <p:sp>
        <p:nvSpPr>
          <p:cNvPr id="49" name="Rogner et arrondir un rectangle à un seul coin 112">
            <a:extLst>
              <a:ext uri="{FF2B5EF4-FFF2-40B4-BE49-F238E27FC236}">
                <a16:creationId xmlns:a16="http://schemas.microsoft.com/office/drawing/2014/main" id="{F65BAB14-7FAE-2084-827C-1E9E44BCEC01}"/>
              </a:ext>
            </a:extLst>
          </p:cNvPr>
          <p:cNvSpPr/>
          <p:nvPr/>
        </p:nvSpPr>
        <p:spPr>
          <a:xfrm>
            <a:off x="229007" y="2130175"/>
            <a:ext cx="1673020" cy="32195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نقد حديث ومعاصر</a:t>
            </a: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FA18829D-78BC-AB5B-0CC0-BA85688AEF7C}"/>
              </a:ext>
            </a:extLst>
          </p:cNvPr>
          <p:cNvCxnSpPr>
            <a:cxnSpLocks/>
            <a:stCxn id="46" idx="1"/>
            <a:endCxn id="49" idx="0"/>
          </p:cNvCxnSpPr>
          <p:nvPr/>
        </p:nvCxnSpPr>
        <p:spPr>
          <a:xfrm flipH="1" flipV="1">
            <a:off x="1902027" y="2291153"/>
            <a:ext cx="93488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9E397784-E236-42D5-083D-00176330C347}"/>
              </a:ext>
            </a:extLst>
          </p:cNvPr>
          <p:cNvSpPr/>
          <p:nvPr/>
        </p:nvSpPr>
        <p:spPr>
          <a:xfrm>
            <a:off x="2835241" y="2595006"/>
            <a:ext cx="1673021" cy="30975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أدبية</a:t>
            </a:r>
          </a:p>
        </p:txBody>
      </p:sp>
      <p:sp>
        <p:nvSpPr>
          <p:cNvPr id="52" name="Rogner et arrondir un rectangle à un seul coin 116">
            <a:extLst>
              <a:ext uri="{FF2B5EF4-FFF2-40B4-BE49-F238E27FC236}">
                <a16:creationId xmlns:a16="http://schemas.microsoft.com/office/drawing/2014/main" id="{0F1F1AE7-CA9E-CBB0-8871-C93441988A49}"/>
              </a:ext>
            </a:extLst>
          </p:cNvPr>
          <p:cNvSpPr/>
          <p:nvPr/>
        </p:nvSpPr>
        <p:spPr>
          <a:xfrm>
            <a:off x="229007" y="2550556"/>
            <a:ext cx="1639563" cy="46524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أدب عربي حديث ومعاصر</a:t>
            </a:r>
          </a:p>
        </p:txBody>
      </p: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98B8F249-7156-16BF-81CC-61A1B8483331}"/>
              </a:ext>
            </a:extLst>
          </p:cNvPr>
          <p:cNvCxnSpPr>
            <a:cxnSpLocks/>
            <a:stCxn id="51" idx="1"/>
            <a:endCxn id="52" idx="0"/>
          </p:cNvCxnSpPr>
          <p:nvPr/>
        </p:nvCxnSpPr>
        <p:spPr>
          <a:xfrm flipH="1">
            <a:off x="1868570" y="2749886"/>
            <a:ext cx="96667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54F46FDC-EE31-81E5-CF98-23BD83DEA822}"/>
              </a:ext>
            </a:extLst>
          </p:cNvPr>
          <p:cNvSpPr/>
          <p:nvPr/>
        </p:nvSpPr>
        <p:spPr>
          <a:xfrm>
            <a:off x="2898979" y="3148693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دراسات لغوية</a:t>
            </a:r>
          </a:p>
        </p:txBody>
      </p:sp>
      <p:sp>
        <p:nvSpPr>
          <p:cNvPr id="55" name="Rogner et arrondir un rectangle à un seul coin 119">
            <a:extLst>
              <a:ext uri="{FF2B5EF4-FFF2-40B4-BE49-F238E27FC236}">
                <a16:creationId xmlns:a16="http://schemas.microsoft.com/office/drawing/2014/main" id="{74AE2937-D83D-3D50-6C84-CAAE7A72C18F}"/>
              </a:ext>
            </a:extLst>
          </p:cNvPr>
          <p:cNvSpPr/>
          <p:nvPr/>
        </p:nvSpPr>
        <p:spPr>
          <a:xfrm>
            <a:off x="229007" y="3164236"/>
            <a:ext cx="1673020" cy="29955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لسانيات عامة</a:t>
            </a:r>
          </a:p>
        </p:txBody>
      </p: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E034ED9C-08F9-C61D-04A2-A61FD39F7AB1}"/>
              </a:ext>
            </a:extLst>
          </p:cNvPr>
          <p:cNvCxnSpPr>
            <a:cxnSpLocks/>
            <a:stCxn id="54" idx="1"/>
            <a:endCxn id="55" idx="0"/>
          </p:cNvCxnSpPr>
          <p:nvPr/>
        </p:nvCxnSpPr>
        <p:spPr>
          <a:xfrm flipH="1">
            <a:off x="1902027" y="3298470"/>
            <a:ext cx="9969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39986FBF-800B-B62A-A352-8FB5D232EED5}"/>
              </a:ext>
            </a:extLst>
          </p:cNvPr>
          <p:cNvSpPr/>
          <p:nvPr/>
        </p:nvSpPr>
        <p:spPr>
          <a:xfrm>
            <a:off x="2998776" y="3976446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لغة فرنسية</a:t>
            </a:r>
          </a:p>
        </p:txBody>
      </p:sp>
      <p:sp>
        <p:nvSpPr>
          <p:cNvPr id="58" name="Rogner et arrondir un rectangle à un seul coin 122">
            <a:extLst>
              <a:ext uri="{FF2B5EF4-FFF2-40B4-BE49-F238E27FC236}">
                <a16:creationId xmlns:a16="http://schemas.microsoft.com/office/drawing/2014/main" id="{E5FFA4DC-E89E-1B0F-3C7C-AB1A25FCB781}"/>
              </a:ext>
            </a:extLst>
          </p:cNvPr>
          <p:cNvSpPr/>
          <p:nvPr/>
        </p:nvSpPr>
        <p:spPr>
          <a:xfrm>
            <a:off x="229006" y="3876843"/>
            <a:ext cx="1673021" cy="46524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تعليمية اللغات الأجنبية</a:t>
            </a:r>
          </a:p>
        </p:txBody>
      </p: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53CF9CD6-C1B3-8F0F-97C4-63BD797E71B8}"/>
              </a:ext>
            </a:extLst>
          </p:cNvPr>
          <p:cNvCxnSpPr>
            <a:cxnSpLocks/>
            <a:stCxn id="57" idx="1"/>
            <a:endCxn id="58" idx="0"/>
          </p:cNvCxnSpPr>
          <p:nvPr/>
        </p:nvCxnSpPr>
        <p:spPr>
          <a:xfrm flipH="1" flipV="1">
            <a:off x="1902027" y="4109466"/>
            <a:ext cx="1096749" cy="1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39A87E36-E592-44F3-2976-A2D8C755586D}"/>
              </a:ext>
            </a:extLst>
          </p:cNvPr>
          <p:cNvSpPr/>
          <p:nvPr/>
        </p:nvSpPr>
        <p:spPr>
          <a:xfrm>
            <a:off x="2984115" y="4965387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ترجمة</a:t>
            </a:r>
          </a:p>
        </p:txBody>
      </p:sp>
      <p:cxnSp>
        <p:nvCxnSpPr>
          <p:cNvPr id="68" name="Connecteur droit avec flèche 123">
            <a:extLst>
              <a:ext uri="{FF2B5EF4-FFF2-40B4-BE49-F238E27FC236}">
                <a16:creationId xmlns:a16="http://schemas.microsoft.com/office/drawing/2014/main" id="{CA77C76F-B1E8-C325-FD4E-FA0DD98C7958}"/>
              </a:ext>
            </a:extLst>
          </p:cNvPr>
          <p:cNvCxnSpPr/>
          <p:nvPr/>
        </p:nvCxnSpPr>
        <p:spPr>
          <a:xfrm rot="10800000" flipV="1">
            <a:off x="1855474" y="4641953"/>
            <a:ext cx="1097280" cy="1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4B6726F5-8026-EE2D-C8B6-92A21346570C}"/>
              </a:ext>
            </a:extLst>
          </p:cNvPr>
          <p:cNvSpPr/>
          <p:nvPr/>
        </p:nvSpPr>
        <p:spPr>
          <a:xfrm>
            <a:off x="2997025" y="4466531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لغة انجليزية</a:t>
            </a:r>
          </a:p>
        </p:txBody>
      </p:sp>
      <p:sp>
        <p:nvSpPr>
          <p:cNvPr id="72" name="Rogner et arrondir un rectangle à un seul coin 122">
            <a:extLst>
              <a:ext uri="{FF2B5EF4-FFF2-40B4-BE49-F238E27FC236}">
                <a16:creationId xmlns:a16="http://schemas.microsoft.com/office/drawing/2014/main" id="{68B25AF4-62C5-BD8E-76A5-AC92EDB68532}"/>
              </a:ext>
            </a:extLst>
          </p:cNvPr>
          <p:cNvSpPr/>
          <p:nvPr/>
        </p:nvSpPr>
        <p:spPr>
          <a:xfrm>
            <a:off x="185560" y="4963579"/>
            <a:ext cx="1673021" cy="48044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chemeClr val="lt1"/>
                </a:solidFill>
              </a:rPr>
              <a:t>ترجمة عربية /فرنسية / عربية</a:t>
            </a:r>
            <a:endParaRPr lang="ar-DZ" dirty="0">
              <a:solidFill>
                <a:schemeClr val="lt1"/>
              </a:solidFill>
            </a:endParaRPr>
          </a:p>
        </p:txBody>
      </p:sp>
      <p:cxnSp>
        <p:nvCxnSpPr>
          <p:cNvPr id="73" name="Connecteur droit avec flèche 123">
            <a:extLst>
              <a:ext uri="{FF2B5EF4-FFF2-40B4-BE49-F238E27FC236}">
                <a16:creationId xmlns:a16="http://schemas.microsoft.com/office/drawing/2014/main" id="{D457A4B7-8B57-2C6E-BC38-EBC5A98AE02D}"/>
              </a:ext>
            </a:extLst>
          </p:cNvPr>
          <p:cNvCxnSpPr/>
          <p:nvPr/>
        </p:nvCxnSpPr>
        <p:spPr>
          <a:xfrm rot="10800000" flipV="1">
            <a:off x="1862231" y="5166351"/>
            <a:ext cx="1097280" cy="1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8" name="Rogner et arrondir un rectangle à un seul coin 122">
            <a:extLst>
              <a:ext uri="{FF2B5EF4-FFF2-40B4-BE49-F238E27FC236}">
                <a16:creationId xmlns:a16="http://schemas.microsoft.com/office/drawing/2014/main" id="{88DBDDFD-72FD-FD37-0BC5-6C0A02B2A70A}"/>
              </a:ext>
            </a:extLst>
          </p:cNvPr>
          <p:cNvSpPr/>
          <p:nvPr/>
        </p:nvSpPr>
        <p:spPr>
          <a:xfrm>
            <a:off x="229007" y="4428589"/>
            <a:ext cx="1639564" cy="45367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تعليمية اللغات الأجنبية</a:t>
            </a:r>
          </a:p>
        </p:txBody>
      </p:sp>
    </p:spTree>
    <p:extLst>
      <p:ext uri="{BB962C8B-B14F-4D97-AF65-F5344CB8AC3E}">
        <p14:creationId xmlns:p14="http://schemas.microsoft.com/office/powerpoint/2010/main" val="26760709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1991</TotalTime>
  <Words>1262</Words>
  <Application>Microsoft Office PowerPoint</Application>
  <PresentationFormat>Affichage à l'écran (4:3)</PresentationFormat>
  <Paragraphs>436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Sakkal Majalla</vt:lpstr>
      <vt:lpstr>Wingdings</vt:lpstr>
      <vt:lpstr>Retrospect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Adel</dc:creator>
  <cp:lastModifiedBy>Oussama KESSAL</cp:lastModifiedBy>
  <cp:revision>114</cp:revision>
  <dcterms:created xsi:type="dcterms:W3CDTF">2020-10-11T10:13:42Z</dcterms:created>
  <dcterms:modified xsi:type="dcterms:W3CDTF">2023-04-27T08:21:18Z</dcterms:modified>
</cp:coreProperties>
</file>