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0" r:id="rId1"/>
  </p:sldMasterIdLst>
  <p:notesMasterIdLst>
    <p:notesMasterId r:id="rId47"/>
  </p:notesMasterIdLst>
  <p:sldIdLst>
    <p:sldId id="308" r:id="rId2"/>
    <p:sldId id="311" r:id="rId3"/>
    <p:sldId id="312" r:id="rId4"/>
    <p:sldId id="309" r:id="rId5"/>
    <p:sldId id="310" r:id="rId6"/>
    <p:sldId id="256" r:id="rId7"/>
    <p:sldId id="267" r:id="rId8"/>
    <p:sldId id="269" r:id="rId9"/>
    <p:sldId id="271" r:id="rId10"/>
    <p:sldId id="272" r:id="rId11"/>
    <p:sldId id="273" r:id="rId12"/>
    <p:sldId id="274" r:id="rId13"/>
    <p:sldId id="275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66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D7313-D645-4AF7-8E24-8AF644BA073B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5026A-FA55-46FF-8759-A854CA06806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277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5026A-FA55-46FF-8759-A854CA06806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47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CCB4-7432-490C-8BE4-7099132B7858}" type="datetimeFigureOut">
              <a:rPr lang="fr-FR" smtClean="0"/>
              <a:pPr/>
              <a:t>26/04/2023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5574-6C8A-43C9-9292-B67887EB8DF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998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CCB4-7432-490C-8BE4-7099132B7858}" type="datetimeFigureOut">
              <a:rPr lang="fr-FR" smtClean="0"/>
              <a:pPr/>
              <a:t>26/04/2023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5574-6C8A-43C9-9292-B67887EB8DF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50806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CCB4-7432-490C-8BE4-7099132B7858}" type="datetimeFigureOut">
              <a:rPr lang="fr-FR" smtClean="0"/>
              <a:pPr/>
              <a:t>26/04/2023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5574-6C8A-43C9-9292-B67887EB8DF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8234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CCB4-7432-490C-8BE4-7099132B7858}" type="datetimeFigureOut">
              <a:rPr lang="fr-FR" smtClean="0"/>
              <a:pPr/>
              <a:t>26/04/2023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5574-6C8A-43C9-9292-B67887EB8DF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7654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CCB4-7432-490C-8BE4-7099132B7858}" type="datetimeFigureOut">
              <a:rPr lang="fr-FR" smtClean="0"/>
              <a:pPr/>
              <a:t>26/04/2023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5574-6C8A-43C9-9292-B67887EB8DF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2422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CCB4-7432-490C-8BE4-7099132B7858}" type="datetimeFigureOut">
              <a:rPr lang="fr-FR" smtClean="0"/>
              <a:pPr/>
              <a:t>26/04/2023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5574-6C8A-43C9-9292-B67887EB8DF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9365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CCB4-7432-490C-8BE4-7099132B7858}" type="datetimeFigureOut">
              <a:rPr lang="fr-FR" smtClean="0"/>
              <a:pPr/>
              <a:t>26/04/2023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5574-6C8A-43C9-9292-B67887EB8DF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71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CCB4-7432-490C-8BE4-7099132B7858}" type="datetimeFigureOut">
              <a:rPr lang="fr-FR" smtClean="0"/>
              <a:pPr/>
              <a:t>26/04/2023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5574-6C8A-43C9-9292-B67887EB8DF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2444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CCB4-7432-490C-8BE4-7099132B7858}" type="datetimeFigureOut">
              <a:rPr lang="fr-FR" smtClean="0"/>
              <a:pPr/>
              <a:t>26/04/2023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5574-6C8A-43C9-9292-B67887EB8DF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3102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2A3CCB4-7432-490C-8BE4-7099132B7858}" type="datetimeFigureOut">
              <a:rPr lang="fr-FR" smtClean="0"/>
              <a:pPr/>
              <a:t>26/04/2023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3C5574-6C8A-43C9-9292-B67887EB8DF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2654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CCB4-7432-490C-8BE4-7099132B7858}" type="datetimeFigureOut">
              <a:rPr lang="fr-FR" smtClean="0"/>
              <a:pPr/>
              <a:t>26/04/2023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5574-6C8A-43C9-9292-B67887EB8DF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9270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2A3CCB4-7432-490C-8BE4-7099132B7858}" type="datetimeFigureOut">
              <a:rPr lang="fr-FR" smtClean="0"/>
              <a:pPr/>
              <a:t>26/04/2023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3C5574-6C8A-43C9-9292-B67887EB8DF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7930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5400000">
            <a:off x="5316942" y="2495421"/>
            <a:ext cx="6309321" cy="13184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tIns="46800"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DZ" sz="2400" b="1" i="0" u="none" strike="noStrike" spc="5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kkal Majalla"/>
              </a:rPr>
              <a:t>جامعة محمد البشير الابراهيمي </a:t>
            </a:r>
          </a:p>
          <a:p>
            <a:pPr algn="ctr"/>
            <a:r>
              <a:rPr lang="ar-DZ" sz="2400" b="1" spc="5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kkal Majalla"/>
              </a:rPr>
              <a:t>برج </a:t>
            </a:r>
            <a:r>
              <a:rPr lang="ar-DZ" sz="2400" b="1" spc="50" dirty="0" err="1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kkal Majalla"/>
              </a:rPr>
              <a:t>بوعريريج</a:t>
            </a:r>
            <a:r>
              <a:rPr lang="fr-FR" sz="24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kkal Majalla"/>
              </a:rPr>
              <a:t> </a:t>
            </a:r>
            <a:endParaRPr lang="ar-DZ" sz="2400" b="1" spc="50" dirty="0" smtClean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akkal Majalla"/>
            </a:endParaRPr>
          </a:p>
          <a:p>
            <a:pPr algn="ctr"/>
            <a:r>
              <a:rPr lang="ar-DZ" sz="2400" b="1" i="0" u="none" strike="noStrike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kkal Majalla"/>
              </a:rPr>
              <a:t>كلية الرياضيات </a:t>
            </a:r>
            <a:r>
              <a:rPr lang="ar-DZ" sz="2400" b="1" i="0" u="none" strike="noStrike" spc="50" dirty="0" err="1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kkal Majalla"/>
              </a:rPr>
              <a:t>و</a:t>
            </a:r>
            <a:r>
              <a:rPr lang="ar-DZ" sz="2400" b="1" i="0" u="none" strike="noStrike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kkal Majalla"/>
              </a:rPr>
              <a:t> الإعلام الآلي</a:t>
            </a:r>
            <a:endParaRPr lang="ar-DZ" sz="2400" b="1" i="0" u="none" strike="noStrike" spc="5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akkal Majalla"/>
            </a:endParaRPr>
          </a:p>
        </p:txBody>
      </p:sp>
      <p:pic>
        <p:nvPicPr>
          <p:cNvPr id="9218" name="Picture 2" descr="كلية العلوم و التكنولوجيا جامعة محمد البشير الإبراهيمي برج بوعريريج -  Photos | Facebook">
            <a:extLst>
              <a:ext uri="{FF2B5EF4-FFF2-40B4-BE49-F238E27FC236}">
                <a16:creationId xmlns="" xmlns:a16="http://schemas.microsoft.com/office/drawing/2014/main" id="{317D92A9-C4A6-5E40-FC63-2F3808579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640"/>
            <a:ext cx="2876550" cy="1590675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ZoneTexte 29">
            <a:extLst>
              <a:ext uri="{FF2B5EF4-FFF2-40B4-BE49-F238E27FC236}">
                <a16:creationId xmlns="" xmlns:a16="http://schemas.microsoft.com/office/drawing/2014/main" id="{5F03AA2F-73C5-BA48-EF77-49E2044CF641}"/>
              </a:ext>
            </a:extLst>
          </p:cNvPr>
          <p:cNvSpPr txBox="1"/>
          <p:nvPr/>
        </p:nvSpPr>
        <p:spPr>
          <a:xfrm>
            <a:off x="762000" y="1828800"/>
            <a:ext cx="685554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DZ" dirty="0" smtClean="0"/>
              <a:t>مرحبًا بكم في الكلية، وهي مؤسسة للتعليم العالي تقدم مجموعة متنوعة من التدريبات في مجالات الرياضيات والإعلام الآلي. نحن نقدم تدريبات للثلاث دورات التعليمية، وهي الليسانس، </a:t>
            </a:r>
            <a:r>
              <a:rPr lang="ar-DZ" dirty="0" err="1" smtClean="0"/>
              <a:t>الماستر</a:t>
            </a:r>
            <a:r>
              <a:rPr lang="ar-DZ" dirty="0" smtClean="0"/>
              <a:t> والدكتوراه، وفقًا لنظام</a:t>
            </a:r>
            <a:r>
              <a:rPr lang="fr-FR" dirty="0" smtClean="0"/>
              <a:t> . LMD </a:t>
            </a:r>
            <a:r>
              <a:rPr lang="ar-DZ" dirty="0" smtClean="0"/>
              <a:t>يوجد بالكلية فرعين رئيسيين، وهما الرياضيات والإعلام الآلي.</a:t>
            </a:r>
          </a:p>
          <a:p>
            <a:pPr algn="r" rtl="1"/>
            <a:endParaRPr lang="ar-DZ" dirty="0" smtClean="0"/>
          </a:p>
          <a:p>
            <a:pPr algn="r" rtl="1"/>
            <a:r>
              <a:rPr lang="ar-DZ" dirty="0" smtClean="0"/>
              <a:t> في فرع الرياضيات، نقدم العديد من التخصصات في الليسانس </a:t>
            </a:r>
            <a:r>
              <a:rPr lang="ar-DZ" dirty="0" err="1" smtClean="0"/>
              <a:t>والماستر</a:t>
            </a:r>
            <a:r>
              <a:rPr lang="ar-DZ" dirty="0" smtClean="0"/>
              <a:t> والدكتوراه. تخصصات الليسانس تشمل الرياضيات. وفي </a:t>
            </a:r>
            <a:r>
              <a:rPr lang="ar-DZ" dirty="0" err="1" smtClean="0"/>
              <a:t>الماستر</a:t>
            </a:r>
            <a:r>
              <a:rPr lang="ar-DZ" dirty="0" smtClean="0"/>
              <a:t>، نقدم تخصصات في النظم الحركية، طرق ووسائل للبحث </a:t>
            </a:r>
            <a:r>
              <a:rPr lang="ar-DZ" dirty="0" err="1" smtClean="0"/>
              <a:t>العملياتي</a:t>
            </a:r>
            <a:r>
              <a:rPr lang="ar-DZ" dirty="0" smtClean="0"/>
              <a:t> و التحليل الرياضي</a:t>
            </a:r>
            <a:r>
              <a:rPr lang="fr-FR" dirty="0" smtClean="0"/>
              <a:t> </a:t>
            </a:r>
            <a:r>
              <a:rPr lang="ar-DZ" dirty="0" smtClean="0"/>
              <a:t>و تطبيقاته. وأخيرًا، بالنسبة للدكتوراه، نقدم تخصصًا في الرياضيات.</a:t>
            </a:r>
          </a:p>
          <a:p>
            <a:pPr algn="r" rtl="1"/>
            <a:endParaRPr lang="ar-DZ" dirty="0" smtClean="0"/>
          </a:p>
          <a:p>
            <a:pPr algn="r" rtl="1"/>
            <a:r>
              <a:rPr lang="ar-DZ" dirty="0" smtClean="0"/>
              <a:t>في فرع الإعلام الآلي، نقدم أيضًا العديد من التخصصات في الليسانس </a:t>
            </a:r>
            <a:r>
              <a:rPr lang="ar-DZ" dirty="0" err="1" smtClean="0"/>
              <a:t>والماستر</a:t>
            </a:r>
            <a:r>
              <a:rPr lang="ar-DZ" dirty="0" smtClean="0"/>
              <a:t> والدكتوراه. في الليسانس، تشمل التخصصات أنظمة الإعلام الآلي، وهندسة أنظمة الإعلام الآلي والبرمجيات،. وفي </a:t>
            </a:r>
            <a:r>
              <a:rPr lang="ar-DZ" dirty="0" err="1" smtClean="0"/>
              <a:t>الماستر</a:t>
            </a:r>
            <a:r>
              <a:rPr lang="ar-DZ" dirty="0" smtClean="0"/>
              <a:t>، نقدم تخصصات في الشبكات والوسائط المتعددة، والإعلام الآلي وتقنية المعلومات، وهندسة الإعلام الآلي </a:t>
            </a:r>
            <a:r>
              <a:rPr lang="ar-DZ" dirty="0" err="1" smtClean="0"/>
              <a:t>القرارية</a:t>
            </a:r>
            <a:r>
              <a:rPr lang="ar-DZ" dirty="0" smtClean="0"/>
              <a:t>. وبالنسبة للدكتوراه، نقدم تخصصًا في الإعلام الآلي.</a:t>
            </a:r>
          </a:p>
          <a:p>
            <a:pPr algn="r" rtl="1"/>
            <a:r>
              <a:rPr lang="ar-DZ" dirty="0" smtClean="0"/>
              <a:t/>
            </a:r>
            <a:br>
              <a:rPr lang="ar-DZ" dirty="0" smtClean="0"/>
            </a:br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27DBF459-C22F-C17A-80CA-114CA7276CF4}"/>
              </a:ext>
            </a:extLst>
          </p:cNvPr>
          <p:cNvSpPr txBox="1"/>
          <p:nvPr/>
        </p:nvSpPr>
        <p:spPr>
          <a:xfrm>
            <a:off x="5362462" y="1396862"/>
            <a:ext cx="1888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DZ" sz="2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التعريف </a:t>
            </a:r>
            <a:r>
              <a:rPr lang="ar-DZ" sz="28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بالكلية</a:t>
            </a:r>
            <a:endParaRPr lang="en-US" sz="28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9535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 8">
            <a:extLst>
              <a:ext uri="{FF2B5EF4-FFF2-40B4-BE49-F238E27FC236}">
                <a16:creationId xmlns:a16="http://schemas.microsoft.com/office/drawing/2014/main" xmlns="" id="{FA2969FE-FBB1-C36C-E4DC-C5A850B025B1}"/>
              </a:ext>
            </a:extLst>
          </p:cNvPr>
          <p:cNvGrpSpPr/>
          <p:nvPr/>
        </p:nvGrpSpPr>
        <p:grpSpPr>
          <a:xfrm>
            <a:off x="838200" y="228600"/>
            <a:ext cx="5288932" cy="1159615"/>
            <a:chOff x="1851106" y="5041057"/>
            <a:chExt cx="5288932" cy="1159615"/>
          </a:xfrm>
        </p:grpSpPr>
        <p:grpSp>
          <p:nvGrpSpPr>
            <p:cNvPr id="5" name="Groupe 87">
              <a:extLst>
                <a:ext uri="{FF2B5EF4-FFF2-40B4-BE49-F238E27FC236}">
                  <a16:creationId xmlns:a16="http://schemas.microsoft.com/office/drawing/2014/main" xmlns="" id="{91090313-EB66-ED5B-1A3B-5F4B09BF934B}"/>
                </a:ext>
              </a:extLst>
            </p:cNvPr>
            <p:cNvGrpSpPr/>
            <p:nvPr/>
          </p:nvGrpSpPr>
          <p:grpSpPr>
            <a:xfrm>
              <a:off x="1851106" y="5041057"/>
              <a:ext cx="5288932" cy="1159615"/>
              <a:chOff x="1851106" y="5041057"/>
              <a:chExt cx="5288932" cy="1159615"/>
            </a:xfrm>
          </p:grpSpPr>
          <p:pic>
            <p:nvPicPr>
              <p:cNvPr id="12" name="Picture 4" descr="تخصص رياضيات وإعلام آلي (MI) تعريف عام بالتخصص">
                <a:extLst>
                  <a:ext uri="{FF2B5EF4-FFF2-40B4-BE49-F238E27FC236}">
                    <a16:creationId xmlns:a16="http://schemas.microsoft.com/office/drawing/2014/main" xmlns="" id="{CEC2696B-4C3F-B7BC-408E-6B8021185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549" b="20697"/>
              <a:stretch/>
            </p:blipFill>
            <p:spPr bwMode="auto">
              <a:xfrm>
                <a:off x="1851106" y="5041057"/>
                <a:ext cx="5288932" cy="11596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1578EDF-6054-8C94-6956-02A148DE831B}"/>
                  </a:ext>
                </a:extLst>
              </p:cNvPr>
              <p:cNvSpPr txBox="1"/>
              <p:nvPr/>
            </p:nvSpPr>
            <p:spPr>
              <a:xfrm>
                <a:off x="3843766" y="5658782"/>
                <a:ext cx="860316" cy="2219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1ED2DF1D-642F-71D9-011C-CDBA028DA123}"/>
                </a:ext>
              </a:extLst>
            </p:cNvPr>
            <p:cNvSpPr txBox="1"/>
            <p:nvPr/>
          </p:nvSpPr>
          <p:spPr>
            <a:xfrm>
              <a:off x="2003962" y="5661248"/>
              <a:ext cx="2758692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16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كليــــة الـرياضيات و الإعلام الألي </a:t>
              </a:r>
              <a:endParaRPr lang="en-US" sz="1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324600" y="1219200"/>
            <a:ext cx="1836308" cy="386811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رياضيات</a:t>
            </a:r>
            <a:endParaRPr lang="fr-FR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6" name="Groupe 15">
            <a:extLst>
              <a:ext uri="{FF2B5EF4-FFF2-40B4-BE49-F238E27FC236}">
                <a16:creationId xmlns:a16="http://schemas.microsoft.com/office/drawing/2014/main" xmlns="" id="{EA32330A-A5EC-A527-A386-CAEB9B2C4FB5}"/>
              </a:ext>
            </a:extLst>
          </p:cNvPr>
          <p:cNvGrpSpPr/>
          <p:nvPr/>
        </p:nvGrpSpPr>
        <p:grpSpPr>
          <a:xfrm rot="16200000">
            <a:off x="6818839" y="-418040"/>
            <a:ext cx="1002142" cy="2295421"/>
            <a:chOff x="7818330" y="1165166"/>
            <a:chExt cx="1002142" cy="2295421"/>
          </a:xfrm>
        </p:grpSpPr>
        <p:sp>
          <p:nvSpPr>
            <p:cNvPr id="17" name="Rectangle : coins arrondis 2">
              <a:extLst>
                <a:ext uri="{FF2B5EF4-FFF2-40B4-BE49-F238E27FC236}">
                  <a16:creationId xmlns:a16="http://schemas.microsoft.com/office/drawing/2014/main" xmlns="" id="{F0C5AC17-E7EC-ABC2-E601-0E5AFE36A7DA}"/>
                </a:ext>
              </a:extLst>
            </p:cNvPr>
            <p:cNvSpPr/>
            <p:nvPr/>
          </p:nvSpPr>
          <p:spPr>
            <a:xfrm>
              <a:off x="7818330" y="1165166"/>
              <a:ext cx="1000132" cy="219182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 : coins arrondis 45">
              <a:extLst>
                <a:ext uri="{FF2B5EF4-FFF2-40B4-BE49-F238E27FC236}">
                  <a16:creationId xmlns:a16="http://schemas.microsoft.com/office/drawing/2014/main" xmlns="" id="{7BFB2FFE-7701-027C-847F-542B6097052E}"/>
                </a:ext>
              </a:extLst>
            </p:cNvPr>
            <p:cNvSpPr/>
            <p:nvPr/>
          </p:nvSpPr>
          <p:spPr>
            <a:xfrm>
              <a:off x="7906072" y="1253872"/>
              <a:ext cx="914400" cy="210312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EC5AD7AA-A274-0218-009C-C91B6D9CEF0F}"/>
                </a:ext>
              </a:extLst>
            </p:cNvPr>
            <p:cNvSpPr/>
            <p:nvPr/>
          </p:nvSpPr>
          <p:spPr>
            <a:xfrm rot="5400000">
              <a:off x="7369009" y="2149986"/>
              <a:ext cx="2191827" cy="429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sz="6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ليسانس</a:t>
              </a:r>
              <a:endParaRPr lang="fr-FR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828800"/>
            <a:ext cx="76200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 8">
            <a:extLst>
              <a:ext uri="{FF2B5EF4-FFF2-40B4-BE49-F238E27FC236}">
                <a16:creationId xmlns:a16="http://schemas.microsoft.com/office/drawing/2014/main" xmlns="" id="{FA2969FE-FBB1-C36C-E4DC-C5A850B025B1}"/>
              </a:ext>
            </a:extLst>
          </p:cNvPr>
          <p:cNvGrpSpPr/>
          <p:nvPr/>
        </p:nvGrpSpPr>
        <p:grpSpPr>
          <a:xfrm>
            <a:off x="838200" y="228600"/>
            <a:ext cx="5288932" cy="1159615"/>
            <a:chOff x="1851106" y="5041057"/>
            <a:chExt cx="5288932" cy="1159615"/>
          </a:xfrm>
        </p:grpSpPr>
        <p:grpSp>
          <p:nvGrpSpPr>
            <p:cNvPr id="5" name="Groupe 87">
              <a:extLst>
                <a:ext uri="{FF2B5EF4-FFF2-40B4-BE49-F238E27FC236}">
                  <a16:creationId xmlns:a16="http://schemas.microsoft.com/office/drawing/2014/main" xmlns="" id="{91090313-EB66-ED5B-1A3B-5F4B09BF934B}"/>
                </a:ext>
              </a:extLst>
            </p:cNvPr>
            <p:cNvGrpSpPr/>
            <p:nvPr/>
          </p:nvGrpSpPr>
          <p:grpSpPr>
            <a:xfrm>
              <a:off x="1851106" y="5041057"/>
              <a:ext cx="5288932" cy="1159615"/>
              <a:chOff x="1851106" y="5041057"/>
              <a:chExt cx="5288932" cy="1159615"/>
            </a:xfrm>
          </p:grpSpPr>
          <p:pic>
            <p:nvPicPr>
              <p:cNvPr id="12" name="Picture 4" descr="تخصص رياضيات وإعلام آلي (MI) تعريف عام بالتخصص">
                <a:extLst>
                  <a:ext uri="{FF2B5EF4-FFF2-40B4-BE49-F238E27FC236}">
                    <a16:creationId xmlns:a16="http://schemas.microsoft.com/office/drawing/2014/main" xmlns="" id="{CEC2696B-4C3F-B7BC-408E-6B8021185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549" b="20697"/>
              <a:stretch/>
            </p:blipFill>
            <p:spPr bwMode="auto">
              <a:xfrm>
                <a:off x="1851106" y="5041057"/>
                <a:ext cx="5288932" cy="11596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1578EDF-6054-8C94-6956-02A148DE831B}"/>
                  </a:ext>
                </a:extLst>
              </p:cNvPr>
              <p:cNvSpPr txBox="1"/>
              <p:nvPr/>
            </p:nvSpPr>
            <p:spPr>
              <a:xfrm>
                <a:off x="3843766" y="5658782"/>
                <a:ext cx="860316" cy="2219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1ED2DF1D-642F-71D9-011C-CDBA028DA123}"/>
                </a:ext>
              </a:extLst>
            </p:cNvPr>
            <p:cNvSpPr txBox="1"/>
            <p:nvPr/>
          </p:nvSpPr>
          <p:spPr>
            <a:xfrm>
              <a:off x="2003962" y="5661248"/>
              <a:ext cx="2758692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16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كليــــة الـرياضيات و الإعلام الألي </a:t>
              </a:r>
              <a:endParaRPr lang="en-US" sz="1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324600" y="1219200"/>
            <a:ext cx="1836308" cy="386811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رياضيات</a:t>
            </a:r>
            <a:endParaRPr lang="fr-FR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6" name="Groupe 15">
            <a:extLst>
              <a:ext uri="{FF2B5EF4-FFF2-40B4-BE49-F238E27FC236}">
                <a16:creationId xmlns:a16="http://schemas.microsoft.com/office/drawing/2014/main" xmlns="" id="{EA32330A-A5EC-A527-A386-CAEB9B2C4FB5}"/>
              </a:ext>
            </a:extLst>
          </p:cNvPr>
          <p:cNvGrpSpPr/>
          <p:nvPr/>
        </p:nvGrpSpPr>
        <p:grpSpPr>
          <a:xfrm rot="16200000">
            <a:off x="6818839" y="-418040"/>
            <a:ext cx="1002142" cy="2295421"/>
            <a:chOff x="7818330" y="1165166"/>
            <a:chExt cx="1002142" cy="2295421"/>
          </a:xfrm>
        </p:grpSpPr>
        <p:sp>
          <p:nvSpPr>
            <p:cNvPr id="17" name="Rectangle : coins arrondis 2">
              <a:extLst>
                <a:ext uri="{FF2B5EF4-FFF2-40B4-BE49-F238E27FC236}">
                  <a16:creationId xmlns:a16="http://schemas.microsoft.com/office/drawing/2014/main" xmlns="" id="{F0C5AC17-E7EC-ABC2-E601-0E5AFE36A7DA}"/>
                </a:ext>
              </a:extLst>
            </p:cNvPr>
            <p:cNvSpPr/>
            <p:nvPr/>
          </p:nvSpPr>
          <p:spPr>
            <a:xfrm>
              <a:off x="7818330" y="1165166"/>
              <a:ext cx="1000132" cy="219182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 : coins arrondis 45">
              <a:extLst>
                <a:ext uri="{FF2B5EF4-FFF2-40B4-BE49-F238E27FC236}">
                  <a16:creationId xmlns:a16="http://schemas.microsoft.com/office/drawing/2014/main" xmlns="" id="{7BFB2FFE-7701-027C-847F-542B6097052E}"/>
                </a:ext>
              </a:extLst>
            </p:cNvPr>
            <p:cNvSpPr/>
            <p:nvPr/>
          </p:nvSpPr>
          <p:spPr>
            <a:xfrm>
              <a:off x="7906072" y="1253872"/>
              <a:ext cx="914400" cy="210312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EC5AD7AA-A274-0218-009C-C91B6D9CEF0F}"/>
                </a:ext>
              </a:extLst>
            </p:cNvPr>
            <p:cNvSpPr/>
            <p:nvPr/>
          </p:nvSpPr>
          <p:spPr>
            <a:xfrm rot="5400000">
              <a:off x="7369009" y="2149986"/>
              <a:ext cx="2191827" cy="429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sz="6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ليسانس</a:t>
              </a:r>
              <a:endParaRPr lang="fr-FR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792483"/>
            <a:ext cx="7772400" cy="42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 8">
            <a:extLst>
              <a:ext uri="{FF2B5EF4-FFF2-40B4-BE49-F238E27FC236}">
                <a16:creationId xmlns:a16="http://schemas.microsoft.com/office/drawing/2014/main" xmlns="" id="{FA2969FE-FBB1-C36C-E4DC-C5A850B025B1}"/>
              </a:ext>
            </a:extLst>
          </p:cNvPr>
          <p:cNvGrpSpPr/>
          <p:nvPr/>
        </p:nvGrpSpPr>
        <p:grpSpPr>
          <a:xfrm>
            <a:off x="838200" y="228600"/>
            <a:ext cx="5288932" cy="1159615"/>
            <a:chOff x="1851106" y="5041057"/>
            <a:chExt cx="5288932" cy="1159615"/>
          </a:xfrm>
        </p:grpSpPr>
        <p:grpSp>
          <p:nvGrpSpPr>
            <p:cNvPr id="5" name="Groupe 87">
              <a:extLst>
                <a:ext uri="{FF2B5EF4-FFF2-40B4-BE49-F238E27FC236}">
                  <a16:creationId xmlns:a16="http://schemas.microsoft.com/office/drawing/2014/main" xmlns="" id="{91090313-EB66-ED5B-1A3B-5F4B09BF934B}"/>
                </a:ext>
              </a:extLst>
            </p:cNvPr>
            <p:cNvGrpSpPr/>
            <p:nvPr/>
          </p:nvGrpSpPr>
          <p:grpSpPr>
            <a:xfrm>
              <a:off x="1851106" y="5041057"/>
              <a:ext cx="5288932" cy="1159615"/>
              <a:chOff x="1851106" y="5041057"/>
              <a:chExt cx="5288932" cy="1159615"/>
            </a:xfrm>
          </p:grpSpPr>
          <p:pic>
            <p:nvPicPr>
              <p:cNvPr id="12" name="Picture 4" descr="تخصص رياضيات وإعلام آلي (MI) تعريف عام بالتخصص">
                <a:extLst>
                  <a:ext uri="{FF2B5EF4-FFF2-40B4-BE49-F238E27FC236}">
                    <a16:creationId xmlns:a16="http://schemas.microsoft.com/office/drawing/2014/main" xmlns="" id="{CEC2696B-4C3F-B7BC-408E-6B8021185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549" b="20697"/>
              <a:stretch/>
            </p:blipFill>
            <p:spPr bwMode="auto">
              <a:xfrm>
                <a:off x="1851106" y="5041057"/>
                <a:ext cx="5288932" cy="11596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1578EDF-6054-8C94-6956-02A148DE831B}"/>
                  </a:ext>
                </a:extLst>
              </p:cNvPr>
              <p:cNvSpPr txBox="1"/>
              <p:nvPr/>
            </p:nvSpPr>
            <p:spPr>
              <a:xfrm>
                <a:off x="3843766" y="5658782"/>
                <a:ext cx="860316" cy="2219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1ED2DF1D-642F-71D9-011C-CDBA028DA123}"/>
                </a:ext>
              </a:extLst>
            </p:cNvPr>
            <p:cNvSpPr txBox="1"/>
            <p:nvPr/>
          </p:nvSpPr>
          <p:spPr>
            <a:xfrm>
              <a:off x="2003962" y="5661248"/>
              <a:ext cx="2758692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16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كليــــة الـرياضيات و الإعلام الألي </a:t>
              </a:r>
              <a:endParaRPr lang="en-US" sz="1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629400" y="1143000"/>
            <a:ext cx="1683908" cy="30480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رياضيات</a:t>
            </a:r>
            <a:endParaRPr lang="fr-FR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6" name="Groupe 15">
            <a:extLst>
              <a:ext uri="{FF2B5EF4-FFF2-40B4-BE49-F238E27FC236}">
                <a16:creationId xmlns:a16="http://schemas.microsoft.com/office/drawing/2014/main" xmlns="" id="{EA32330A-A5EC-A527-A386-CAEB9B2C4FB5}"/>
              </a:ext>
            </a:extLst>
          </p:cNvPr>
          <p:cNvGrpSpPr/>
          <p:nvPr/>
        </p:nvGrpSpPr>
        <p:grpSpPr>
          <a:xfrm rot="16200000">
            <a:off x="6977011" y="-347611"/>
            <a:ext cx="914400" cy="2066821"/>
            <a:chOff x="7818330" y="1165166"/>
            <a:chExt cx="1002142" cy="2295421"/>
          </a:xfrm>
        </p:grpSpPr>
        <p:sp>
          <p:nvSpPr>
            <p:cNvPr id="17" name="Rectangle : coins arrondis 2">
              <a:extLst>
                <a:ext uri="{FF2B5EF4-FFF2-40B4-BE49-F238E27FC236}">
                  <a16:creationId xmlns:a16="http://schemas.microsoft.com/office/drawing/2014/main" xmlns="" id="{F0C5AC17-E7EC-ABC2-E601-0E5AFE36A7DA}"/>
                </a:ext>
              </a:extLst>
            </p:cNvPr>
            <p:cNvSpPr/>
            <p:nvPr/>
          </p:nvSpPr>
          <p:spPr>
            <a:xfrm>
              <a:off x="7818330" y="1165166"/>
              <a:ext cx="1000132" cy="219182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 : coins arrondis 45">
              <a:extLst>
                <a:ext uri="{FF2B5EF4-FFF2-40B4-BE49-F238E27FC236}">
                  <a16:creationId xmlns:a16="http://schemas.microsoft.com/office/drawing/2014/main" xmlns="" id="{7BFB2FFE-7701-027C-847F-542B6097052E}"/>
                </a:ext>
              </a:extLst>
            </p:cNvPr>
            <p:cNvSpPr/>
            <p:nvPr/>
          </p:nvSpPr>
          <p:spPr>
            <a:xfrm>
              <a:off x="7906072" y="1253872"/>
              <a:ext cx="914400" cy="210312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EC5AD7AA-A274-0218-009C-C91B6D9CEF0F}"/>
                </a:ext>
              </a:extLst>
            </p:cNvPr>
            <p:cNvSpPr/>
            <p:nvPr/>
          </p:nvSpPr>
          <p:spPr>
            <a:xfrm rot="5400000">
              <a:off x="7369009" y="2149986"/>
              <a:ext cx="2191827" cy="429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sz="6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ليسانس</a:t>
              </a:r>
              <a:endParaRPr lang="fr-FR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447800"/>
            <a:ext cx="7924800" cy="478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 8">
            <a:extLst>
              <a:ext uri="{FF2B5EF4-FFF2-40B4-BE49-F238E27FC236}">
                <a16:creationId xmlns:a16="http://schemas.microsoft.com/office/drawing/2014/main" xmlns="" id="{FA2969FE-FBB1-C36C-E4DC-C5A850B025B1}"/>
              </a:ext>
            </a:extLst>
          </p:cNvPr>
          <p:cNvGrpSpPr/>
          <p:nvPr/>
        </p:nvGrpSpPr>
        <p:grpSpPr>
          <a:xfrm>
            <a:off x="838200" y="228600"/>
            <a:ext cx="5288932" cy="1159615"/>
            <a:chOff x="1851106" y="5041057"/>
            <a:chExt cx="5288932" cy="1159615"/>
          </a:xfrm>
        </p:grpSpPr>
        <p:grpSp>
          <p:nvGrpSpPr>
            <p:cNvPr id="5" name="Groupe 87">
              <a:extLst>
                <a:ext uri="{FF2B5EF4-FFF2-40B4-BE49-F238E27FC236}">
                  <a16:creationId xmlns:a16="http://schemas.microsoft.com/office/drawing/2014/main" xmlns="" id="{91090313-EB66-ED5B-1A3B-5F4B09BF934B}"/>
                </a:ext>
              </a:extLst>
            </p:cNvPr>
            <p:cNvGrpSpPr/>
            <p:nvPr/>
          </p:nvGrpSpPr>
          <p:grpSpPr>
            <a:xfrm>
              <a:off x="1851106" y="5041057"/>
              <a:ext cx="5288932" cy="1159615"/>
              <a:chOff x="1851106" y="5041057"/>
              <a:chExt cx="5288932" cy="1159615"/>
            </a:xfrm>
          </p:grpSpPr>
          <p:pic>
            <p:nvPicPr>
              <p:cNvPr id="12" name="Picture 4" descr="تخصص رياضيات وإعلام آلي (MI) تعريف عام بالتخصص">
                <a:extLst>
                  <a:ext uri="{FF2B5EF4-FFF2-40B4-BE49-F238E27FC236}">
                    <a16:creationId xmlns:a16="http://schemas.microsoft.com/office/drawing/2014/main" xmlns="" id="{CEC2696B-4C3F-B7BC-408E-6B8021185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549" b="20697"/>
              <a:stretch/>
            </p:blipFill>
            <p:spPr bwMode="auto">
              <a:xfrm>
                <a:off x="1851106" y="5041057"/>
                <a:ext cx="5288932" cy="11596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1578EDF-6054-8C94-6956-02A148DE831B}"/>
                  </a:ext>
                </a:extLst>
              </p:cNvPr>
              <p:cNvSpPr txBox="1"/>
              <p:nvPr/>
            </p:nvSpPr>
            <p:spPr>
              <a:xfrm>
                <a:off x="3843766" y="5658782"/>
                <a:ext cx="860316" cy="2219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1ED2DF1D-642F-71D9-011C-CDBA028DA123}"/>
                </a:ext>
              </a:extLst>
            </p:cNvPr>
            <p:cNvSpPr txBox="1"/>
            <p:nvPr/>
          </p:nvSpPr>
          <p:spPr>
            <a:xfrm>
              <a:off x="2003962" y="5661248"/>
              <a:ext cx="2758692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16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كليــــة الـرياضيات و الإعلام الألي </a:t>
              </a:r>
              <a:endParaRPr lang="en-US" sz="1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6400800" y="228600"/>
            <a:ext cx="2066821" cy="1143000"/>
            <a:chOff x="6400800" y="228600"/>
            <a:chExt cx="2066821" cy="1143000"/>
          </a:xfrm>
        </p:grpSpPr>
        <p:grpSp>
          <p:nvGrpSpPr>
            <p:cNvPr id="6" name="Groupe 15">
              <a:extLst>
                <a:ext uri="{FF2B5EF4-FFF2-40B4-BE49-F238E27FC236}">
                  <a16:creationId xmlns:a16="http://schemas.microsoft.com/office/drawing/2014/main" xmlns="" id="{EA32330A-A5EC-A527-A386-CAEB9B2C4FB5}"/>
                </a:ext>
              </a:extLst>
            </p:cNvPr>
            <p:cNvGrpSpPr/>
            <p:nvPr/>
          </p:nvGrpSpPr>
          <p:grpSpPr>
            <a:xfrm rot="16200000">
              <a:off x="7015111" y="-385711"/>
              <a:ext cx="838200" cy="2066821"/>
              <a:chOff x="7818330" y="1165166"/>
              <a:chExt cx="1002142" cy="2295421"/>
            </a:xfrm>
          </p:grpSpPr>
          <p:sp>
            <p:nvSpPr>
              <p:cNvPr id="17" name="Rectangle : coins arrondis 2">
                <a:extLst>
                  <a:ext uri="{FF2B5EF4-FFF2-40B4-BE49-F238E27FC236}">
                    <a16:creationId xmlns:a16="http://schemas.microsoft.com/office/drawing/2014/main" xmlns="" id="{F0C5AC17-E7EC-ABC2-E601-0E5AFE36A7DA}"/>
                  </a:ext>
                </a:extLst>
              </p:cNvPr>
              <p:cNvSpPr/>
              <p:nvPr/>
            </p:nvSpPr>
            <p:spPr>
              <a:xfrm>
                <a:off x="7818330" y="1165166"/>
                <a:ext cx="1000132" cy="2191826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 : coins arrondis 45">
                <a:extLst>
                  <a:ext uri="{FF2B5EF4-FFF2-40B4-BE49-F238E27FC236}">
                    <a16:creationId xmlns:a16="http://schemas.microsoft.com/office/drawing/2014/main" xmlns="" id="{7BFB2FFE-7701-027C-847F-542B6097052E}"/>
                  </a:ext>
                </a:extLst>
              </p:cNvPr>
              <p:cNvSpPr/>
              <p:nvPr/>
            </p:nvSpPr>
            <p:spPr>
              <a:xfrm>
                <a:off x="7906072" y="1253872"/>
                <a:ext cx="914400" cy="210312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EC5AD7AA-A274-0218-009C-C91B6D9CEF0F}"/>
                  </a:ext>
                </a:extLst>
              </p:cNvPr>
              <p:cNvSpPr/>
              <p:nvPr/>
            </p:nvSpPr>
            <p:spPr>
              <a:xfrm rot="5400000">
                <a:off x="7369009" y="2149986"/>
                <a:ext cx="2191827" cy="4293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ar-DZ" sz="6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ليسانس</a:t>
                </a:r>
                <a:endParaRPr lang="fr-FR" sz="6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5BA2B89-45BB-47EC-88D6-D74555821269}"/>
                </a:ext>
              </a:extLst>
            </p:cNvPr>
            <p:cNvSpPr/>
            <p:nvPr/>
          </p:nvSpPr>
          <p:spPr>
            <a:xfrm>
              <a:off x="7010400" y="1066800"/>
              <a:ext cx="1379108" cy="304800"/>
            </a:xfrm>
            <a:prstGeom prst="rect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DZ" sz="14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إعلام ألي</a:t>
              </a:r>
              <a:endParaRPr lang="fr-FR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828800"/>
            <a:ext cx="761999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 8">
            <a:extLst>
              <a:ext uri="{FF2B5EF4-FFF2-40B4-BE49-F238E27FC236}">
                <a16:creationId xmlns:a16="http://schemas.microsoft.com/office/drawing/2014/main" xmlns="" id="{FA2969FE-FBB1-C36C-E4DC-C5A850B025B1}"/>
              </a:ext>
            </a:extLst>
          </p:cNvPr>
          <p:cNvGrpSpPr/>
          <p:nvPr/>
        </p:nvGrpSpPr>
        <p:grpSpPr>
          <a:xfrm>
            <a:off x="838200" y="228600"/>
            <a:ext cx="5288932" cy="1159615"/>
            <a:chOff x="1851106" y="5041057"/>
            <a:chExt cx="5288932" cy="1159615"/>
          </a:xfrm>
        </p:grpSpPr>
        <p:grpSp>
          <p:nvGrpSpPr>
            <p:cNvPr id="5" name="Groupe 87">
              <a:extLst>
                <a:ext uri="{FF2B5EF4-FFF2-40B4-BE49-F238E27FC236}">
                  <a16:creationId xmlns:a16="http://schemas.microsoft.com/office/drawing/2014/main" xmlns="" id="{91090313-EB66-ED5B-1A3B-5F4B09BF934B}"/>
                </a:ext>
              </a:extLst>
            </p:cNvPr>
            <p:cNvGrpSpPr/>
            <p:nvPr/>
          </p:nvGrpSpPr>
          <p:grpSpPr>
            <a:xfrm>
              <a:off x="1851106" y="5041057"/>
              <a:ext cx="5288932" cy="1159615"/>
              <a:chOff x="1851106" y="5041057"/>
              <a:chExt cx="5288932" cy="1159615"/>
            </a:xfrm>
          </p:grpSpPr>
          <p:pic>
            <p:nvPicPr>
              <p:cNvPr id="12" name="Picture 4" descr="تخصص رياضيات وإعلام آلي (MI) تعريف عام بالتخصص">
                <a:extLst>
                  <a:ext uri="{FF2B5EF4-FFF2-40B4-BE49-F238E27FC236}">
                    <a16:creationId xmlns:a16="http://schemas.microsoft.com/office/drawing/2014/main" xmlns="" id="{CEC2696B-4C3F-B7BC-408E-6B8021185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549" b="20697"/>
              <a:stretch/>
            </p:blipFill>
            <p:spPr bwMode="auto">
              <a:xfrm>
                <a:off x="1851106" y="5041057"/>
                <a:ext cx="5288932" cy="11596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1578EDF-6054-8C94-6956-02A148DE831B}"/>
                  </a:ext>
                </a:extLst>
              </p:cNvPr>
              <p:cNvSpPr txBox="1"/>
              <p:nvPr/>
            </p:nvSpPr>
            <p:spPr>
              <a:xfrm>
                <a:off x="3843766" y="5658782"/>
                <a:ext cx="860316" cy="2219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1ED2DF1D-642F-71D9-011C-CDBA028DA123}"/>
                </a:ext>
              </a:extLst>
            </p:cNvPr>
            <p:cNvSpPr txBox="1"/>
            <p:nvPr/>
          </p:nvSpPr>
          <p:spPr>
            <a:xfrm>
              <a:off x="2003962" y="5661248"/>
              <a:ext cx="2758692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16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كليــــة الـرياضيات و الإعلام الألي </a:t>
              </a:r>
              <a:endParaRPr lang="en-US" sz="1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905000"/>
            <a:ext cx="7495691" cy="410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" name="Groupe 25"/>
          <p:cNvGrpSpPr/>
          <p:nvPr/>
        </p:nvGrpSpPr>
        <p:grpSpPr>
          <a:xfrm>
            <a:off x="6400800" y="228600"/>
            <a:ext cx="2066821" cy="1143000"/>
            <a:chOff x="6400800" y="228600"/>
            <a:chExt cx="2066821" cy="1143000"/>
          </a:xfrm>
        </p:grpSpPr>
        <p:grpSp>
          <p:nvGrpSpPr>
            <p:cNvPr id="27" name="Groupe 15">
              <a:extLst>
                <a:ext uri="{FF2B5EF4-FFF2-40B4-BE49-F238E27FC236}">
                  <a16:creationId xmlns:a16="http://schemas.microsoft.com/office/drawing/2014/main" xmlns="" id="{EA32330A-A5EC-A527-A386-CAEB9B2C4FB5}"/>
                </a:ext>
              </a:extLst>
            </p:cNvPr>
            <p:cNvGrpSpPr/>
            <p:nvPr/>
          </p:nvGrpSpPr>
          <p:grpSpPr>
            <a:xfrm rot="16200000">
              <a:off x="7015113" y="-385711"/>
              <a:ext cx="838200" cy="2066821"/>
              <a:chOff x="7818330" y="1165166"/>
              <a:chExt cx="1002142" cy="2295421"/>
            </a:xfrm>
          </p:grpSpPr>
          <p:sp>
            <p:nvSpPr>
              <p:cNvPr id="29" name="Rectangle : coins arrondis 2">
                <a:extLst>
                  <a:ext uri="{FF2B5EF4-FFF2-40B4-BE49-F238E27FC236}">
                    <a16:creationId xmlns:a16="http://schemas.microsoft.com/office/drawing/2014/main" xmlns="" id="{F0C5AC17-E7EC-ABC2-E601-0E5AFE36A7DA}"/>
                  </a:ext>
                </a:extLst>
              </p:cNvPr>
              <p:cNvSpPr/>
              <p:nvPr/>
            </p:nvSpPr>
            <p:spPr>
              <a:xfrm>
                <a:off x="7818330" y="1165166"/>
                <a:ext cx="1000132" cy="2191826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 : coins arrondis 45">
                <a:extLst>
                  <a:ext uri="{FF2B5EF4-FFF2-40B4-BE49-F238E27FC236}">
                    <a16:creationId xmlns:a16="http://schemas.microsoft.com/office/drawing/2014/main" xmlns="" id="{7BFB2FFE-7701-027C-847F-542B6097052E}"/>
                  </a:ext>
                </a:extLst>
              </p:cNvPr>
              <p:cNvSpPr/>
              <p:nvPr/>
            </p:nvSpPr>
            <p:spPr>
              <a:xfrm>
                <a:off x="7906072" y="1253872"/>
                <a:ext cx="914400" cy="210312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EC5AD7AA-A274-0218-009C-C91B6D9CEF0F}"/>
                  </a:ext>
                </a:extLst>
              </p:cNvPr>
              <p:cNvSpPr/>
              <p:nvPr/>
            </p:nvSpPr>
            <p:spPr>
              <a:xfrm rot="5400000">
                <a:off x="7369009" y="2149986"/>
                <a:ext cx="2191827" cy="4293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ar-DZ" sz="6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ليسانس</a:t>
                </a:r>
                <a:endParaRPr lang="fr-FR" sz="6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5BA2B89-45BB-47EC-88D6-D74555821269}"/>
                </a:ext>
              </a:extLst>
            </p:cNvPr>
            <p:cNvSpPr/>
            <p:nvPr/>
          </p:nvSpPr>
          <p:spPr>
            <a:xfrm>
              <a:off x="7010400" y="1066800"/>
              <a:ext cx="1379108" cy="304800"/>
            </a:xfrm>
            <a:prstGeom prst="rect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DZ" sz="14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إعلام ألي</a:t>
              </a:r>
              <a:endParaRPr lang="fr-FR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 8">
            <a:extLst>
              <a:ext uri="{FF2B5EF4-FFF2-40B4-BE49-F238E27FC236}">
                <a16:creationId xmlns:a16="http://schemas.microsoft.com/office/drawing/2014/main" xmlns="" id="{FA2969FE-FBB1-C36C-E4DC-C5A850B025B1}"/>
              </a:ext>
            </a:extLst>
          </p:cNvPr>
          <p:cNvGrpSpPr/>
          <p:nvPr/>
        </p:nvGrpSpPr>
        <p:grpSpPr>
          <a:xfrm>
            <a:off x="838200" y="228600"/>
            <a:ext cx="5288932" cy="1159615"/>
            <a:chOff x="1851106" y="5041057"/>
            <a:chExt cx="5288932" cy="1159615"/>
          </a:xfrm>
        </p:grpSpPr>
        <p:grpSp>
          <p:nvGrpSpPr>
            <p:cNvPr id="5" name="Groupe 87">
              <a:extLst>
                <a:ext uri="{FF2B5EF4-FFF2-40B4-BE49-F238E27FC236}">
                  <a16:creationId xmlns:a16="http://schemas.microsoft.com/office/drawing/2014/main" xmlns="" id="{91090313-EB66-ED5B-1A3B-5F4B09BF934B}"/>
                </a:ext>
              </a:extLst>
            </p:cNvPr>
            <p:cNvGrpSpPr/>
            <p:nvPr/>
          </p:nvGrpSpPr>
          <p:grpSpPr>
            <a:xfrm>
              <a:off x="1851106" y="5041057"/>
              <a:ext cx="5288932" cy="1159615"/>
              <a:chOff x="1851106" y="5041057"/>
              <a:chExt cx="5288932" cy="1159615"/>
            </a:xfrm>
          </p:grpSpPr>
          <p:pic>
            <p:nvPicPr>
              <p:cNvPr id="12" name="Picture 4" descr="تخصص رياضيات وإعلام آلي (MI) تعريف عام بالتخصص">
                <a:extLst>
                  <a:ext uri="{FF2B5EF4-FFF2-40B4-BE49-F238E27FC236}">
                    <a16:creationId xmlns:a16="http://schemas.microsoft.com/office/drawing/2014/main" xmlns="" id="{CEC2696B-4C3F-B7BC-408E-6B8021185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549" b="20697"/>
              <a:stretch/>
            </p:blipFill>
            <p:spPr bwMode="auto">
              <a:xfrm>
                <a:off x="1851106" y="5041057"/>
                <a:ext cx="5288932" cy="11596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1578EDF-6054-8C94-6956-02A148DE831B}"/>
                  </a:ext>
                </a:extLst>
              </p:cNvPr>
              <p:cNvSpPr txBox="1"/>
              <p:nvPr/>
            </p:nvSpPr>
            <p:spPr>
              <a:xfrm>
                <a:off x="3843766" y="5658782"/>
                <a:ext cx="860316" cy="2219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1ED2DF1D-642F-71D9-011C-CDBA028DA123}"/>
                </a:ext>
              </a:extLst>
            </p:cNvPr>
            <p:cNvSpPr txBox="1"/>
            <p:nvPr/>
          </p:nvSpPr>
          <p:spPr>
            <a:xfrm>
              <a:off x="2003962" y="5661248"/>
              <a:ext cx="2758692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16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كليــــة الـرياضيات و الإعلام الألي </a:t>
              </a:r>
              <a:endParaRPr lang="en-US" sz="1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05001"/>
            <a:ext cx="773245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" name="Groupe 25"/>
          <p:cNvGrpSpPr/>
          <p:nvPr/>
        </p:nvGrpSpPr>
        <p:grpSpPr>
          <a:xfrm>
            <a:off x="6400800" y="228600"/>
            <a:ext cx="2066821" cy="1143000"/>
            <a:chOff x="6400800" y="228600"/>
            <a:chExt cx="2066821" cy="1143000"/>
          </a:xfrm>
        </p:grpSpPr>
        <p:grpSp>
          <p:nvGrpSpPr>
            <p:cNvPr id="27" name="Groupe 15">
              <a:extLst>
                <a:ext uri="{FF2B5EF4-FFF2-40B4-BE49-F238E27FC236}">
                  <a16:creationId xmlns:a16="http://schemas.microsoft.com/office/drawing/2014/main" xmlns="" id="{EA32330A-A5EC-A527-A386-CAEB9B2C4FB5}"/>
                </a:ext>
              </a:extLst>
            </p:cNvPr>
            <p:cNvGrpSpPr/>
            <p:nvPr/>
          </p:nvGrpSpPr>
          <p:grpSpPr>
            <a:xfrm rot="16200000">
              <a:off x="7015113" y="-385711"/>
              <a:ext cx="838200" cy="2066821"/>
              <a:chOff x="7818330" y="1165166"/>
              <a:chExt cx="1002142" cy="2295421"/>
            </a:xfrm>
          </p:grpSpPr>
          <p:sp>
            <p:nvSpPr>
              <p:cNvPr id="29" name="Rectangle : coins arrondis 2">
                <a:extLst>
                  <a:ext uri="{FF2B5EF4-FFF2-40B4-BE49-F238E27FC236}">
                    <a16:creationId xmlns:a16="http://schemas.microsoft.com/office/drawing/2014/main" xmlns="" id="{F0C5AC17-E7EC-ABC2-E601-0E5AFE36A7DA}"/>
                  </a:ext>
                </a:extLst>
              </p:cNvPr>
              <p:cNvSpPr/>
              <p:nvPr/>
            </p:nvSpPr>
            <p:spPr>
              <a:xfrm>
                <a:off x="7818330" y="1165166"/>
                <a:ext cx="1000132" cy="2191826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 : coins arrondis 45">
                <a:extLst>
                  <a:ext uri="{FF2B5EF4-FFF2-40B4-BE49-F238E27FC236}">
                    <a16:creationId xmlns:a16="http://schemas.microsoft.com/office/drawing/2014/main" xmlns="" id="{7BFB2FFE-7701-027C-847F-542B6097052E}"/>
                  </a:ext>
                </a:extLst>
              </p:cNvPr>
              <p:cNvSpPr/>
              <p:nvPr/>
            </p:nvSpPr>
            <p:spPr>
              <a:xfrm>
                <a:off x="7906072" y="1253872"/>
                <a:ext cx="914400" cy="210312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EC5AD7AA-A274-0218-009C-C91B6D9CEF0F}"/>
                  </a:ext>
                </a:extLst>
              </p:cNvPr>
              <p:cNvSpPr/>
              <p:nvPr/>
            </p:nvSpPr>
            <p:spPr>
              <a:xfrm rot="5400000">
                <a:off x="7369009" y="2149986"/>
                <a:ext cx="2191827" cy="4293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ar-DZ" sz="6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ليسانس</a:t>
                </a:r>
                <a:endParaRPr lang="fr-FR" sz="6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5BA2B89-45BB-47EC-88D6-D74555821269}"/>
                </a:ext>
              </a:extLst>
            </p:cNvPr>
            <p:cNvSpPr/>
            <p:nvPr/>
          </p:nvSpPr>
          <p:spPr>
            <a:xfrm>
              <a:off x="7010400" y="1066800"/>
              <a:ext cx="1379108" cy="304800"/>
            </a:xfrm>
            <a:prstGeom prst="rect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DZ" sz="14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إعلام ألي</a:t>
              </a:r>
              <a:endParaRPr lang="fr-FR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 8">
            <a:extLst>
              <a:ext uri="{FF2B5EF4-FFF2-40B4-BE49-F238E27FC236}">
                <a16:creationId xmlns:a16="http://schemas.microsoft.com/office/drawing/2014/main" xmlns="" id="{FA2969FE-FBB1-C36C-E4DC-C5A850B025B1}"/>
              </a:ext>
            </a:extLst>
          </p:cNvPr>
          <p:cNvGrpSpPr/>
          <p:nvPr/>
        </p:nvGrpSpPr>
        <p:grpSpPr>
          <a:xfrm>
            <a:off x="838200" y="228600"/>
            <a:ext cx="5288932" cy="1159615"/>
            <a:chOff x="1851106" y="5041057"/>
            <a:chExt cx="5288932" cy="1159615"/>
          </a:xfrm>
        </p:grpSpPr>
        <p:grpSp>
          <p:nvGrpSpPr>
            <p:cNvPr id="5" name="Groupe 87">
              <a:extLst>
                <a:ext uri="{FF2B5EF4-FFF2-40B4-BE49-F238E27FC236}">
                  <a16:creationId xmlns:a16="http://schemas.microsoft.com/office/drawing/2014/main" xmlns="" id="{91090313-EB66-ED5B-1A3B-5F4B09BF934B}"/>
                </a:ext>
              </a:extLst>
            </p:cNvPr>
            <p:cNvGrpSpPr/>
            <p:nvPr/>
          </p:nvGrpSpPr>
          <p:grpSpPr>
            <a:xfrm>
              <a:off x="1851106" y="5041057"/>
              <a:ext cx="5288932" cy="1159615"/>
              <a:chOff x="1851106" y="5041057"/>
              <a:chExt cx="5288932" cy="1159615"/>
            </a:xfrm>
          </p:grpSpPr>
          <p:pic>
            <p:nvPicPr>
              <p:cNvPr id="12" name="Picture 4" descr="تخصص رياضيات وإعلام آلي (MI) تعريف عام بالتخصص">
                <a:extLst>
                  <a:ext uri="{FF2B5EF4-FFF2-40B4-BE49-F238E27FC236}">
                    <a16:creationId xmlns:a16="http://schemas.microsoft.com/office/drawing/2014/main" xmlns="" id="{CEC2696B-4C3F-B7BC-408E-6B8021185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549" b="20697"/>
              <a:stretch/>
            </p:blipFill>
            <p:spPr bwMode="auto">
              <a:xfrm>
                <a:off x="1851106" y="5041057"/>
                <a:ext cx="5288932" cy="11596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1578EDF-6054-8C94-6956-02A148DE831B}"/>
                  </a:ext>
                </a:extLst>
              </p:cNvPr>
              <p:cNvSpPr txBox="1"/>
              <p:nvPr/>
            </p:nvSpPr>
            <p:spPr>
              <a:xfrm>
                <a:off x="3843766" y="5658782"/>
                <a:ext cx="860316" cy="2219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1ED2DF1D-642F-71D9-011C-CDBA028DA123}"/>
                </a:ext>
              </a:extLst>
            </p:cNvPr>
            <p:cNvSpPr txBox="1"/>
            <p:nvPr/>
          </p:nvSpPr>
          <p:spPr>
            <a:xfrm>
              <a:off x="2003962" y="5661248"/>
              <a:ext cx="2758692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16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كليــــة الـرياضيات و الإعلام الألي </a:t>
              </a:r>
              <a:endParaRPr lang="en-US" sz="1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1752600"/>
            <a:ext cx="7704963" cy="407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" name="Groupe 25"/>
          <p:cNvGrpSpPr/>
          <p:nvPr/>
        </p:nvGrpSpPr>
        <p:grpSpPr>
          <a:xfrm>
            <a:off x="6400800" y="228600"/>
            <a:ext cx="2066821" cy="1143000"/>
            <a:chOff x="6400800" y="228600"/>
            <a:chExt cx="2066821" cy="1143000"/>
          </a:xfrm>
        </p:grpSpPr>
        <p:grpSp>
          <p:nvGrpSpPr>
            <p:cNvPr id="27" name="Groupe 15">
              <a:extLst>
                <a:ext uri="{FF2B5EF4-FFF2-40B4-BE49-F238E27FC236}">
                  <a16:creationId xmlns:a16="http://schemas.microsoft.com/office/drawing/2014/main" xmlns="" id="{EA32330A-A5EC-A527-A386-CAEB9B2C4FB5}"/>
                </a:ext>
              </a:extLst>
            </p:cNvPr>
            <p:cNvGrpSpPr/>
            <p:nvPr/>
          </p:nvGrpSpPr>
          <p:grpSpPr>
            <a:xfrm rot="16200000">
              <a:off x="7015113" y="-385711"/>
              <a:ext cx="838200" cy="2066821"/>
              <a:chOff x="7818330" y="1165166"/>
              <a:chExt cx="1002142" cy="2295421"/>
            </a:xfrm>
          </p:grpSpPr>
          <p:sp>
            <p:nvSpPr>
              <p:cNvPr id="29" name="Rectangle : coins arrondis 2">
                <a:extLst>
                  <a:ext uri="{FF2B5EF4-FFF2-40B4-BE49-F238E27FC236}">
                    <a16:creationId xmlns:a16="http://schemas.microsoft.com/office/drawing/2014/main" xmlns="" id="{F0C5AC17-E7EC-ABC2-E601-0E5AFE36A7DA}"/>
                  </a:ext>
                </a:extLst>
              </p:cNvPr>
              <p:cNvSpPr/>
              <p:nvPr/>
            </p:nvSpPr>
            <p:spPr>
              <a:xfrm>
                <a:off x="7818330" y="1165166"/>
                <a:ext cx="1000132" cy="2191826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 : coins arrondis 45">
                <a:extLst>
                  <a:ext uri="{FF2B5EF4-FFF2-40B4-BE49-F238E27FC236}">
                    <a16:creationId xmlns:a16="http://schemas.microsoft.com/office/drawing/2014/main" xmlns="" id="{7BFB2FFE-7701-027C-847F-542B6097052E}"/>
                  </a:ext>
                </a:extLst>
              </p:cNvPr>
              <p:cNvSpPr/>
              <p:nvPr/>
            </p:nvSpPr>
            <p:spPr>
              <a:xfrm>
                <a:off x="7906072" y="1253872"/>
                <a:ext cx="914400" cy="210312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EC5AD7AA-A274-0218-009C-C91B6D9CEF0F}"/>
                  </a:ext>
                </a:extLst>
              </p:cNvPr>
              <p:cNvSpPr/>
              <p:nvPr/>
            </p:nvSpPr>
            <p:spPr>
              <a:xfrm rot="5400000">
                <a:off x="7369009" y="2149986"/>
                <a:ext cx="2191827" cy="4293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ar-DZ" sz="6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ليسانس</a:t>
                </a:r>
                <a:endParaRPr lang="fr-FR" sz="6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5BA2B89-45BB-47EC-88D6-D74555821269}"/>
                </a:ext>
              </a:extLst>
            </p:cNvPr>
            <p:cNvSpPr/>
            <p:nvPr/>
          </p:nvSpPr>
          <p:spPr>
            <a:xfrm>
              <a:off x="7010400" y="1066800"/>
              <a:ext cx="1379108" cy="304800"/>
            </a:xfrm>
            <a:prstGeom prst="rect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DZ" sz="14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إعلام ألي</a:t>
              </a:r>
              <a:endParaRPr lang="fr-FR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 8">
            <a:extLst>
              <a:ext uri="{FF2B5EF4-FFF2-40B4-BE49-F238E27FC236}">
                <a16:creationId xmlns:a16="http://schemas.microsoft.com/office/drawing/2014/main" xmlns="" id="{FA2969FE-FBB1-C36C-E4DC-C5A850B025B1}"/>
              </a:ext>
            </a:extLst>
          </p:cNvPr>
          <p:cNvGrpSpPr/>
          <p:nvPr/>
        </p:nvGrpSpPr>
        <p:grpSpPr>
          <a:xfrm>
            <a:off x="838200" y="228600"/>
            <a:ext cx="5288932" cy="1159615"/>
            <a:chOff x="1851106" y="5041057"/>
            <a:chExt cx="5288932" cy="1159615"/>
          </a:xfrm>
        </p:grpSpPr>
        <p:grpSp>
          <p:nvGrpSpPr>
            <p:cNvPr id="5" name="Groupe 87">
              <a:extLst>
                <a:ext uri="{FF2B5EF4-FFF2-40B4-BE49-F238E27FC236}">
                  <a16:creationId xmlns:a16="http://schemas.microsoft.com/office/drawing/2014/main" xmlns="" id="{91090313-EB66-ED5B-1A3B-5F4B09BF934B}"/>
                </a:ext>
              </a:extLst>
            </p:cNvPr>
            <p:cNvGrpSpPr/>
            <p:nvPr/>
          </p:nvGrpSpPr>
          <p:grpSpPr>
            <a:xfrm>
              <a:off x="1851106" y="5041057"/>
              <a:ext cx="5288932" cy="1159615"/>
              <a:chOff x="1851106" y="5041057"/>
              <a:chExt cx="5288932" cy="1159615"/>
            </a:xfrm>
          </p:grpSpPr>
          <p:pic>
            <p:nvPicPr>
              <p:cNvPr id="12" name="Picture 4" descr="تخصص رياضيات وإعلام آلي (MI) تعريف عام بالتخصص">
                <a:extLst>
                  <a:ext uri="{FF2B5EF4-FFF2-40B4-BE49-F238E27FC236}">
                    <a16:creationId xmlns:a16="http://schemas.microsoft.com/office/drawing/2014/main" xmlns="" id="{CEC2696B-4C3F-B7BC-408E-6B8021185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549" b="20697"/>
              <a:stretch/>
            </p:blipFill>
            <p:spPr bwMode="auto">
              <a:xfrm>
                <a:off x="1851106" y="5041057"/>
                <a:ext cx="5288932" cy="11596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1578EDF-6054-8C94-6956-02A148DE831B}"/>
                  </a:ext>
                </a:extLst>
              </p:cNvPr>
              <p:cNvSpPr txBox="1"/>
              <p:nvPr/>
            </p:nvSpPr>
            <p:spPr>
              <a:xfrm>
                <a:off x="3843766" y="5658782"/>
                <a:ext cx="860316" cy="2219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1ED2DF1D-642F-71D9-011C-CDBA028DA123}"/>
                </a:ext>
              </a:extLst>
            </p:cNvPr>
            <p:cNvSpPr txBox="1"/>
            <p:nvPr/>
          </p:nvSpPr>
          <p:spPr>
            <a:xfrm>
              <a:off x="2003962" y="5661248"/>
              <a:ext cx="2758692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16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كليــــة الـرياضيات و الإعلام الألي </a:t>
              </a:r>
              <a:endParaRPr lang="en-US" sz="1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" y="1905000"/>
            <a:ext cx="76517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e 15"/>
          <p:cNvGrpSpPr/>
          <p:nvPr/>
        </p:nvGrpSpPr>
        <p:grpSpPr>
          <a:xfrm>
            <a:off x="6400800" y="228600"/>
            <a:ext cx="2066821" cy="1524000"/>
            <a:chOff x="6400800" y="228600"/>
            <a:chExt cx="2066821" cy="1524000"/>
          </a:xfrm>
        </p:grpSpPr>
        <p:grpSp>
          <p:nvGrpSpPr>
            <p:cNvPr id="17" name="Groupe 15">
              <a:extLst>
                <a:ext uri="{FF2B5EF4-FFF2-40B4-BE49-F238E27FC236}">
                  <a16:creationId xmlns:a16="http://schemas.microsoft.com/office/drawing/2014/main" xmlns="" id="{EA32330A-A5EC-A527-A386-CAEB9B2C4FB5}"/>
                </a:ext>
              </a:extLst>
            </p:cNvPr>
            <p:cNvGrpSpPr/>
            <p:nvPr/>
          </p:nvGrpSpPr>
          <p:grpSpPr>
            <a:xfrm rot="16200000">
              <a:off x="7015115" y="-385711"/>
              <a:ext cx="838200" cy="2066821"/>
              <a:chOff x="7818330" y="1165166"/>
              <a:chExt cx="1002142" cy="2295421"/>
            </a:xfrm>
          </p:grpSpPr>
          <p:sp>
            <p:nvSpPr>
              <p:cNvPr id="20" name="Rectangle : coins arrondis 2">
                <a:extLst>
                  <a:ext uri="{FF2B5EF4-FFF2-40B4-BE49-F238E27FC236}">
                    <a16:creationId xmlns:a16="http://schemas.microsoft.com/office/drawing/2014/main" xmlns="" id="{F0C5AC17-E7EC-ABC2-E601-0E5AFE36A7DA}"/>
                  </a:ext>
                </a:extLst>
              </p:cNvPr>
              <p:cNvSpPr/>
              <p:nvPr/>
            </p:nvSpPr>
            <p:spPr>
              <a:xfrm>
                <a:off x="7818330" y="1165166"/>
                <a:ext cx="1000132" cy="2191826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 : coins arrondis 45">
                <a:extLst>
                  <a:ext uri="{FF2B5EF4-FFF2-40B4-BE49-F238E27FC236}">
                    <a16:creationId xmlns:a16="http://schemas.microsoft.com/office/drawing/2014/main" xmlns="" id="{7BFB2FFE-7701-027C-847F-542B6097052E}"/>
                  </a:ext>
                </a:extLst>
              </p:cNvPr>
              <p:cNvSpPr/>
              <p:nvPr/>
            </p:nvSpPr>
            <p:spPr>
              <a:xfrm>
                <a:off x="7906072" y="1253872"/>
                <a:ext cx="914400" cy="210312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EC5AD7AA-A274-0218-009C-C91B6D9CEF0F}"/>
                  </a:ext>
                </a:extLst>
              </p:cNvPr>
              <p:cNvSpPr/>
              <p:nvPr/>
            </p:nvSpPr>
            <p:spPr>
              <a:xfrm rot="5400000">
                <a:off x="7369009" y="2149986"/>
                <a:ext cx="2191827" cy="4293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ar-DZ" sz="6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ليسانس</a:t>
                </a:r>
                <a:endParaRPr lang="fr-FR" sz="6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F5BA2B89-45BB-47EC-88D6-D74555821269}"/>
                </a:ext>
              </a:extLst>
            </p:cNvPr>
            <p:cNvSpPr/>
            <p:nvPr/>
          </p:nvSpPr>
          <p:spPr>
            <a:xfrm>
              <a:off x="7010400" y="1066800"/>
              <a:ext cx="1379108" cy="304800"/>
            </a:xfrm>
            <a:prstGeom prst="rect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DZ" sz="14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إعلام ألي</a:t>
              </a:r>
              <a:endParaRPr lang="fr-FR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9" name="Rogner et arrondir un rectangle à un seul coin 18"/>
            <p:cNvSpPr/>
            <p:nvPr/>
          </p:nvSpPr>
          <p:spPr>
            <a:xfrm>
              <a:off x="7010400" y="1371600"/>
              <a:ext cx="1381637" cy="381000"/>
            </a:xfrm>
            <a:prstGeom prst="snipRoundRect">
              <a:avLst>
                <a:gd name="adj1" fmla="val 50000"/>
                <a:gd name="adj2" fmla="val 50000"/>
              </a:avLst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DZ" dirty="0"/>
                <a:t>نظم معلوماتية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 8">
            <a:extLst>
              <a:ext uri="{FF2B5EF4-FFF2-40B4-BE49-F238E27FC236}">
                <a16:creationId xmlns:a16="http://schemas.microsoft.com/office/drawing/2014/main" xmlns="" id="{FA2969FE-FBB1-C36C-E4DC-C5A850B025B1}"/>
              </a:ext>
            </a:extLst>
          </p:cNvPr>
          <p:cNvGrpSpPr/>
          <p:nvPr/>
        </p:nvGrpSpPr>
        <p:grpSpPr>
          <a:xfrm>
            <a:off x="838200" y="228600"/>
            <a:ext cx="5288932" cy="1159615"/>
            <a:chOff x="1851106" y="5041057"/>
            <a:chExt cx="5288932" cy="1159615"/>
          </a:xfrm>
        </p:grpSpPr>
        <p:grpSp>
          <p:nvGrpSpPr>
            <p:cNvPr id="5" name="Groupe 87">
              <a:extLst>
                <a:ext uri="{FF2B5EF4-FFF2-40B4-BE49-F238E27FC236}">
                  <a16:creationId xmlns:a16="http://schemas.microsoft.com/office/drawing/2014/main" xmlns="" id="{91090313-EB66-ED5B-1A3B-5F4B09BF934B}"/>
                </a:ext>
              </a:extLst>
            </p:cNvPr>
            <p:cNvGrpSpPr/>
            <p:nvPr/>
          </p:nvGrpSpPr>
          <p:grpSpPr>
            <a:xfrm>
              <a:off x="1851106" y="5041057"/>
              <a:ext cx="5288932" cy="1159615"/>
              <a:chOff x="1851106" y="5041057"/>
              <a:chExt cx="5288932" cy="1159615"/>
            </a:xfrm>
          </p:grpSpPr>
          <p:pic>
            <p:nvPicPr>
              <p:cNvPr id="12" name="Picture 4" descr="تخصص رياضيات وإعلام آلي (MI) تعريف عام بالتخصص">
                <a:extLst>
                  <a:ext uri="{FF2B5EF4-FFF2-40B4-BE49-F238E27FC236}">
                    <a16:creationId xmlns:a16="http://schemas.microsoft.com/office/drawing/2014/main" xmlns="" id="{CEC2696B-4C3F-B7BC-408E-6B8021185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549" b="20697"/>
              <a:stretch/>
            </p:blipFill>
            <p:spPr bwMode="auto">
              <a:xfrm>
                <a:off x="1851106" y="5041057"/>
                <a:ext cx="5288932" cy="11596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1578EDF-6054-8C94-6956-02A148DE831B}"/>
                  </a:ext>
                </a:extLst>
              </p:cNvPr>
              <p:cNvSpPr txBox="1"/>
              <p:nvPr/>
            </p:nvSpPr>
            <p:spPr>
              <a:xfrm>
                <a:off x="3843766" y="5658782"/>
                <a:ext cx="860316" cy="2219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1ED2DF1D-642F-71D9-011C-CDBA028DA123}"/>
                </a:ext>
              </a:extLst>
            </p:cNvPr>
            <p:cNvSpPr txBox="1"/>
            <p:nvPr/>
          </p:nvSpPr>
          <p:spPr>
            <a:xfrm>
              <a:off x="2003962" y="5661248"/>
              <a:ext cx="2758692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16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كليــــة الـرياضيات و الإعلام الألي </a:t>
              </a:r>
              <a:endParaRPr lang="en-US" sz="1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6400800" y="228600"/>
            <a:ext cx="2066821" cy="1524000"/>
            <a:chOff x="6400800" y="228600"/>
            <a:chExt cx="2066821" cy="1524000"/>
          </a:xfrm>
        </p:grpSpPr>
        <p:grpSp>
          <p:nvGrpSpPr>
            <p:cNvPr id="20" name="Groupe 15">
              <a:extLst>
                <a:ext uri="{FF2B5EF4-FFF2-40B4-BE49-F238E27FC236}">
                  <a16:creationId xmlns:a16="http://schemas.microsoft.com/office/drawing/2014/main" xmlns="" id="{EA32330A-A5EC-A527-A386-CAEB9B2C4FB5}"/>
                </a:ext>
              </a:extLst>
            </p:cNvPr>
            <p:cNvGrpSpPr/>
            <p:nvPr/>
          </p:nvGrpSpPr>
          <p:grpSpPr>
            <a:xfrm rot="16200000">
              <a:off x="7015113" y="-385711"/>
              <a:ext cx="838200" cy="2066821"/>
              <a:chOff x="7818330" y="1165166"/>
              <a:chExt cx="1002142" cy="2295421"/>
            </a:xfrm>
          </p:grpSpPr>
          <p:sp>
            <p:nvSpPr>
              <p:cNvPr id="23" name="Rectangle : coins arrondis 2">
                <a:extLst>
                  <a:ext uri="{FF2B5EF4-FFF2-40B4-BE49-F238E27FC236}">
                    <a16:creationId xmlns:a16="http://schemas.microsoft.com/office/drawing/2014/main" xmlns="" id="{F0C5AC17-E7EC-ABC2-E601-0E5AFE36A7DA}"/>
                  </a:ext>
                </a:extLst>
              </p:cNvPr>
              <p:cNvSpPr/>
              <p:nvPr/>
            </p:nvSpPr>
            <p:spPr>
              <a:xfrm>
                <a:off x="7818330" y="1165166"/>
                <a:ext cx="1000132" cy="2191826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 : coins arrondis 45">
                <a:extLst>
                  <a:ext uri="{FF2B5EF4-FFF2-40B4-BE49-F238E27FC236}">
                    <a16:creationId xmlns:a16="http://schemas.microsoft.com/office/drawing/2014/main" xmlns="" id="{7BFB2FFE-7701-027C-847F-542B6097052E}"/>
                  </a:ext>
                </a:extLst>
              </p:cNvPr>
              <p:cNvSpPr/>
              <p:nvPr/>
            </p:nvSpPr>
            <p:spPr>
              <a:xfrm>
                <a:off x="7906072" y="1253872"/>
                <a:ext cx="914400" cy="210312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EC5AD7AA-A274-0218-009C-C91B6D9CEF0F}"/>
                  </a:ext>
                </a:extLst>
              </p:cNvPr>
              <p:cNvSpPr/>
              <p:nvPr/>
            </p:nvSpPr>
            <p:spPr>
              <a:xfrm rot="5400000">
                <a:off x="7369009" y="2149986"/>
                <a:ext cx="2191827" cy="4293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ar-DZ" sz="6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ليسانس</a:t>
                </a:r>
                <a:endParaRPr lang="fr-FR" sz="6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F5BA2B89-45BB-47EC-88D6-D74555821269}"/>
                </a:ext>
              </a:extLst>
            </p:cNvPr>
            <p:cNvSpPr/>
            <p:nvPr/>
          </p:nvSpPr>
          <p:spPr>
            <a:xfrm>
              <a:off x="7010400" y="1066800"/>
              <a:ext cx="1379108" cy="304800"/>
            </a:xfrm>
            <a:prstGeom prst="rect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DZ" sz="14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إعلام ألي</a:t>
              </a:r>
              <a:endParaRPr lang="fr-FR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2" name="Rogner et arrondir un rectangle à un seul coin 21"/>
            <p:cNvSpPr/>
            <p:nvPr/>
          </p:nvSpPr>
          <p:spPr>
            <a:xfrm>
              <a:off x="7010400" y="1371600"/>
              <a:ext cx="1381637" cy="381000"/>
            </a:xfrm>
            <a:prstGeom prst="snipRoundRect">
              <a:avLst>
                <a:gd name="adj1" fmla="val 50000"/>
                <a:gd name="adj2" fmla="val 50000"/>
              </a:avLst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DZ" dirty="0"/>
                <a:t>نظم معلوماتية</a:t>
              </a: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941" y="1905000"/>
            <a:ext cx="769305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 8">
            <a:extLst>
              <a:ext uri="{FF2B5EF4-FFF2-40B4-BE49-F238E27FC236}">
                <a16:creationId xmlns:a16="http://schemas.microsoft.com/office/drawing/2014/main" xmlns="" id="{FA2969FE-FBB1-C36C-E4DC-C5A850B025B1}"/>
              </a:ext>
            </a:extLst>
          </p:cNvPr>
          <p:cNvGrpSpPr/>
          <p:nvPr/>
        </p:nvGrpSpPr>
        <p:grpSpPr>
          <a:xfrm>
            <a:off x="838200" y="228600"/>
            <a:ext cx="5288932" cy="1159615"/>
            <a:chOff x="1851106" y="5041057"/>
            <a:chExt cx="5288932" cy="1159615"/>
          </a:xfrm>
        </p:grpSpPr>
        <p:grpSp>
          <p:nvGrpSpPr>
            <p:cNvPr id="5" name="Groupe 87">
              <a:extLst>
                <a:ext uri="{FF2B5EF4-FFF2-40B4-BE49-F238E27FC236}">
                  <a16:creationId xmlns:a16="http://schemas.microsoft.com/office/drawing/2014/main" xmlns="" id="{91090313-EB66-ED5B-1A3B-5F4B09BF934B}"/>
                </a:ext>
              </a:extLst>
            </p:cNvPr>
            <p:cNvGrpSpPr/>
            <p:nvPr/>
          </p:nvGrpSpPr>
          <p:grpSpPr>
            <a:xfrm>
              <a:off x="1851106" y="5041057"/>
              <a:ext cx="5288932" cy="1159615"/>
              <a:chOff x="1851106" y="5041057"/>
              <a:chExt cx="5288932" cy="1159615"/>
            </a:xfrm>
          </p:grpSpPr>
          <p:pic>
            <p:nvPicPr>
              <p:cNvPr id="12" name="Picture 4" descr="تخصص رياضيات وإعلام آلي (MI) تعريف عام بالتخصص">
                <a:extLst>
                  <a:ext uri="{FF2B5EF4-FFF2-40B4-BE49-F238E27FC236}">
                    <a16:creationId xmlns:a16="http://schemas.microsoft.com/office/drawing/2014/main" xmlns="" id="{CEC2696B-4C3F-B7BC-408E-6B8021185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549" b="20697"/>
              <a:stretch/>
            </p:blipFill>
            <p:spPr bwMode="auto">
              <a:xfrm>
                <a:off x="1851106" y="5041057"/>
                <a:ext cx="5288932" cy="11596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1578EDF-6054-8C94-6956-02A148DE831B}"/>
                  </a:ext>
                </a:extLst>
              </p:cNvPr>
              <p:cNvSpPr txBox="1"/>
              <p:nvPr/>
            </p:nvSpPr>
            <p:spPr>
              <a:xfrm>
                <a:off x="3843766" y="5658782"/>
                <a:ext cx="860316" cy="2219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1ED2DF1D-642F-71D9-011C-CDBA028DA123}"/>
                </a:ext>
              </a:extLst>
            </p:cNvPr>
            <p:cNvSpPr txBox="1"/>
            <p:nvPr/>
          </p:nvSpPr>
          <p:spPr>
            <a:xfrm>
              <a:off x="2003962" y="5661248"/>
              <a:ext cx="2758692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16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كليــــة الـرياضيات و الإعلام الألي </a:t>
              </a:r>
              <a:endParaRPr lang="en-US" sz="1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0" name="Groupe 15">
            <a:extLst>
              <a:ext uri="{FF2B5EF4-FFF2-40B4-BE49-F238E27FC236}">
                <a16:creationId xmlns:a16="http://schemas.microsoft.com/office/drawing/2014/main" xmlns="" id="{EA32330A-A5EC-A527-A386-CAEB9B2C4FB5}"/>
              </a:ext>
            </a:extLst>
          </p:cNvPr>
          <p:cNvGrpSpPr/>
          <p:nvPr/>
        </p:nvGrpSpPr>
        <p:grpSpPr>
          <a:xfrm rot="16200000">
            <a:off x="7015113" y="-385711"/>
            <a:ext cx="838200" cy="2066821"/>
            <a:chOff x="7818330" y="1165166"/>
            <a:chExt cx="1002142" cy="2295421"/>
          </a:xfrm>
        </p:grpSpPr>
        <p:sp>
          <p:nvSpPr>
            <p:cNvPr id="23" name="Rectangle : coins arrondis 2">
              <a:extLst>
                <a:ext uri="{FF2B5EF4-FFF2-40B4-BE49-F238E27FC236}">
                  <a16:creationId xmlns:a16="http://schemas.microsoft.com/office/drawing/2014/main" xmlns="" id="{F0C5AC17-E7EC-ABC2-E601-0E5AFE36A7DA}"/>
                </a:ext>
              </a:extLst>
            </p:cNvPr>
            <p:cNvSpPr/>
            <p:nvPr/>
          </p:nvSpPr>
          <p:spPr>
            <a:xfrm>
              <a:off x="7818330" y="1165166"/>
              <a:ext cx="1000132" cy="219182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 : coins arrondis 45">
              <a:extLst>
                <a:ext uri="{FF2B5EF4-FFF2-40B4-BE49-F238E27FC236}">
                  <a16:creationId xmlns:a16="http://schemas.microsoft.com/office/drawing/2014/main" xmlns="" id="{7BFB2FFE-7701-027C-847F-542B6097052E}"/>
                </a:ext>
              </a:extLst>
            </p:cNvPr>
            <p:cNvSpPr/>
            <p:nvPr/>
          </p:nvSpPr>
          <p:spPr>
            <a:xfrm>
              <a:off x="7906072" y="1253872"/>
              <a:ext cx="914400" cy="210312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EC5AD7AA-A274-0218-009C-C91B6D9CEF0F}"/>
                </a:ext>
              </a:extLst>
            </p:cNvPr>
            <p:cNvSpPr/>
            <p:nvPr/>
          </p:nvSpPr>
          <p:spPr>
            <a:xfrm rot="5400000">
              <a:off x="7369009" y="2149986"/>
              <a:ext cx="2191827" cy="429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sz="6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ليسانس</a:t>
              </a:r>
              <a:endParaRPr lang="fr-FR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5BA2B89-45BB-47EC-88D6-D74555821269}"/>
              </a:ext>
            </a:extLst>
          </p:cNvPr>
          <p:cNvSpPr/>
          <p:nvPr/>
        </p:nvSpPr>
        <p:spPr>
          <a:xfrm>
            <a:off x="7010400" y="1066800"/>
            <a:ext cx="1379108" cy="30480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إعلام ألي</a:t>
            </a:r>
            <a:endParaRPr lang="fr-FR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762" y="2133600"/>
            <a:ext cx="781831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ogner et arrondir un rectangle à un seul coin 25"/>
          <p:cNvSpPr/>
          <p:nvPr/>
        </p:nvSpPr>
        <p:spPr>
          <a:xfrm>
            <a:off x="7086601" y="1371600"/>
            <a:ext cx="1219200" cy="609600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ar-DZ" sz="1200" b="1" dirty="0"/>
              <a:t>هندسة نظم المعلومات و البرمجيات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>
            <a:extLst>
              <a:ext uri="{FF2B5EF4-FFF2-40B4-BE49-F238E27FC236}">
                <a16:creationId xmlns="" xmlns:a16="http://schemas.microsoft.com/office/drawing/2014/main" id="{A9C032EA-DF58-51C2-5B15-A09DBD50A829}"/>
              </a:ext>
            </a:extLst>
          </p:cNvPr>
          <p:cNvSpPr txBox="1"/>
          <p:nvPr/>
        </p:nvSpPr>
        <p:spPr>
          <a:xfrm>
            <a:off x="2286000" y="457200"/>
            <a:ext cx="4455066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ar-DZ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فرص </a:t>
            </a:r>
            <a:r>
              <a:rPr lang="ar-DZ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الشغل في تخصص الرياضيات</a:t>
            </a:r>
            <a:r>
              <a:rPr lang="ar-DZ" sz="2800" dirty="0" smtClean="0"/>
              <a:t> 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D3D94551-55EB-6834-C4D0-36178ECC9805}"/>
              </a:ext>
            </a:extLst>
          </p:cNvPr>
          <p:cNvSpPr txBox="1"/>
          <p:nvPr/>
        </p:nvSpPr>
        <p:spPr>
          <a:xfrm>
            <a:off x="533400" y="1855887"/>
            <a:ext cx="838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dirty="0" smtClean="0"/>
              <a:t>تعتبر الرياضيات تخصصًا مهمًا في العديد من المجالات، ولذلك فإن فرص العمل في هذا التخصص تكون واسعة ومتنوعة. وفيما يلي بعض الفرص المتاحة لحاملي شهادات الرياضيات</a:t>
            </a:r>
            <a:r>
              <a:rPr lang="ar-DZ" dirty="0" smtClean="0"/>
              <a:t>:</a:t>
            </a:r>
            <a:endParaRPr lang="fr-FR" dirty="0" smtClean="0"/>
          </a:p>
          <a:p>
            <a:pPr algn="r" rtl="1"/>
            <a:endParaRPr lang="ar-DZ" dirty="0" smtClean="0"/>
          </a:p>
          <a:p>
            <a:pPr algn="r" rtl="1"/>
            <a:r>
              <a:rPr lang="ar-DZ" dirty="0" smtClean="0"/>
              <a:t>1- العمل في الصناعات الهندسية والتصميم، حيث يتم استخدام الرياضيات في حل مشاكل التصميم والتحليل الهندسي والإحصائي.</a:t>
            </a:r>
          </a:p>
          <a:p>
            <a:pPr algn="r" rtl="1"/>
            <a:r>
              <a:rPr lang="ar-DZ" dirty="0" smtClean="0"/>
              <a:t>2- العمل في البنوك والشركات المالية، حيث تستخدم الرياضيات في تحليل البيانات المالية وتطوير النماذج الرياضية المتعلقة بالاستثمار والتمويل.</a:t>
            </a:r>
          </a:p>
          <a:p>
            <a:pPr algn="r" rtl="1"/>
            <a:r>
              <a:rPr lang="ar-DZ" dirty="0" smtClean="0"/>
              <a:t>3- العمل في الشركات التكنولوجية، حيث تستخدم الرياضيات في تحليل البيانات الضخمة وتطوير الذكاء الاصطناعي والتعلم الآلي.</a:t>
            </a:r>
          </a:p>
          <a:p>
            <a:pPr algn="r" rtl="1"/>
            <a:r>
              <a:rPr lang="ar-DZ" dirty="0" smtClean="0"/>
              <a:t>4- العمل في البحث العلمي والتطوير، حيث تستخدم الرياضيات في تطوير نماذج رياضية والتنبؤ بالظواهر العلمية.</a:t>
            </a:r>
          </a:p>
          <a:p>
            <a:pPr algn="r" rtl="1"/>
            <a:r>
              <a:rPr lang="ar-DZ" dirty="0" smtClean="0"/>
              <a:t>5- العمل في التدريس والتعليم، حيث يمكن لحاملي شهادات الرياضيات العمل كمعلمين في المدارس والجامعات.</a:t>
            </a:r>
          </a:p>
          <a:p>
            <a:pPr algn="r" rtl="1"/>
            <a:r>
              <a:rPr lang="ar-DZ" dirty="0" smtClean="0"/>
              <a:t>6- العمل في الإدارة والإشراف، حيث تستخدم الرياضيات في تحليل البيانات واتخاذ القرارات الإدارية الصحيحة.</a:t>
            </a:r>
          </a:p>
          <a:p>
            <a:pPr algn="r" rtl="1"/>
            <a:endParaRPr lang="fr-FR" dirty="0" smtClean="0"/>
          </a:p>
          <a:p>
            <a:pPr algn="r" rtl="1"/>
            <a:r>
              <a:rPr lang="ar-DZ" dirty="0" smtClean="0"/>
              <a:t>بشكل </a:t>
            </a:r>
            <a:r>
              <a:rPr lang="ar-DZ" dirty="0" smtClean="0"/>
              <a:t>عام، تتاح لحاملي شهادات الرياضيات فرص عمل واسعة في العديد من المجالات، ويمكنهم العمل في القطاعين العام والخاص وفي مختلف الصناعات والمجالات.</a:t>
            </a:r>
          </a:p>
          <a:p>
            <a:pPr algn="r" rtl="1"/>
            <a:r>
              <a:rPr lang="ar-DZ" dirty="0" smtClean="0"/>
              <a:t/>
            </a:r>
            <a:br>
              <a:rPr lang="ar-DZ" dirty="0" smtClean="0"/>
            </a:b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575731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 8">
            <a:extLst>
              <a:ext uri="{FF2B5EF4-FFF2-40B4-BE49-F238E27FC236}">
                <a16:creationId xmlns:a16="http://schemas.microsoft.com/office/drawing/2014/main" xmlns="" id="{FA2969FE-FBB1-C36C-E4DC-C5A850B025B1}"/>
              </a:ext>
            </a:extLst>
          </p:cNvPr>
          <p:cNvGrpSpPr/>
          <p:nvPr/>
        </p:nvGrpSpPr>
        <p:grpSpPr>
          <a:xfrm>
            <a:off x="838200" y="228600"/>
            <a:ext cx="5288932" cy="1159615"/>
            <a:chOff x="1851106" y="5041057"/>
            <a:chExt cx="5288932" cy="1159615"/>
          </a:xfrm>
        </p:grpSpPr>
        <p:grpSp>
          <p:nvGrpSpPr>
            <p:cNvPr id="5" name="Groupe 87">
              <a:extLst>
                <a:ext uri="{FF2B5EF4-FFF2-40B4-BE49-F238E27FC236}">
                  <a16:creationId xmlns:a16="http://schemas.microsoft.com/office/drawing/2014/main" xmlns="" id="{91090313-EB66-ED5B-1A3B-5F4B09BF934B}"/>
                </a:ext>
              </a:extLst>
            </p:cNvPr>
            <p:cNvGrpSpPr/>
            <p:nvPr/>
          </p:nvGrpSpPr>
          <p:grpSpPr>
            <a:xfrm>
              <a:off x="1851106" y="5041057"/>
              <a:ext cx="5288932" cy="1159615"/>
              <a:chOff x="1851106" y="5041057"/>
              <a:chExt cx="5288932" cy="1159615"/>
            </a:xfrm>
          </p:grpSpPr>
          <p:pic>
            <p:nvPicPr>
              <p:cNvPr id="12" name="Picture 4" descr="تخصص رياضيات وإعلام آلي (MI) تعريف عام بالتخصص">
                <a:extLst>
                  <a:ext uri="{FF2B5EF4-FFF2-40B4-BE49-F238E27FC236}">
                    <a16:creationId xmlns:a16="http://schemas.microsoft.com/office/drawing/2014/main" xmlns="" id="{CEC2696B-4C3F-B7BC-408E-6B8021185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549" b="20697"/>
              <a:stretch/>
            </p:blipFill>
            <p:spPr bwMode="auto">
              <a:xfrm>
                <a:off x="1851106" y="5041057"/>
                <a:ext cx="5288932" cy="11596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1578EDF-6054-8C94-6956-02A148DE831B}"/>
                  </a:ext>
                </a:extLst>
              </p:cNvPr>
              <p:cNvSpPr txBox="1"/>
              <p:nvPr/>
            </p:nvSpPr>
            <p:spPr>
              <a:xfrm>
                <a:off x="3843766" y="5658782"/>
                <a:ext cx="860316" cy="2219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1ED2DF1D-642F-71D9-011C-CDBA028DA123}"/>
                </a:ext>
              </a:extLst>
            </p:cNvPr>
            <p:cNvSpPr txBox="1"/>
            <p:nvPr/>
          </p:nvSpPr>
          <p:spPr>
            <a:xfrm>
              <a:off x="2003962" y="5661248"/>
              <a:ext cx="2758692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16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كليــــة الـرياضيات و الإعلام الألي </a:t>
              </a:r>
              <a:endParaRPr lang="en-US" sz="1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0" name="Groupe 15">
            <a:extLst>
              <a:ext uri="{FF2B5EF4-FFF2-40B4-BE49-F238E27FC236}">
                <a16:creationId xmlns:a16="http://schemas.microsoft.com/office/drawing/2014/main" xmlns="" id="{EA32330A-A5EC-A527-A386-CAEB9B2C4FB5}"/>
              </a:ext>
            </a:extLst>
          </p:cNvPr>
          <p:cNvGrpSpPr/>
          <p:nvPr/>
        </p:nvGrpSpPr>
        <p:grpSpPr>
          <a:xfrm rot="16200000">
            <a:off x="7015113" y="-385711"/>
            <a:ext cx="838200" cy="2066821"/>
            <a:chOff x="7818330" y="1165166"/>
            <a:chExt cx="1002142" cy="2295421"/>
          </a:xfrm>
        </p:grpSpPr>
        <p:sp>
          <p:nvSpPr>
            <p:cNvPr id="23" name="Rectangle : coins arrondis 2">
              <a:extLst>
                <a:ext uri="{FF2B5EF4-FFF2-40B4-BE49-F238E27FC236}">
                  <a16:creationId xmlns:a16="http://schemas.microsoft.com/office/drawing/2014/main" xmlns="" id="{F0C5AC17-E7EC-ABC2-E601-0E5AFE36A7DA}"/>
                </a:ext>
              </a:extLst>
            </p:cNvPr>
            <p:cNvSpPr/>
            <p:nvPr/>
          </p:nvSpPr>
          <p:spPr>
            <a:xfrm>
              <a:off x="7818330" y="1165166"/>
              <a:ext cx="1000132" cy="219182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 : coins arrondis 45">
              <a:extLst>
                <a:ext uri="{FF2B5EF4-FFF2-40B4-BE49-F238E27FC236}">
                  <a16:creationId xmlns:a16="http://schemas.microsoft.com/office/drawing/2014/main" xmlns="" id="{7BFB2FFE-7701-027C-847F-542B6097052E}"/>
                </a:ext>
              </a:extLst>
            </p:cNvPr>
            <p:cNvSpPr/>
            <p:nvPr/>
          </p:nvSpPr>
          <p:spPr>
            <a:xfrm>
              <a:off x="7906072" y="1253872"/>
              <a:ext cx="914400" cy="210312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EC5AD7AA-A274-0218-009C-C91B6D9CEF0F}"/>
                </a:ext>
              </a:extLst>
            </p:cNvPr>
            <p:cNvSpPr/>
            <p:nvPr/>
          </p:nvSpPr>
          <p:spPr>
            <a:xfrm rot="5400000">
              <a:off x="7369009" y="2149986"/>
              <a:ext cx="2191827" cy="429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sz="6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ليسانس</a:t>
              </a:r>
              <a:endParaRPr lang="fr-FR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5BA2B89-45BB-47EC-88D6-D74555821269}"/>
              </a:ext>
            </a:extLst>
          </p:cNvPr>
          <p:cNvSpPr/>
          <p:nvPr/>
        </p:nvSpPr>
        <p:spPr>
          <a:xfrm>
            <a:off x="7010400" y="1066800"/>
            <a:ext cx="1379108" cy="30480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إعلام ألي</a:t>
            </a:r>
            <a:endParaRPr lang="fr-FR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981200"/>
            <a:ext cx="7620000" cy="377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ogner et arrondir un rectangle à un seul coin 25"/>
          <p:cNvSpPr/>
          <p:nvPr/>
        </p:nvSpPr>
        <p:spPr>
          <a:xfrm>
            <a:off x="7086601" y="1371600"/>
            <a:ext cx="1219200" cy="609600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ar-DZ" sz="1200" b="1" dirty="0"/>
              <a:t>هندسة نظم المعلومات و البرمجيات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exagone 16">
            <a:extLst>
              <a:ext uri="{FF2B5EF4-FFF2-40B4-BE49-F238E27FC236}">
                <a16:creationId xmlns:a16="http://schemas.microsoft.com/office/drawing/2014/main" xmlns="" id="{C0811111-FC87-85D4-8CD6-60543567D1C6}"/>
              </a:ext>
            </a:extLst>
          </p:cNvPr>
          <p:cNvSpPr/>
          <p:nvPr/>
        </p:nvSpPr>
        <p:spPr>
          <a:xfrm>
            <a:off x="4695958" y="3374419"/>
            <a:ext cx="2689666" cy="1511982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BB199E57-840A-DEBB-1309-C8A1D82D2BE3}"/>
              </a:ext>
            </a:extLst>
          </p:cNvPr>
          <p:cNvSpPr/>
          <p:nvPr/>
        </p:nvSpPr>
        <p:spPr>
          <a:xfrm>
            <a:off x="120711" y="1635458"/>
            <a:ext cx="7429552" cy="651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5671489" y="2849967"/>
            <a:ext cx="6309321" cy="6093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tIns="46800"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DZ" sz="3200" b="1" spc="5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كلية </a:t>
            </a:r>
            <a:r>
              <a:rPr lang="ar-DZ" sz="3200" b="1" u="none" strike="noStrike" spc="5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رياضيات </a:t>
            </a:r>
            <a:r>
              <a:rPr lang="ar-DZ" sz="3200" b="1" u="none" strike="noStrike" spc="50" dirty="0" err="1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</a:t>
            </a:r>
            <a:r>
              <a:rPr lang="ar-DZ" sz="3200" b="1" u="none" strike="noStrike" spc="5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إعلام آلي</a:t>
            </a:r>
            <a:endParaRPr lang="ar-DZ" sz="3200" b="1" i="0" u="none" strike="noStrike" spc="5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akkal Majalla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552223" y="1754880"/>
            <a:ext cx="1377231" cy="38681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/>
              <a:t>ميدان</a:t>
            </a:r>
            <a:endParaRPr lang="fr-FR" sz="1400" b="1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786050" y="1754880"/>
            <a:ext cx="1377231" cy="38681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/>
              <a:t>شعبة</a:t>
            </a:r>
            <a:endParaRPr lang="fr-FR" sz="1400" b="1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285720" y="1754880"/>
            <a:ext cx="1377231" cy="38681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/>
              <a:t>تخصص</a:t>
            </a:r>
            <a:endParaRPr lang="fr-FR" sz="1400" b="1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DCB2D04E-1F6E-CACA-F874-B5B489DB292C}"/>
              </a:ext>
            </a:extLst>
          </p:cNvPr>
          <p:cNvGrpSpPr/>
          <p:nvPr/>
        </p:nvGrpSpPr>
        <p:grpSpPr>
          <a:xfrm>
            <a:off x="4904470" y="3672280"/>
            <a:ext cx="2180616" cy="838090"/>
            <a:chOff x="4963152" y="1953195"/>
            <a:chExt cx="2180616" cy="838090"/>
          </a:xfrm>
        </p:grpSpPr>
        <p:sp>
          <p:nvSpPr>
            <p:cNvPr id="9" name="Ellipse 8"/>
            <p:cNvSpPr/>
            <p:nvPr/>
          </p:nvSpPr>
          <p:spPr>
            <a:xfrm>
              <a:off x="4963152" y="1953195"/>
              <a:ext cx="2180616" cy="83809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DZ" sz="1400" u="none" strike="noStrike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رياضيات </a:t>
              </a:r>
              <a:r>
                <a:rPr lang="ar-DZ" sz="1400" u="none" strike="noStrike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و</a:t>
              </a:r>
              <a:r>
                <a:rPr lang="ar-DZ" sz="1400" u="none" strike="noStrike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 إعلام آلي</a:t>
              </a:r>
              <a:endPara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xmlns="" id="{BB2C0043-A22B-A728-B581-27E9DE213399}"/>
                </a:ext>
              </a:extLst>
            </p:cNvPr>
            <p:cNvSpPr/>
            <p:nvPr/>
          </p:nvSpPr>
          <p:spPr>
            <a:xfrm>
              <a:off x="5046893" y="2011599"/>
              <a:ext cx="2011680" cy="731520"/>
            </a:xfrm>
            <a:prstGeom prst="ellipse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DZ" sz="1400" u="none" strike="noStrike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رياضيات </a:t>
              </a:r>
              <a:r>
                <a:rPr lang="ar-DZ" sz="1400" u="none" strike="noStrike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و</a:t>
              </a:r>
              <a:r>
                <a:rPr lang="ar-DZ" sz="1400" u="none" strike="noStrike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 إعلام آلي</a:t>
              </a:r>
              <a:endPara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</p:grpSp>
      <p:grpSp>
        <p:nvGrpSpPr>
          <p:cNvPr id="87" name="Groupe 86">
            <a:extLst>
              <a:ext uri="{FF2B5EF4-FFF2-40B4-BE49-F238E27FC236}">
                <a16:creationId xmlns:a16="http://schemas.microsoft.com/office/drawing/2014/main" xmlns="" id="{FA2969FE-FBB1-C36C-E4DC-C5A850B025B1}"/>
              </a:ext>
            </a:extLst>
          </p:cNvPr>
          <p:cNvGrpSpPr/>
          <p:nvPr/>
        </p:nvGrpSpPr>
        <p:grpSpPr>
          <a:xfrm>
            <a:off x="1796154" y="148762"/>
            <a:ext cx="5288932" cy="1159615"/>
            <a:chOff x="1851106" y="5041057"/>
            <a:chExt cx="5288932" cy="1159615"/>
          </a:xfrm>
        </p:grpSpPr>
        <p:grpSp>
          <p:nvGrpSpPr>
            <p:cNvPr id="88" name="Groupe 87">
              <a:extLst>
                <a:ext uri="{FF2B5EF4-FFF2-40B4-BE49-F238E27FC236}">
                  <a16:creationId xmlns:a16="http://schemas.microsoft.com/office/drawing/2014/main" xmlns="" id="{91090313-EB66-ED5B-1A3B-5F4B09BF934B}"/>
                </a:ext>
              </a:extLst>
            </p:cNvPr>
            <p:cNvGrpSpPr/>
            <p:nvPr/>
          </p:nvGrpSpPr>
          <p:grpSpPr>
            <a:xfrm>
              <a:off x="1851106" y="5041057"/>
              <a:ext cx="5288932" cy="1159615"/>
              <a:chOff x="1851106" y="5041057"/>
              <a:chExt cx="5288932" cy="1159615"/>
            </a:xfrm>
          </p:grpSpPr>
          <p:pic>
            <p:nvPicPr>
              <p:cNvPr id="90" name="Picture 4" descr="تخصص رياضيات وإعلام آلي (MI) تعريف عام بالتخصص">
                <a:extLst>
                  <a:ext uri="{FF2B5EF4-FFF2-40B4-BE49-F238E27FC236}">
                    <a16:creationId xmlns:a16="http://schemas.microsoft.com/office/drawing/2014/main" xmlns="" id="{CEC2696B-4C3F-B7BC-408E-6B8021185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549" b="20697"/>
              <a:stretch/>
            </p:blipFill>
            <p:spPr bwMode="auto">
              <a:xfrm>
                <a:off x="1851106" y="5041057"/>
                <a:ext cx="5288932" cy="11596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1" name="ZoneTexte 90">
                <a:extLst>
                  <a:ext uri="{FF2B5EF4-FFF2-40B4-BE49-F238E27FC236}">
                    <a16:creationId xmlns:a16="http://schemas.microsoft.com/office/drawing/2014/main" xmlns="" id="{D1578EDF-6054-8C94-6956-02A148DE831B}"/>
                  </a:ext>
                </a:extLst>
              </p:cNvPr>
              <p:cNvSpPr txBox="1"/>
              <p:nvPr/>
            </p:nvSpPr>
            <p:spPr>
              <a:xfrm>
                <a:off x="3843766" y="5658782"/>
                <a:ext cx="860316" cy="2219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xmlns="" id="{1ED2DF1D-642F-71D9-011C-CDBA028DA123}"/>
                </a:ext>
              </a:extLst>
            </p:cNvPr>
            <p:cNvSpPr txBox="1"/>
            <p:nvPr/>
          </p:nvSpPr>
          <p:spPr>
            <a:xfrm>
              <a:off x="2003962" y="5661248"/>
              <a:ext cx="2758692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16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كليــــة الـرياضيات و الإعلام الألي </a:t>
              </a:r>
              <a:endParaRPr lang="en-US" sz="1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C7A524ED-FB14-A234-879F-7B54E080C07B}"/>
              </a:ext>
            </a:extLst>
          </p:cNvPr>
          <p:cNvGrpSpPr/>
          <p:nvPr/>
        </p:nvGrpSpPr>
        <p:grpSpPr>
          <a:xfrm>
            <a:off x="7430856" y="3122843"/>
            <a:ext cx="1002142" cy="2295421"/>
            <a:chOff x="7818330" y="1165166"/>
            <a:chExt cx="1002142" cy="2295421"/>
          </a:xfrm>
        </p:grpSpPr>
        <p:sp>
          <p:nvSpPr>
            <p:cNvPr id="30" name="Rectangle : coins arrondis 29">
              <a:extLst>
                <a:ext uri="{FF2B5EF4-FFF2-40B4-BE49-F238E27FC236}">
                  <a16:creationId xmlns:a16="http://schemas.microsoft.com/office/drawing/2014/main" xmlns="" id="{68BE3324-5A96-AA6B-1954-E70ABFB3C8EB}"/>
                </a:ext>
              </a:extLst>
            </p:cNvPr>
            <p:cNvSpPr/>
            <p:nvPr/>
          </p:nvSpPr>
          <p:spPr>
            <a:xfrm>
              <a:off x="7818330" y="1165166"/>
              <a:ext cx="1000132" cy="219182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xmlns="" id="{2D8A74D2-CC01-B844-BAEF-5C5DB2D74032}"/>
                </a:ext>
              </a:extLst>
            </p:cNvPr>
            <p:cNvSpPr/>
            <p:nvPr/>
          </p:nvSpPr>
          <p:spPr>
            <a:xfrm>
              <a:off x="7906072" y="1253872"/>
              <a:ext cx="914400" cy="210312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30FCBEBD-3537-6D04-D259-62F73E4D1ABC}"/>
                </a:ext>
              </a:extLst>
            </p:cNvPr>
            <p:cNvSpPr/>
            <p:nvPr/>
          </p:nvSpPr>
          <p:spPr>
            <a:xfrm rot="5400000">
              <a:off x="7369009" y="2149986"/>
              <a:ext cx="2191827" cy="429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sz="6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ماستر</a:t>
              </a:r>
              <a:endParaRPr lang="fr-FR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4AA9C26-0DC8-5AA7-BCCC-D0AFAC7E17C2}"/>
              </a:ext>
            </a:extLst>
          </p:cNvPr>
          <p:cNvSpPr/>
          <p:nvPr/>
        </p:nvSpPr>
        <p:spPr>
          <a:xfrm>
            <a:off x="2683013" y="2759268"/>
            <a:ext cx="1836308" cy="386811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رياضيات</a:t>
            </a:r>
            <a:endParaRPr lang="fr-FR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5D8164DB-996E-9CDF-9DB7-A9A9AACF2FC1}"/>
              </a:ext>
            </a:extLst>
          </p:cNvPr>
          <p:cNvSpPr/>
          <p:nvPr/>
        </p:nvSpPr>
        <p:spPr>
          <a:xfrm>
            <a:off x="2695210" y="3965412"/>
            <a:ext cx="1836308" cy="386811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إعلام آلي</a:t>
            </a:r>
          </a:p>
        </p:txBody>
      </p:sp>
      <p:sp>
        <p:nvSpPr>
          <p:cNvPr id="36" name="Rogner et arrondir un rectangle à un seul coin 57">
            <a:extLst>
              <a:ext uri="{FF2B5EF4-FFF2-40B4-BE49-F238E27FC236}">
                <a16:creationId xmlns:a16="http://schemas.microsoft.com/office/drawing/2014/main" xmlns="" id="{A415BA57-E25C-63EE-4929-764BFD4BDE21}"/>
              </a:ext>
            </a:extLst>
          </p:cNvPr>
          <p:cNvSpPr/>
          <p:nvPr/>
        </p:nvSpPr>
        <p:spPr>
          <a:xfrm>
            <a:off x="272858" y="2793651"/>
            <a:ext cx="1606770" cy="322342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النظم الحركية</a:t>
            </a:r>
          </a:p>
        </p:txBody>
      </p:sp>
      <p:sp>
        <p:nvSpPr>
          <p:cNvPr id="37" name="Rogner et arrondir un rectangle à un seul coin 58">
            <a:extLst>
              <a:ext uri="{FF2B5EF4-FFF2-40B4-BE49-F238E27FC236}">
                <a16:creationId xmlns:a16="http://schemas.microsoft.com/office/drawing/2014/main" xmlns="" id="{9CCDAA76-1B0C-8564-8900-34168F938AD7}"/>
              </a:ext>
            </a:extLst>
          </p:cNvPr>
          <p:cNvSpPr/>
          <p:nvPr/>
        </p:nvSpPr>
        <p:spPr>
          <a:xfrm>
            <a:off x="285055" y="3940283"/>
            <a:ext cx="1606770" cy="451279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هندسة الإعلام الآلي التقريري </a:t>
            </a:r>
            <a:endParaRPr lang="ar-DZ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8" name="Rogner et arrondir un rectangle à un seul coin 59">
            <a:extLst>
              <a:ext uri="{FF2B5EF4-FFF2-40B4-BE49-F238E27FC236}">
                <a16:creationId xmlns:a16="http://schemas.microsoft.com/office/drawing/2014/main" xmlns="" id="{F790F709-EE9E-CAFB-2035-4DE16C96B5A0}"/>
              </a:ext>
            </a:extLst>
          </p:cNvPr>
          <p:cNvSpPr/>
          <p:nvPr/>
        </p:nvSpPr>
        <p:spPr>
          <a:xfrm>
            <a:off x="285055" y="4492621"/>
            <a:ext cx="1606769" cy="393780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تكنولوجيات الإعلام و الاتصال</a:t>
            </a:r>
            <a:endParaRPr lang="ar-DZ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0" name="Rogner et arrondir un rectangle à un seul coin 60">
            <a:extLst>
              <a:ext uri="{FF2B5EF4-FFF2-40B4-BE49-F238E27FC236}">
                <a16:creationId xmlns:a16="http://schemas.microsoft.com/office/drawing/2014/main" xmlns="" id="{8BAD6AD0-5C5A-834C-DDC2-E47E6D9F1999}"/>
              </a:ext>
            </a:extLst>
          </p:cNvPr>
          <p:cNvSpPr/>
          <p:nvPr/>
        </p:nvSpPr>
        <p:spPr>
          <a:xfrm>
            <a:off x="245630" y="3415619"/>
            <a:ext cx="1606770" cy="441233"/>
          </a:xfrm>
          <a:prstGeom prst="snipRoundRect">
            <a:avLst>
              <a:gd name="adj1" fmla="val 16667"/>
              <a:gd name="adj2" fmla="val 49825"/>
            </a:avLst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شبكات و وسائط المتعددة</a:t>
            </a:r>
            <a:endParaRPr lang="ar-DZ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xmlns="" id="{EC0EF3A3-3314-C455-615B-EB1F35BBCC8C}"/>
              </a:ext>
            </a:extLst>
          </p:cNvPr>
          <p:cNvCxnSpPr>
            <a:stCxn id="34" idx="1"/>
            <a:endCxn id="36" idx="0"/>
          </p:cNvCxnSpPr>
          <p:nvPr/>
        </p:nvCxnSpPr>
        <p:spPr>
          <a:xfrm flipH="1">
            <a:off x="1879628" y="2952674"/>
            <a:ext cx="803385" cy="2148"/>
          </a:xfrm>
          <a:prstGeom prst="straightConnector1">
            <a:avLst/>
          </a:prstGeom>
          <a:ln>
            <a:tailEnd type="arrow"/>
          </a:ln>
          <a:scene3d>
            <a:camera prst="perspectiveRelaxedModerately"/>
            <a:lightRig rig="threePt" dir="t"/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xmlns="" id="{4AA7EB9D-F286-E2FD-71CF-12E40C511BB2}"/>
              </a:ext>
            </a:extLst>
          </p:cNvPr>
          <p:cNvCxnSpPr>
            <a:stCxn id="35" idx="1"/>
            <a:endCxn id="40" idx="0"/>
          </p:cNvCxnSpPr>
          <p:nvPr/>
        </p:nvCxnSpPr>
        <p:spPr>
          <a:xfrm flipH="1" flipV="1">
            <a:off x="1852400" y="3636236"/>
            <a:ext cx="842810" cy="522582"/>
          </a:xfrm>
          <a:prstGeom prst="straightConnector1">
            <a:avLst/>
          </a:prstGeom>
          <a:ln>
            <a:tailEnd type="arrow"/>
          </a:ln>
          <a:scene3d>
            <a:camera prst="perspectiveRelaxedModerately"/>
            <a:lightRig rig="threePt" dir="t"/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xmlns="" id="{86CC2DD5-DF85-4BA2-36F3-9279F42F5DFE}"/>
              </a:ext>
            </a:extLst>
          </p:cNvPr>
          <p:cNvCxnSpPr>
            <a:stCxn id="35" idx="1"/>
            <a:endCxn id="37" idx="0"/>
          </p:cNvCxnSpPr>
          <p:nvPr/>
        </p:nvCxnSpPr>
        <p:spPr>
          <a:xfrm flipH="1">
            <a:off x="1891825" y="4158818"/>
            <a:ext cx="803385" cy="7105"/>
          </a:xfrm>
          <a:prstGeom prst="straightConnector1">
            <a:avLst/>
          </a:prstGeom>
          <a:ln>
            <a:tailEnd type="arrow"/>
          </a:ln>
          <a:scene3d>
            <a:camera prst="perspectiveRelaxedModerately"/>
            <a:lightRig rig="threePt" dir="t"/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xmlns="" id="{A4307B34-21F9-E941-B538-65F8FAFAC909}"/>
              </a:ext>
            </a:extLst>
          </p:cNvPr>
          <p:cNvCxnSpPr>
            <a:stCxn id="35" idx="1"/>
            <a:endCxn id="38" idx="0"/>
          </p:cNvCxnSpPr>
          <p:nvPr/>
        </p:nvCxnSpPr>
        <p:spPr>
          <a:xfrm flipH="1">
            <a:off x="1891824" y="4158818"/>
            <a:ext cx="803386" cy="530693"/>
          </a:xfrm>
          <a:prstGeom prst="straightConnector1">
            <a:avLst/>
          </a:prstGeom>
          <a:ln>
            <a:tailEnd type="arrow"/>
          </a:ln>
          <a:scene3d>
            <a:camera prst="perspectiveRelaxedModerately"/>
            <a:lightRig rig="threePt" dir="t"/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4D5E0F88-186C-1F52-19B5-93EAE70FD85D}"/>
              </a:ext>
            </a:extLst>
          </p:cNvPr>
          <p:cNvSpPr/>
          <p:nvPr/>
        </p:nvSpPr>
        <p:spPr>
          <a:xfrm>
            <a:off x="2735692" y="5321561"/>
            <a:ext cx="1836308" cy="386811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رياضيات تطبيقية</a:t>
            </a:r>
            <a:endParaRPr lang="fr-FR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8" name="Rogner et arrondir un rectangle à un seul coin 73">
            <a:extLst>
              <a:ext uri="{FF2B5EF4-FFF2-40B4-BE49-F238E27FC236}">
                <a16:creationId xmlns:a16="http://schemas.microsoft.com/office/drawing/2014/main" xmlns="" id="{16B89031-98AA-C301-9875-C6E448418554}"/>
              </a:ext>
            </a:extLst>
          </p:cNvPr>
          <p:cNvSpPr/>
          <p:nvPr/>
        </p:nvSpPr>
        <p:spPr>
          <a:xfrm>
            <a:off x="306800" y="5107247"/>
            <a:ext cx="1606769" cy="428628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طرق ووسائل للبحث </a:t>
            </a:r>
            <a:r>
              <a:rPr lang="ar-DZ" sz="1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العملياتي</a:t>
            </a:r>
            <a:endParaRPr lang="ar-DZ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9" name="Rogner et arrondir un rectangle à un seul coin 74">
            <a:extLst>
              <a:ext uri="{FF2B5EF4-FFF2-40B4-BE49-F238E27FC236}">
                <a16:creationId xmlns:a16="http://schemas.microsoft.com/office/drawing/2014/main" xmlns="" id="{92681C22-DB4D-FA04-1D4F-913464FD3565}"/>
              </a:ext>
            </a:extLst>
          </p:cNvPr>
          <p:cNvSpPr/>
          <p:nvPr/>
        </p:nvSpPr>
        <p:spPr>
          <a:xfrm>
            <a:off x="305005" y="5607313"/>
            <a:ext cx="1606769" cy="465218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تحليل رياضي و تطبيقات</a:t>
            </a:r>
            <a:endParaRPr lang="ar-DZ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xmlns="" id="{C334E4C1-B5B6-397D-503B-C1356F796EFC}"/>
              </a:ext>
            </a:extLst>
          </p:cNvPr>
          <p:cNvCxnSpPr>
            <a:stCxn id="45" idx="1"/>
            <a:endCxn id="48" idx="0"/>
          </p:cNvCxnSpPr>
          <p:nvPr/>
        </p:nvCxnSpPr>
        <p:spPr>
          <a:xfrm flipH="1" flipV="1">
            <a:off x="1913569" y="5321561"/>
            <a:ext cx="822123" cy="193406"/>
          </a:xfrm>
          <a:prstGeom prst="straightConnector1">
            <a:avLst/>
          </a:prstGeom>
          <a:ln>
            <a:tailEnd type="arrow"/>
          </a:ln>
          <a:scene3d>
            <a:camera prst="perspectiveRelaxedModerately"/>
            <a:lightRig rig="threePt" dir="t"/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xmlns="" id="{0BE91653-394F-92FB-287B-E4BF1AB58CB9}"/>
              </a:ext>
            </a:extLst>
          </p:cNvPr>
          <p:cNvCxnSpPr>
            <a:stCxn id="45" idx="1"/>
            <a:endCxn id="49" idx="0"/>
          </p:cNvCxnSpPr>
          <p:nvPr/>
        </p:nvCxnSpPr>
        <p:spPr>
          <a:xfrm flipH="1">
            <a:off x="1911774" y="5514967"/>
            <a:ext cx="823918" cy="324955"/>
          </a:xfrm>
          <a:prstGeom prst="straightConnector1">
            <a:avLst/>
          </a:prstGeom>
          <a:ln>
            <a:tailEnd type="arrow"/>
          </a:ln>
          <a:scene3d>
            <a:camera prst="perspectiveRelaxedModerately"/>
            <a:lightRig rig="threePt" dir="t"/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8145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 8">
            <a:extLst>
              <a:ext uri="{FF2B5EF4-FFF2-40B4-BE49-F238E27FC236}">
                <a16:creationId xmlns:a16="http://schemas.microsoft.com/office/drawing/2014/main" xmlns="" id="{FA2969FE-FBB1-C36C-E4DC-C5A850B025B1}"/>
              </a:ext>
            </a:extLst>
          </p:cNvPr>
          <p:cNvGrpSpPr/>
          <p:nvPr/>
        </p:nvGrpSpPr>
        <p:grpSpPr>
          <a:xfrm>
            <a:off x="838200" y="228600"/>
            <a:ext cx="5288932" cy="1159615"/>
            <a:chOff x="1851106" y="5041057"/>
            <a:chExt cx="5288932" cy="1159615"/>
          </a:xfrm>
        </p:grpSpPr>
        <p:grpSp>
          <p:nvGrpSpPr>
            <p:cNvPr id="5" name="Groupe 87">
              <a:extLst>
                <a:ext uri="{FF2B5EF4-FFF2-40B4-BE49-F238E27FC236}">
                  <a16:creationId xmlns:a16="http://schemas.microsoft.com/office/drawing/2014/main" xmlns="" id="{91090313-EB66-ED5B-1A3B-5F4B09BF934B}"/>
                </a:ext>
              </a:extLst>
            </p:cNvPr>
            <p:cNvGrpSpPr/>
            <p:nvPr/>
          </p:nvGrpSpPr>
          <p:grpSpPr>
            <a:xfrm>
              <a:off x="1851106" y="5041057"/>
              <a:ext cx="5288932" cy="1159615"/>
              <a:chOff x="1851106" y="5041057"/>
              <a:chExt cx="5288932" cy="1159615"/>
            </a:xfrm>
          </p:grpSpPr>
          <p:pic>
            <p:nvPicPr>
              <p:cNvPr id="12" name="Picture 4" descr="تخصص رياضيات وإعلام آلي (MI) تعريف عام بالتخصص">
                <a:extLst>
                  <a:ext uri="{FF2B5EF4-FFF2-40B4-BE49-F238E27FC236}">
                    <a16:creationId xmlns:a16="http://schemas.microsoft.com/office/drawing/2014/main" xmlns="" id="{CEC2696B-4C3F-B7BC-408E-6B8021185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549" b="20697"/>
              <a:stretch/>
            </p:blipFill>
            <p:spPr bwMode="auto">
              <a:xfrm>
                <a:off x="1851106" y="5041057"/>
                <a:ext cx="5288932" cy="11596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1578EDF-6054-8C94-6956-02A148DE831B}"/>
                  </a:ext>
                </a:extLst>
              </p:cNvPr>
              <p:cNvSpPr txBox="1"/>
              <p:nvPr/>
            </p:nvSpPr>
            <p:spPr>
              <a:xfrm>
                <a:off x="3843766" y="5658782"/>
                <a:ext cx="860316" cy="2219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1ED2DF1D-642F-71D9-011C-CDBA028DA123}"/>
                </a:ext>
              </a:extLst>
            </p:cNvPr>
            <p:cNvSpPr txBox="1"/>
            <p:nvPr/>
          </p:nvSpPr>
          <p:spPr>
            <a:xfrm>
              <a:off x="2003962" y="5661248"/>
              <a:ext cx="2758692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16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كليــــة الـرياضيات و الإعلام الألي </a:t>
              </a:r>
              <a:endParaRPr lang="en-US" sz="1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5BA2B89-45BB-47EC-88D6-D74555821269}"/>
              </a:ext>
            </a:extLst>
          </p:cNvPr>
          <p:cNvSpPr/>
          <p:nvPr/>
        </p:nvSpPr>
        <p:spPr>
          <a:xfrm>
            <a:off x="7010400" y="1066800"/>
            <a:ext cx="1379108" cy="30480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رياضيات</a:t>
            </a:r>
            <a:endParaRPr lang="fr-FR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xmlns="" id="{C7A524ED-FB14-A234-879F-7B54E080C07B}"/>
              </a:ext>
            </a:extLst>
          </p:cNvPr>
          <p:cNvGrpSpPr/>
          <p:nvPr/>
        </p:nvGrpSpPr>
        <p:grpSpPr>
          <a:xfrm rot="16200000">
            <a:off x="7233082" y="-158318"/>
            <a:ext cx="838200" cy="1612035"/>
            <a:chOff x="7818330" y="1165166"/>
            <a:chExt cx="1002142" cy="2295421"/>
          </a:xfrm>
        </p:grpSpPr>
        <p:sp>
          <p:nvSpPr>
            <p:cNvPr id="17" name="Rectangle : coins arrondis 29">
              <a:extLst>
                <a:ext uri="{FF2B5EF4-FFF2-40B4-BE49-F238E27FC236}">
                  <a16:creationId xmlns:a16="http://schemas.microsoft.com/office/drawing/2014/main" xmlns="" id="{68BE3324-5A96-AA6B-1954-E70ABFB3C8EB}"/>
                </a:ext>
              </a:extLst>
            </p:cNvPr>
            <p:cNvSpPr/>
            <p:nvPr/>
          </p:nvSpPr>
          <p:spPr>
            <a:xfrm>
              <a:off x="7818330" y="1165166"/>
              <a:ext cx="1000132" cy="219182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 : coins arrondis 30">
              <a:extLst>
                <a:ext uri="{FF2B5EF4-FFF2-40B4-BE49-F238E27FC236}">
                  <a16:creationId xmlns:a16="http://schemas.microsoft.com/office/drawing/2014/main" xmlns="" id="{2D8A74D2-CC01-B844-BAEF-5C5DB2D74032}"/>
                </a:ext>
              </a:extLst>
            </p:cNvPr>
            <p:cNvSpPr/>
            <p:nvPr/>
          </p:nvSpPr>
          <p:spPr>
            <a:xfrm>
              <a:off x="7906072" y="1253872"/>
              <a:ext cx="914400" cy="210312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30FCBEBD-3537-6D04-D259-62F73E4D1ABC}"/>
                </a:ext>
              </a:extLst>
            </p:cNvPr>
            <p:cNvSpPr/>
            <p:nvPr/>
          </p:nvSpPr>
          <p:spPr>
            <a:xfrm rot="5400000">
              <a:off x="7369009" y="2149986"/>
              <a:ext cx="2191827" cy="429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sz="4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ماستر</a:t>
              </a:r>
              <a:endParaRPr lang="fr-FR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0" name="Rogner et arrondir un rectangle à un seul coin 57">
            <a:extLst>
              <a:ext uri="{FF2B5EF4-FFF2-40B4-BE49-F238E27FC236}">
                <a16:creationId xmlns:a16="http://schemas.microsoft.com/office/drawing/2014/main" xmlns="" id="{A415BA57-E25C-63EE-4929-764BFD4BDE21}"/>
              </a:ext>
            </a:extLst>
          </p:cNvPr>
          <p:cNvSpPr/>
          <p:nvPr/>
        </p:nvSpPr>
        <p:spPr>
          <a:xfrm>
            <a:off x="6858000" y="1371600"/>
            <a:ext cx="1606770" cy="322342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النظم الحركية</a:t>
            </a:r>
            <a:endParaRPr lang="ar-DZ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3" y="1895475"/>
            <a:ext cx="761047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 8">
            <a:extLst>
              <a:ext uri="{FF2B5EF4-FFF2-40B4-BE49-F238E27FC236}">
                <a16:creationId xmlns:a16="http://schemas.microsoft.com/office/drawing/2014/main" xmlns="" id="{FA2969FE-FBB1-C36C-E4DC-C5A850B025B1}"/>
              </a:ext>
            </a:extLst>
          </p:cNvPr>
          <p:cNvGrpSpPr/>
          <p:nvPr/>
        </p:nvGrpSpPr>
        <p:grpSpPr>
          <a:xfrm>
            <a:off x="838200" y="228600"/>
            <a:ext cx="5288932" cy="1159615"/>
            <a:chOff x="1851106" y="5041057"/>
            <a:chExt cx="5288932" cy="1159615"/>
          </a:xfrm>
        </p:grpSpPr>
        <p:grpSp>
          <p:nvGrpSpPr>
            <p:cNvPr id="5" name="Groupe 87">
              <a:extLst>
                <a:ext uri="{FF2B5EF4-FFF2-40B4-BE49-F238E27FC236}">
                  <a16:creationId xmlns:a16="http://schemas.microsoft.com/office/drawing/2014/main" xmlns="" id="{91090313-EB66-ED5B-1A3B-5F4B09BF934B}"/>
                </a:ext>
              </a:extLst>
            </p:cNvPr>
            <p:cNvGrpSpPr/>
            <p:nvPr/>
          </p:nvGrpSpPr>
          <p:grpSpPr>
            <a:xfrm>
              <a:off x="1851106" y="5041057"/>
              <a:ext cx="5288932" cy="1159615"/>
              <a:chOff x="1851106" y="5041057"/>
              <a:chExt cx="5288932" cy="1159615"/>
            </a:xfrm>
          </p:grpSpPr>
          <p:pic>
            <p:nvPicPr>
              <p:cNvPr id="12" name="Picture 4" descr="تخصص رياضيات وإعلام آلي (MI) تعريف عام بالتخصص">
                <a:extLst>
                  <a:ext uri="{FF2B5EF4-FFF2-40B4-BE49-F238E27FC236}">
                    <a16:creationId xmlns:a16="http://schemas.microsoft.com/office/drawing/2014/main" xmlns="" id="{CEC2696B-4C3F-B7BC-408E-6B8021185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549" b="20697"/>
              <a:stretch/>
            </p:blipFill>
            <p:spPr bwMode="auto">
              <a:xfrm>
                <a:off x="1851106" y="5041057"/>
                <a:ext cx="5288932" cy="11596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1578EDF-6054-8C94-6956-02A148DE831B}"/>
                  </a:ext>
                </a:extLst>
              </p:cNvPr>
              <p:cNvSpPr txBox="1"/>
              <p:nvPr/>
            </p:nvSpPr>
            <p:spPr>
              <a:xfrm>
                <a:off x="3843766" y="5658782"/>
                <a:ext cx="860316" cy="2219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1ED2DF1D-642F-71D9-011C-CDBA028DA123}"/>
                </a:ext>
              </a:extLst>
            </p:cNvPr>
            <p:cNvSpPr txBox="1"/>
            <p:nvPr/>
          </p:nvSpPr>
          <p:spPr>
            <a:xfrm>
              <a:off x="2003962" y="5661248"/>
              <a:ext cx="2758692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16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كليــــة الـرياضيات و الإعلام الألي </a:t>
              </a:r>
              <a:endParaRPr lang="en-US" sz="1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5BA2B89-45BB-47EC-88D6-D74555821269}"/>
              </a:ext>
            </a:extLst>
          </p:cNvPr>
          <p:cNvSpPr/>
          <p:nvPr/>
        </p:nvSpPr>
        <p:spPr>
          <a:xfrm>
            <a:off x="7010400" y="1066800"/>
            <a:ext cx="1379108" cy="30480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رياضيات</a:t>
            </a:r>
            <a:endParaRPr lang="fr-FR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6" name="Groupe 15">
            <a:extLst>
              <a:ext uri="{FF2B5EF4-FFF2-40B4-BE49-F238E27FC236}">
                <a16:creationId xmlns:a16="http://schemas.microsoft.com/office/drawing/2014/main" xmlns="" id="{C7A524ED-FB14-A234-879F-7B54E080C07B}"/>
              </a:ext>
            </a:extLst>
          </p:cNvPr>
          <p:cNvGrpSpPr/>
          <p:nvPr/>
        </p:nvGrpSpPr>
        <p:grpSpPr>
          <a:xfrm rot="16200000">
            <a:off x="7233082" y="-158318"/>
            <a:ext cx="838200" cy="1612035"/>
            <a:chOff x="7818330" y="1165166"/>
            <a:chExt cx="1002142" cy="2295421"/>
          </a:xfrm>
        </p:grpSpPr>
        <p:sp>
          <p:nvSpPr>
            <p:cNvPr id="17" name="Rectangle : coins arrondis 29">
              <a:extLst>
                <a:ext uri="{FF2B5EF4-FFF2-40B4-BE49-F238E27FC236}">
                  <a16:creationId xmlns:a16="http://schemas.microsoft.com/office/drawing/2014/main" xmlns="" id="{68BE3324-5A96-AA6B-1954-E70ABFB3C8EB}"/>
                </a:ext>
              </a:extLst>
            </p:cNvPr>
            <p:cNvSpPr/>
            <p:nvPr/>
          </p:nvSpPr>
          <p:spPr>
            <a:xfrm>
              <a:off x="7818330" y="1165166"/>
              <a:ext cx="1000132" cy="219182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 : coins arrondis 30">
              <a:extLst>
                <a:ext uri="{FF2B5EF4-FFF2-40B4-BE49-F238E27FC236}">
                  <a16:creationId xmlns:a16="http://schemas.microsoft.com/office/drawing/2014/main" xmlns="" id="{2D8A74D2-CC01-B844-BAEF-5C5DB2D74032}"/>
                </a:ext>
              </a:extLst>
            </p:cNvPr>
            <p:cNvSpPr/>
            <p:nvPr/>
          </p:nvSpPr>
          <p:spPr>
            <a:xfrm>
              <a:off x="7906072" y="1253872"/>
              <a:ext cx="914400" cy="210312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30FCBEBD-3537-6D04-D259-62F73E4D1ABC}"/>
                </a:ext>
              </a:extLst>
            </p:cNvPr>
            <p:cNvSpPr/>
            <p:nvPr/>
          </p:nvSpPr>
          <p:spPr>
            <a:xfrm rot="5400000">
              <a:off x="7369009" y="2149986"/>
              <a:ext cx="2191827" cy="429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sz="4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ماستر</a:t>
              </a:r>
              <a:endParaRPr lang="fr-FR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0" name="Rogner et arrondir un rectangle à un seul coin 57">
            <a:extLst>
              <a:ext uri="{FF2B5EF4-FFF2-40B4-BE49-F238E27FC236}">
                <a16:creationId xmlns:a16="http://schemas.microsoft.com/office/drawing/2014/main" xmlns="" id="{A415BA57-E25C-63EE-4929-764BFD4BDE21}"/>
              </a:ext>
            </a:extLst>
          </p:cNvPr>
          <p:cNvSpPr/>
          <p:nvPr/>
        </p:nvSpPr>
        <p:spPr>
          <a:xfrm>
            <a:off x="6858000" y="1371600"/>
            <a:ext cx="1606770" cy="322342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النظم الحركية</a:t>
            </a:r>
            <a:endParaRPr lang="ar-DZ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613" y="1943100"/>
            <a:ext cx="77247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 8">
            <a:extLst>
              <a:ext uri="{FF2B5EF4-FFF2-40B4-BE49-F238E27FC236}">
                <a16:creationId xmlns:a16="http://schemas.microsoft.com/office/drawing/2014/main" xmlns="" id="{FA2969FE-FBB1-C36C-E4DC-C5A850B025B1}"/>
              </a:ext>
            </a:extLst>
          </p:cNvPr>
          <p:cNvGrpSpPr/>
          <p:nvPr/>
        </p:nvGrpSpPr>
        <p:grpSpPr>
          <a:xfrm>
            <a:off x="838200" y="228600"/>
            <a:ext cx="5288932" cy="1159615"/>
            <a:chOff x="1851106" y="5041057"/>
            <a:chExt cx="5288932" cy="1159615"/>
          </a:xfrm>
        </p:grpSpPr>
        <p:grpSp>
          <p:nvGrpSpPr>
            <p:cNvPr id="5" name="Groupe 87">
              <a:extLst>
                <a:ext uri="{FF2B5EF4-FFF2-40B4-BE49-F238E27FC236}">
                  <a16:creationId xmlns:a16="http://schemas.microsoft.com/office/drawing/2014/main" xmlns="" id="{91090313-EB66-ED5B-1A3B-5F4B09BF934B}"/>
                </a:ext>
              </a:extLst>
            </p:cNvPr>
            <p:cNvGrpSpPr/>
            <p:nvPr/>
          </p:nvGrpSpPr>
          <p:grpSpPr>
            <a:xfrm>
              <a:off x="1851106" y="5041057"/>
              <a:ext cx="5288932" cy="1159615"/>
              <a:chOff x="1851106" y="5041057"/>
              <a:chExt cx="5288932" cy="1159615"/>
            </a:xfrm>
          </p:grpSpPr>
          <p:pic>
            <p:nvPicPr>
              <p:cNvPr id="12" name="Picture 4" descr="تخصص رياضيات وإعلام آلي (MI) تعريف عام بالتخصص">
                <a:extLst>
                  <a:ext uri="{FF2B5EF4-FFF2-40B4-BE49-F238E27FC236}">
                    <a16:creationId xmlns:a16="http://schemas.microsoft.com/office/drawing/2014/main" xmlns="" id="{CEC2696B-4C3F-B7BC-408E-6B8021185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549" b="20697"/>
              <a:stretch/>
            </p:blipFill>
            <p:spPr bwMode="auto">
              <a:xfrm>
                <a:off x="1851106" y="5041057"/>
                <a:ext cx="5288932" cy="11596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1578EDF-6054-8C94-6956-02A148DE831B}"/>
                  </a:ext>
                </a:extLst>
              </p:cNvPr>
              <p:cNvSpPr txBox="1"/>
              <p:nvPr/>
            </p:nvSpPr>
            <p:spPr>
              <a:xfrm>
                <a:off x="3843766" y="5658782"/>
                <a:ext cx="860316" cy="2219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1ED2DF1D-642F-71D9-011C-CDBA028DA123}"/>
                </a:ext>
              </a:extLst>
            </p:cNvPr>
            <p:cNvSpPr txBox="1"/>
            <p:nvPr/>
          </p:nvSpPr>
          <p:spPr>
            <a:xfrm>
              <a:off x="2003962" y="5661248"/>
              <a:ext cx="2758692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16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كليــــة الـرياضيات و الإعلام الألي </a:t>
              </a:r>
              <a:endParaRPr lang="en-US" sz="1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5BA2B89-45BB-47EC-88D6-D74555821269}"/>
              </a:ext>
            </a:extLst>
          </p:cNvPr>
          <p:cNvSpPr/>
          <p:nvPr/>
        </p:nvSpPr>
        <p:spPr>
          <a:xfrm>
            <a:off x="7010400" y="1066800"/>
            <a:ext cx="1379108" cy="30480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رياضيات</a:t>
            </a:r>
            <a:endParaRPr lang="fr-FR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6" name="Groupe 15">
            <a:extLst>
              <a:ext uri="{FF2B5EF4-FFF2-40B4-BE49-F238E27FC236}">
                <a16:creationId xmlns:a16="http://schemas.microsoft.com/office/drawing/2014/main" xmlns="" id="{C7A524ED-FB14-A234-879F-7B54E080C07B}"/>
              </a:ext>
            </a:extLst>
          </p:cNvPr>
          <p:cNvGrpSpPr/>
          <p:nvPr/>
        </p:nvGrpSpPr>
        <p:grpSpPr>
          <a:xfrm rot="16200000">
            <a:off x="7233082" y="-158318"/>
            <a:ext cx="838200" cy="1612035"/>
            <a:chOff x="7818330" y="1165166"/>
            <a:chExt cx="1002142" cy="2295421"/>
          </a:xfrm>
        </p:grpSpPr>
        <p:sp>
          <p:nvSpPr>
            <p:cNvPr id="17" name="Rectangle : coins arrondis 29">
              <a:extLst>
                <a:ext uri="{FF2B5EF4-FFF2-40B4-BE49-F238E27FC236}">
                  <a16:creationId xmlns:a16="http://schemas.microsoft.com/office/drawing/2014/main" xmlns="" id="{68BE3324-5A96-AA6B-1954-E70ABFB3C8EB}"/>
                </a:ext>
              </a:extLst>
            </p:cNvPr>
            <p:cNvSpPr/>
            <p:nvPr/>
          </p:nvSpPr>
          <p:spPr>
            <a:xfrm>
              <a:off x="7818330" y="1165166"/>
              <a:ext cx="1000132" cy="219182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 : coins arrondis 30">
              <a:extLst>
                <a:ext uri="{FF2B5EF4-FFF2-40B4-BE49-F238E27FC236}">
                  <a16:creationId xmlns:a16="http://schemas.microsoft.com/office/drawing/2014/main" xmlns="" id="{2D8A74D2-CC01-B844-BAEF-5C5DB2D74032}"/>
                </a:ext>
              </a:extLst>
            </p:cNvPr>
            <p:cNvSpPr/>
            <p:nvPr/>
          </p:nvSpPr>
          <p:spPr>
            <a:xfrm>
              <a:off x="7906072" y="1253872"/>
              <a:ext cx="914400" cy="210312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30FCBEBD-3537-6D04-D259-62F73E4D1ABC}"/>
                </a:ext>
              </a:extLst>
            </p:cNvPr>
            <p:cNvSpPr/>
            <p:nvPr/>
          </p:nvSpPr>
          <p:spPr>
            <a:xfrm rot="5400000">
              <a:off x="7369009" y="2149986"/>
              <a:ext cx="2191827" cy="429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sz="4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ماستر</a:t>
              </a:r>
              <a:endParaRPr lang="fr-FR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0" name="Rogner et arrondir un rectangle à un seul coin 57">
            <a:extLst>
              <a:ext uri="{FF2B5EF4-FFF2-40B4-BE49-F238E27FC236}">
                <a16:creationId xmlns:a16="http://schemas.microsoft.com/office/drawing/2014/main" xmlns="" id="{A415BA57-E25C-63EE-4929-764BFD4BDE21}"/>
              </a:ext>
            </a:extLst>
          </p:cNvPr>
          <p:cNvSpPr/>
          <p:nvPr/>
        </p:nvSpPr>
        <p:spPr>
          <a:xfrm>
            <a:off x="6858000" y="1371600"/>
            <a:ext cx="1606770" cy="322342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النظم الحركية</a:t>
            </a:r>
            <a:endParaRPr lang="ar-DZ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00238"/>
            <a:ext cx="7620000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 8">
            <a:extLst>
              <a:ext uri="{FF2B5EF4-FFF2-40B4-BE49-F238E27FC236}">
                <a16:creationId xmlns:a16="http://schemas.microsoft.com/office/drawing/2014/main" xmlns="" id="{FA2969FE-FBB1-C36C-E4DC-C5A850B025B1}"/>
              </a:ext>
            </a:extLst>
          </p:cNvPr>
          <p:cNvGrpSpPr/>
          <p:nvPr/>
        </p:nvGrpSpPr>
        <p:grpSpPr>
          <a:xfrm>
            <a:off x="838200" y="228600"/>
            <a:ext cx="5288932" cy="1159615"/>
            <a:chOff x="1851106" y="5041057"/>
            <a:chExt cx="5288932" cy="1159615"/>
          </a:xfrm>
        </p:grpSpPr>
        <p:grpSp>
          <p:nvGrpSpPr>
            <p:cNvPr id="5" name="Groupe 87">
              <a:extLst>
                <a:ext uri="{FF2B5EF4-FFF2-40B4-BE49-F238E27FC236}">
                  <a16:creationId xmlns:a16="http://schemas.microsoft.com/office/drawing/2014/main" xmlns="" id="{91090313-EB66-ED5B-1A3B-5F4B09BF934B}"/>
                </a:ext>
              </a:extLst>
            </p:cNvPr>
            <p:cNvGrpSpPr/>
            <p:nvPr/>
          </p:nvGrpSpPr>
          <p:grpSpPr>
            <a:xfrm>
              <a:off x="1851106" y="5041057"/>
              <a:ext cx="5288932" cy="1159615"/>
              <a:chOff x="1851106" y="5041057"/>
              <a:chExt cx="5288932" cy="1159615"/>
            </a:xfrm>
          </p:grpSpPr>
          <p:pic>
            <p:nvPicPr>
              <p:cNvPr id="12" name="Picture 4" descr="تخصص رياضيات وإعلام آلي (MI) تعريف عام بالتخصص">
                <a:extLst>
                  <a:ext uri="{FF2B5EF4-FFF2-40B4-BE49-F238E27FC236}">
                    <a16:creationId xmlns:a16="http://schemas.microsoft.com/office/drawing/2014/main" xmlns="" id="{CEC2696B-4C3F-B7BC-408E-6B8021185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549" b="20697"/>
              <a:stretch/>
            </p:blipFill>
            <p:spPr bwMode="auto">
              <a:xfrm>
                <a:off x="1851106" y="5041057"/>
                <a:ext cx="5288932" cy="11596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1578EDF-6054-8C94-6956-02A148DE831B}"/>
                  </a:ext>
                </a:extLst>
              </p:cNvPr>
              <p:cNvSpPr txBox="1"/>
              <p:nvPr/>
            </p:nvSpPr>
            <p:spPr>
              <a:xfrm>
                <a:off x="3843766" y="5658782"/>
                <a:ext cx="860316" cy="2219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1ED2DF1D-642F-71D9-011C-CDBA028DA123}"/>
                </a:ext>
              </a:extLst>
            </p:cNvPr>
            <p:cNvSpPr txBox="1"/>
            <p:nvPr/>
          </p:nvSpPr>
          <p:spPr>
            <a:xfrm>
              <a:off x="2003962" y="5661248"/>
              <a:ext cx="2758692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16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كليــــة الـرياضيات و الإعلام الألي </a:t>
              </a:r>
              <a:endParaRPr lang="en-US" sz="1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5BA2B89-45BB-47EC-88D6-D74555821269}"/>
              </a:ext>
            </a:extLst>
          </p:cNvPr>
          <p:cNvSpPr/>
          <p:nvPr/>
        </p:nvSpPr>
        <p:spPr>
          <a:xfrm>
            <a:off x="7010400" y="1066800"/>
            <a:ext cx="1379108" cy="30480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رياضيات</a:t>
            </a:r>
            <a:endParaRPr lang="fr-FR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6" name="Groupe 15">
            <a:extLst>
              <a:ext uri="{FF2B5EF4-FFF2-40B4-BE49-F238E27FC236}">
                <a16:creationId xmlns:a16="http://schemas.microsoft.com/office/drawing/2014/main" xmlns="" id="{C7A524ED-FB14-A234-879F-7B54E080C07B}"/>
              </a:ext>
            </a:extLst>
          </p:cNvPr>
          <p:cNvGrpSpPr/>
          <p:nvPr/>
        </p:nvGrpSpPr>
        <p:grpSpPr>
          <a:xfrm rot="16200000">
            <a:off x="7233082" y="-158318"/>
            <a:ext cx="838200" cy="1612035"/>
            <a:chOff x="7818330" y="1165166"/>
            <a:chExt cx="1002142" cy="2295421"/>
          </a:xfrm>
        </p:grpSpPr>
        <p:sp>
          <p:nvSpPr>
            <p:cNvPr id="17" name="Rectangle : coins arrondis 29">
              <a:extLst>
                <a:ext uri="{FF2B5EF4-FFF2-40B4-BE49-F238E27FC236}">
                  <a16:creationId xmlns:a16="http://schemas.microsoft.com/office/drawing/2014/main" xmlns="" id="{68BE3324-5A96-AA6B-1954-E70ABFB3C8EB}"/>
                </a:ext>
              </a:extLst>
            </p:cNvPr>
            <p:cNvSpPr/>
            <p:nvPr/>
          </p:nvSpPr>
          <p:spPr>
            <a:xfrm>
              <a:off x="7818330" y="1165166"/>
              <a:ext cx="1000132" cy="219182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 : coins arrondis 30">
              <a:extLst>
                <a:ext uri="{FF2B5EF4-FFF2-40B4-BE49-F238E27FC236}">
                  <a16:creationId xmlns:a16="http://schemas.microsoft.com/office/drawing/2014/main" xmlns="" id="{2D8A74D2-CC01-B844-BAEF-5C5DB2D74032}"/>
                </a:ext>
              </a:extLst>
            </p:cNvPr>
            <p:cNvSpPr/>
            <p:nvPr/>
          </p:nvSpPr>
          <p:spPr>
            <a:xfrm>
              <a:off x="7906072" y="1253872"/>
              <a:ext cx="914400" cy="210312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30FCBEBD-3537-6D04-D259-62F73E4D1ABC}"/>
                </a:ext>
              </a:extLst>
            </p:cNvPr>
            <p:cNvSpPr/>
            <p:nvPr/>
          </p:nvSpPr>
          <p:spPr>
            <a:xfrm rot="5400000">
              <a:off x="7369009" y="2149986"/>
              <a:ext cx="2191827" cy="429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sz="4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ماستر</a:t>
              </a:r>
              <a:endParaRPr lang="fr-FR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0" name="Rogner et arrondir un rectangle à un seul coin 57">
            <a:extLst>
              <a:ext uri="{FF2B5EF4-FFF2-40B4-BE49-F238E27FC236}">
                <a16:creationId xmlns:a16="http://schemas.microsoft.com/office/drawing/2014/main" xmlns="" id="{A415BA57-E25C-63EE-4929-764BFD4BDE21}"/>
              </a:ext>
            </a:extLst>
          </p:cNvPr>
          <p:cNvSpPr/>
          <p:nvPr/>
        </p:nvSpPr>
        <p:spPr>
          <a:xfrm>
            <a:off x="6858000" y="1371600"/>
            <a:ext cx="1606770" cy="322342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النظم الحركية</a:t>
            </a:r>
            <a:endParaRPr lang="ar-DZ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133600"/>
            <a:ext cx="6281551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 8">
            <a:extLst>
              <a:ext uri="{FF2B5EF4-FFF2-40B4-BE49-F238E27FC236}">
                <a16:creationId xmlns:a16="http://schemas.microsoft.com/office/drawing/2014/main" xmlns="" id="{FA2969FE-FBB1-C36C-E4DC-C5A850B025B1}"/>
              </a:ext>
            </a:extLst>
          </p:cNvPr>
          <p:cNvGrpSpPr/>
          <p:nvPr/>
        </p:nvGrpSpPr>
        <p:grpSpPr>
          <a:xfrm>
            <a:off x="838200" y="228600"/>
            <a:ext cx="5288932" cy="1159615"/>
            <a:chOff x="1851106" y="5041057"/>
            <a:chExt cx="5288932" cy="1159615"/>
          </a:xfrm>
        </p:grpSpPr>
        <p:grpSp>
          <p:nvGrpSpPr>
            <p:cNvPr id="5" name="Groupe 87">
              <a:extLst>
                <a:ext uri="{FF2B5EF4-FFF2-40B4-BE49-F238E27FC236}">
                  <a16:creationId xmlns:a16="http://schemas.microsoft.com/office/drawing/2014/main" xmlns="" id="{91090313-EB66-ED5B-1A3B-5F4B09BF934B}"/>
                </a:ext>
              </a:extLst>
            </p:cNvPr>
            <p:cNvGrpSpPr/>
            <p:nvPr/>
          </p:nvGrpSpPr>
          <p:grpSpPr>
            <a:xfrm>
              <a:off x="1851106" y="5041057"/>
              <a:ext cx="5288932" cy="1159615"/>
              <a:chOff x="1851106" y="5041057"/>
              <a:chExt cx="5288932" cy="1159615"/>
            </a:xfrm>
          </p:grpSpPr>
          <p:pic>
            <p:nvPicPr>
              <p:cNvPr id="12" name="Picture 4" descr="تخصص رياضيات وإعلام آلي (MI) تعريف عام بالتخصص">
                <a:extLst>
                  <a:ext uri="{FF2B5EF4-FFF2-40B4-BE49-F238E27FC236}">
                    <a16:creationId xmlns:a16="http://schemas.microsoft.com/office/drawing/2014/main" xmlns="" id="{CEC2696B-4C3F-B7BC-408E-6B8021185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549" b="20697"/>
              <a:stretch/>
            </p:blipFill>
            <p:spPr bwMode="auto">
              <a:xfrm>
                <a:off x="1851106" y="5041057"/>
                <a:ext cx="5288932" cy="11596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1578EDF-6054-8C94-6956-02A148DE831B}"/>
                  </a:ext>
                </a:extLst>
              </p:cNvPr>
              <p:cNvSpPr txBox="1"/>
              <p:nvPr/>
            </p:nvSpPr>
            <p:spPr>
              <a:xfrm>
                <a:off x="3843766" y="5658782"/>
                <a:ext cx="860316" cy="2219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1ED2DF1D-642F-71D9-011C-CDBA028DA123}"/>
                </a:ext>
              </a:extLst>
            </p:cNvPr>
            <p:cNvSpPr txBox="1"/>
            <p:nvPr/>
          </p:nvSpPr>
          <p:spPr>
            <a:xfrm>
              <a:off x="2003962" y="5661248"/>
              <a:ext cx="2758692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16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كليــــة الـرياضيات و الإعلام الألي </a:t>
              </a:r>
              <a:endParaRPr lang="en-US" sz="1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5BA2B89-45BB-47EC-88D6-D74555821269}"/>
              </a:ext>
            </a:extLst>
          </p:cNvPr>
          <p:cNvSpPr/>
          <p:nvPr/>
        </p:nvSpPr>
        <p:spPr>
          <a:xfrm>
            <a:off x="7010400" y="1066800"/>
            <a:ext cx="1379108" cy="30480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إعلام آلي</a:t>
            </a:r>
          </a:p>
        </p:txBody>
      </p:sp>
      <p:grpSp>
        <p:nvGrpSpPr>
          <p:cNvPr id="6" name="Groupe 15">
            <a:extLst>
              <a:ext uri="{FF2B5EF4-FFF2-40B4-BE49-F238E27FC236}">
                <a16:creationId xmlns:a16="http://schemas.microsoft.com/office/drawing/2014/main" xmlns="" id="{C7A524ED-FB14-A234-879F-7B54E080C07B}"/>
              </a:ext>
            </a:extLst>
          </p:cNvPr>
          <p:cNvGrpSpPr/>
          <p:nvPr/>
        </p:nvGrpSpPr>
        <p:grpSpPr>
          <a:xfrm rot="16200000">
            <a:off x="7233082" y="-158318"/>
            <a:ext cx="838200" cy="1612035"/>
            <a:chOff x="7818330" y="1165166"/>
            <a:chExt cx="1002142" cy="2295421"/>
          </a:xfrm>
        </p:grpSpPr>
        <p:sp>
          <p:nvSpPr>
            <p:cNvPr id="17" name="Rectangle : coins arrondis 29">
              <a:extLst>
                <a:ext uri="{FF2B5EF4-FFF2-40B4-BE49-F238E27FC236}">
                  <a16:creationId xmlns:a16="http://schemas.microsoft.com/office/drawing/2014/main" xmlns="" id="{68BE3324-5A96-AA6B-1954-E70ABFB3C8EB}"/>
                </a:ext>
              </a:extLst>
            </p:cNvPr>
            <p:cNvSpPr/>
            <p:nvPr/>
          </p:nvSpPr>
          <p:spPr>
            <a:xfrm>
              <a:off x="7818330" y="1165166"/>
              <a:ext cx="1000132" cy="219182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 : coins arrondis 30">
              <a:extLst>
                <a:ext uri="{FF2B5EF4-FFF2-40B4-BE49-F238E27FC236}">
                  <a16:creationId xmlns:a16="http://schemas.microsoft.com/office/drawing/2014/main" xmlns="" id="{2D8A74D2-CC01-B844-BAEF-5C5DB2D74032}"/>
                </a:ext>
              </a:extLst>
            </p:cNvPr>
            <p:cNvSpPr/>
            <p:nvPr/>
          </p:nvSpPr>
          <p:spPr>
            <a:xfrm>
              <a:off x="7906072" y="1253872"/>
              <a:ext cx="914400" cy="210312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30FCBEBD-3537-6D04-D259-62F73E4D1ABC}"/>
                </a:ext>
              </a:extLst>
            </p:cNvPr>
            <p:cNvSpPr/>
            <p:nvPr/>
          </p:nvSpPr>
          <p:spPr>
            <a:xfrm rot="5400000">
              <a:off x="7369009" y="2149986"/>
              <a:ext cx="2191827" cy="429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sz="4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ماستر</a:t>
              </a:r>
              <a:endParaRPr lang="fr-FR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5" name="Rogner et arrondir un rectangle à un seul coin 60">
            <a:extLst>
              <a:ext uri="{FF2B5EF4-FFF2-40B4-BE49-F238E27FC236}">
                <a16:creationId xmlns:a16="http://schemas.microsoft.com/office/drawing/2014/main" xmlns="" id="{8BAD6AD0-5C5A-834C-DDC2-E47E6D9F1999}"/>
              </a:ext>
            </a:extLst>
          </p:cNvPr>
          <p:cNvSpPr/>
          <p:nvPr/>
        </p:nvSpPr>
        <p:spPr>
          <a:xfrm>
            <a:off x="6934200" y="1371601"/>
            <a:ext cx="1530570" cy="381000"/>
          </a:xfrm>
          <a:prstGeom prst="snipRoundRect">
            <a:avLst>
              <a:gd name="adj1" fmla="val 16667"/>
              <a:gd name="adj2" fmla="val 49825"/>
            </a:avLst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شبكات و وسائط المتعددة</a:t>
            </a:r>
            <a:endParaRPr lang="ar-DZ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801876"/>
            <a:ext cx="7772400" cy="452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 8">
            <a:extLst>
              <a:ext uri="{FF2B5EF4-FFF2-40B4-BE49-F238E27FC236}">
                <a16:creationId xmlns:a16="http://schemas.microsoft.com/office/drawing/2014/main" xmlns="" id="{FA2969FE-FBB1-C36C-E4DC-C5A850B025B1}"/>
              </a:ext>
            </a:extLst>
          </p:cNvPr>
          <p:cNvGrpSpPr/>
          <p:nvPr/>
        </p:nvGrpSpPr>
        <p:grpSpPr>
          <a:xfrm>
            <a:off x="838200" y="228600"/>
            <a:ext cx="5288932" cy="1159615"/>
            <a:chOff x="1851106" y="5041057"/>
            <a:chExt cx="5288932" cy="1159615"/>
          </a:xfrm>
        </p:grpSpPr>
        <p:grpSp>
          <p:nvGrpSpPr>
            <p:cNvPr id="5" name="Groupe 87">
              <a:extLst>
                <a:ext uri="{FF2B5EF4-FFF2-40B4-BE49-F238E27FC236}">
                  <a16:creationId xmlns:a16="http://schemas.microsoft.com/office/drawing/2014/main" xmlns="" id="{91090313-EB66-ED5B-1A3B-5F4B09BF934B}"/>
                </a:ext>
              </a:extLst>
            </p:cNvPr>
            <p:cNvGrpSpPr/>
            <p:nvPr/>
          </p:nvGrpSpPr>
          <p:grpSpPr>
            <a:xfrm>
              <a:off x="1851106" y="5041057"/>
              <a:ext cx="5288932" cy="1159615"/>
              <a:chOff x="1851106" y="5041057"/>
              <a:chExt cx="5288932" cy="1159615"/>
            </a:xfrm>
          </p:grpSpPr>
          <p:pic>
            <p:nvPicPr>
              <p:cNvPr id="12" name="Picture 4" descr="تخصص رياضيات وإعلام آلي (MI) تعريف عام بالتخصص">
                <a:extLst>
                  <a:ext uri="{FF2B5EF4-FFF2-40B4-BE49-F238E27FC236}">
                    <a16:creationId xmlns:a16="http://schemas.microsoft.com/office/drawing/2014/main" xmlns="" id="{CEC2696B-4C3F-B7BC-408E-6B8021185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549" b="20697"/>
              <a:stretch/>
            </p:blipFill>
            <p:spPr bwMode="auto">
              <a:xfrm>
                <a:off x="1851106" y="5041057"/>
                <a:ext cx="5288932" cy="11596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1578EDF-6054-8C94-6956-02A148DE831B}"/>
                  </a:ext>
                </a:extLst>
              </p:cNvPr>
              <p:cNvSpPr txBox="1"/>
              <p:nvPr/>
            </p:nvSpPr>
            <p:spPr>
              <a:xfrm>
                <a:off x="3843766" y="5658782"/>
                <a:ext cx="860316" cy="2219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1ED2DF1D-642F-71D9-011C-CDBA028DA123}"/>
                </a:ext>
              </a:extLst>
            </p:cNvPr>
            <p:cNvSpPr txBox="1"/>
            <p:nvPr/>
          </p:nvSpPr>
          <p:spPr>
            <a:xfrm>
              <a:off x="2003962" y="5661248"/>
              <a:ext cx="2758692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16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كليــــة الـرياضيات و الإعلام الألي </a:t>
              </a:r>
              <a:endParaRPr lang="en-US" sz="1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5BA2B89-45BB-47EC-88D6-D74555821269}"/>
              </a:ext>
            </a:extLst>
          </p:cNvPr>
          <p:cNvSpPr/>
          <p:nvPr/>
        </p:nvSpPr>
        <p:spPr>
          <a:xfrm>
            <a:off x="7010400" y="1066800"/>
            <a:ext cx="1379108" cy="30480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إعلام آلي</a:t>
            </a:r>
          </a:p>
        </p:txBody>
      </p:sp>
      <p:grpSp>
        <p:nvGrpSpPr>
          <p:cNvPr id="6" name="Groupe 15">
            <a:extLst>
              <a:ext uri="{FF2B5EF4-FFF2-40B4-BE49-F238E27FC236}">
                <a16:creationId xmlns:a16="http://schemas.microsoft.com/office/drawing/2014/main" xmlns="" id="{C7A524ED-FB14-A234-879F-7B54E080C07B}"/>
              </a:ext>
            </a:extLst>
          </p:cNvPr>
          <p:cNvGrpSpPr/>
          <p:nvPr/>
        </p:nvGrpSpPr>
        <p:grpSpPr>
          <a:xfrm rot="16200000">
            <a:off x="7233082" y="-158318"/>
            <a:ext cx="838200" cy="1612035"/>
            <a:chOff x="7818330" y="1165166"/>
            <a:chExt cx="1002142" cy="2295421"/>
          </a:xfrm>
        </p:grpSpPr>
        <p:sp>
          <p:nvSpPr>
            <p:cNvPr id="17" name="Rectangle : coins arrondis 29">
              <a:extLst>
                <a:ext uri="{FF2B5EF4-FFF2-40B4-BE49-F238E27FC236}">
                  <a16:creationId xmlns:a16="http://schemas.microsoft.com/office/drawing/2014/main" xmlns="" id="{68BE3324-5A96-AA6B-1954-E70ABFB3C8EB}"/>
                </a:ext>
              </a:extLst>
            </p:cNvPr>
            <p:cNvSpPr/>
            <p:nvPr/>
          </p:nvSpPr>
          <p:spPr>
            <a:xfrm>
              <a:off x="7818330" y="1165166"/>
              <a:ext cx="1000132" cy="219182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 : coins arrondis 30">
              <a:extLst>
                <a:ext uri="{FF2B5EF4-FFF2-40B4-BE49-F238E27FC236}">
                  <a16:creationId xmlns:a16="http://schemas.microsoft.com/office/drawing/2014/main" xmlns="" id="{2D8A74D2-CC01-B844-BAEF-5C5DB2D74032}"/>
                </a:ext>
              </a:extLst>
            </p:cNvPr>
            <p:cNvSpPr/>
            <p:nvPr/>
          </p:nvSpPr>
          <p:spPr>
            <a:xfrm>
              <a:off x="7906072" y="1253872"/>
              <a:ext cx="914400" cy="210312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30FCBEBD-3537-6D04-D259-62F73E4D1ABC}"/>
                </a:ext>
              </a:extLst>
            </p:cNvPr>
            <p:cNvSpPr/>
            <p:nvPr/>
          </p:nvSpPr>
          <p:spPr>
            <a:xfrm rot="5400000">
              <a:off x="7369009" y="2149986"/>
              <a:ext cx="2191827" cy="429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sz="4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ماستر</a:t>
              </a:r>
              <a:endParaRPr lang="fr-FR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5" name="Rogner et arrondir un rectangle à un seul coin 60">
            <a:extLst>
              <a:ext uri="{FF2B5EF4-FFF2-40B4-BE49-F238E27FC236}">
                <a16:creationId xmlns:a16="http://schemas.microsoft.com/office/drawing/2014/main" xmlns="" id="{8BAD6AD0-5C5A-834C-DDC2-E47E6D9F1999}"/>
              </a:ext>
            </a:extLst>
          </p:cNvPr>
          <p:cNvSpPr/>
          <p:nvPr/>
        </p:nvSpPr>
        <p:spPr>
          <a:xfrm>
            <a:off x="6934200" y="1371601"/>
            <a:ext cx="1530570" cy="381000"/>
          </a:xfrm>
          <a:prstGeom prst="snipRoundRect">
            <a:avLst>
              <a:gd name="adj1" fmla="val 16667"/>
              <a:gd name="adj2" fmla="val 49825"/>
            </a:avLst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شبكات و وسائط المتعددة</a:t>
            </a:r>
            <a:endParaRPr lang="ar-DZ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399" y="1812404"/>
            <a:ext cx="7467601" cy="451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 8">
            <a:extLst>
              <a:ext uri="{FF2B5EF4-FFF2-40B4-BE49-F238E27FC236}">
                <a16:creationId xmlns:a16="http://schemas.microsoft.com/office/drawing/2014/main" xmlns="" id="{FA2969FE-FBB1-C36C-E4DC-C5A850B025B1}"/>
              </a:ext>
            </a:extLst>
          </p:cNvPr>
          <p:cNvGrpSpPr/>
          <p:nvPr/>
        </p:nvGrpSpPr>
        <p:grpSpPr>
          <a:xfrm>
            <a:off x="838200" y="228600"/>
            <a:ext cx="5288932" cy="1159615"/>
            <a:chOff x="1851106" y="5041057"/>
            <a:chExt cx="5288932" cy="1159615"/>
          </a:xfrm>
        </p:grpSpPr>
        <p:grpSp>
          <p:nvGrpSpPr>
            <p:cNvPr id="5" name="Groupe 87">
              <a:extLst>
                <a:ext uri="{FF2B5EF4-FFF2-40B4-BE49-F238E27FC236}">
                  <a16:creationId xmlns:a16="http://schemas.microsoft.com/office/drawing/2014/main" xmlns="" id="{91090313-EB66-ED5B-1A3B-5F4B09BF934B}"/>
                </a:ext>
              </a:extLst>
            </p:cNvPr>
            <p:cNvGrpSpPr/>
            <p:nvPr/>
          </p:nvGrpSpPr>
          <p:grpSpPr>
            <a:xfrm>
              <a:off x="1851106" y="5041057"/>
              <a:ext cx="5288932" cy="1159615"/>
              <a:chOff x="1851106" y="5041057"/>
              <a:chExt cx="5288932" cy="1159615"/>
            </a:xfrm>
          </p:grpSpPr>
          <p:pic>
            <p:nvPicPr>
              <p:cNvPr id="12" name="Picture 4" descr="تخصص رياضيات وإعلام آلي (MI) تعريف عام بالتخصص">
                <a:extLst>
                  <a:ext uri="{FF2B5EF4-FFF2-40B4-BE49-F238E27FC236}">
                    <a16:creationId xmlns:a16="http://schemas.microsoft.com/office/drawing/2014/main" xmlns="" id="{CEC2696B-4C3F-B7BC-408E-6B8021185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549" b="20697"/>
              <a:stretch/>
            </p:blipFill>
            <p:spPr bwMode="auto">
              <a:xfrm>
                <a:off x="1851106" y="5041057"/>
                <a:ext cx="5288932" cy="11596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1578EDF-6054-8C94-6956-02A148DE831B}"/>
                  </a:ext>
                </a:extLst>
              </p:cNvPr>
              <p:cNvSpPr txBox="1"/>
              <p:nvPr/>
            </p:nvSpPr>
            <p:spPr>
              <a:xfrm>
                <a:off x="3843766" y="5658782"/>
                <a:ext cx="860316" cy="2219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1ED2DF1D-642F-71D9-011C-CDBA028DA123}"/>
                </a:ext>
              </a:extLst>
            </p:cNvPr>
            <p:cNvSpPr txBox="1"/>
            <p:nvPr/>
          </p:nvSpPr>
          <p:spPr>
            <a:xfrm>
              <a:off x="2003962" y="5661248"/>
              <a:ext cx="2758692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16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كليــــة الـرياضيات و الإعلام الألي </a:t>
              </a:r>
              <a:endParaRPr lang="en-US" sz="1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5BA2B89-45BB-47EC-88D6-D74555821269}"/>
              </a:ext>
            </a:extLst>
          </p:cNvPr>
          <p:cNvSpPr/>
          <p:nvPr/>
        </p:nvSpPr>
        <p:spPr>
          <a:xfrm>
            <a:off x="7010400" y="1066800"/>
            <a:ext cx="1379108" cy="30480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إعلام آلي</a:t>
            </a:r>
          </a:p>
        </p:txBody>
      </p:sp>
      <p:grpSp>
        <p:nvGrpSpPr>
          <p:cNvPr id="6" name="Groupe 15">
            <a:extLst>
              <a:ext uri="{FF2B5EF4-FFF2-40B4-BE49-F238E27FC236}">
                <a16:creationId xmlns:a16="http://schemas.microsoft.com/office/drawing/2014/main" xmlns="" id="{C7A524ED-FB14-A234-879F-7B54E080C07B}"/>
              </a:ext>
            </a:extLst>
          </p:cNvPr>
          <p:cNvGrpSpPr/>
          <p:nvPr/>
        </p:nvGrpSpPr>
        <p:grpSpPr>
          <a:xfrm rot="16200000">
            <a:off x="7233082" y="-158318"/>
            <a:ext cx="838200" cy="1612035"/>
            <a:chOff x="7818330" y="1165166"/>
            <a:chExt cx="1002142" cy="2295421"/>
          </a:xfrm>
        </p:grpSpPr>
        <p:sp>
          <p:nvSpPr>
            <p:cNvPr id="17" name="Rectangle : coins arrondis 29">
              <a:extLst>
                <a:ext uri="{FF2B5EF4-FFF2-40B4-BE49-F238E27FC236}">
                  <a16:creationId xmlns:a16="http://schemas.microsoft.com/office/drawing/2014/main" xmlns="" id="{68BE3324-5A96-AA6B-1954-E70ABFB3C8EB}"/>
                </a:ext>
              </a:extLst>
            </p:cNvPr>
            <p:cNvSpPr/>
            <p:nvPr/>
          </p:nvSpPr>
          <p:spPr>
            <a:xfrm>
              <a:off x="7818330" y="1165166"/>
              <a:ext cx="1000132" cy="219182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 : coins arrondis 30">
              <a:extLst>
                <a:ext uri="{FF2B5EF4-FFF2-40B4-BE49-F238E27FC236}">
                  <a16:creationId xmlns:a16="http://schemas.microsoft.com/office/drawing/2014/main" xmlns="" id="{2D8A74D2-CC01-B844-BAEF-5C5DB2D74032}"/>
                </a:ext>
              </a:extLst>
            </p:cNvPr>
            <p:cNvSpPr/>
            <p:nvPr/>
          </p:nvSpPr>
          <p:spPr>
            <a:xfrm>
              <a:off x="7906072" y="1253872"/>
              <a:ext cx="914400" cy="210312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30FCBEBD-3537-6D04-D259-62F73E4D1ABC}"/>
                </a:ext>
              </a:extLst>
            </p:cNvPr>
            <p:cNvSpPr/>
            <p:nvPr/>
          </p:nvSpPr>
          <p:spPr>
            <a:xfrm rot="5400000">
              <a:off x="7369009" y="2149986"/>
              <a:ext cx="2191827" cy="429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sz="4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ماستر</a:t>
              </a:r>
              <a:endParaRPr lang="fr-FR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5" name="Rogner et arrondir un rectangle à un seul coin 60">
            <a:extLst>
              <a:ext uri="{FF2B5EF4-FFF2-40B4-BE49-F238E27FC236}">
                <a16:creationId xmlns:a16="http://schemas.microsoft.com/office/drawing/2014/main" xmlns="" id="{8BAD6AD0-5C5A-834C-DDC2-E47E6D9F1999}"/>
              </a:ext>
            </a:extLst>
          </p:cNvPr>
          <p:cNvSpPr/>
          <p:nvPr/>
        </p:nvSpPr>
        <p:spPr>
          <a:xfrm>
            <a:off x="6934200" y="1371601"/>
            <a:ext cx="1530570" cy="381000"/>
          </a:xfrm>
          <a:prstGeom prst="snipRoundRect">
            <a:avLst>
              <a:gd name="adj1" fmla="val 16667"/>
              <a:gd name="adj2" fmla="val 49825"/>
            </a:avLst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شبكات و وسائط المتعددة</a:t>
            </a:r>
            <a:endParaRPr lang="ar-DZ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828800"/>
            <a:ext cx="763827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59" y="1920240"/>
            <a:ext cx="7543801" cy="4023360"/>
          </a:xfrm>
        </p:spPr>
        <p:txBody>
          <a:bodyPr/>
          <a:lstStyle/>
          <a:p>
            <a:endParaRPr lang="fr-FR" dirty="0"/>
          </a:p>
        </p:txBody>
      </p:sp>
      <p:grpSp>
        <p:nvGrpSpPr>
          <p:cNvPr id="4" name="Groupe 8">
            <a:extLst>
              <a:ext uri="{FF2B5EF4-FFF2-40B4-BE49-F238E27FC236}">
                <a16:creationId xmlns:a16="http://schemas.microsoft.com/office/drawing/2014/main" xmlns="" id="{FA2969FE-FBB1-C36C-E4DC-C5A850B025B1}"/>
              </a:ext>
            </a:extLst>
          </p:cNvPr>
          <p:cNvGrpSpPr/>
          <p:nvPr/>
        </p:nvGrpSpPr>
        <p:grpSpPr>
          <a:xfrm>
            <a:off x="838200" y="228600"/>
            <a:ext cx="5288932" cy="1159615"/>
            <a:chOff x="1851106" y="5041057"/>
            <a:chExt cx="5288932" cy="1159615"/>
          </a:xfrm>
        </p:grpSpPr>
        <p:grpSp>
          <p:nvGrpSpPr>
            <p:cNvPr id="5" name="Groupe 87">
              <a:extLst>
                <a:ext uri="{FF2B5EF4-FFF2-40B4-BE49-F238E27FC236}">
                  <a16:creationId xmlns:a16="http://schemas.microsoft.com/office/drawing/2014/main" xmlns="" id="{91090313-EB66-ED5B-1A3B-5F4B09BF934B}"/>
                </a:ext>
              </a:extLst>
            </p:cNvPr>
            <p:cNvGrpSpPr/>
            <p:nvPr/>
          </p:nvGrpSpPr>
          <p:grpSpPr>
            <a:xfrm>
              <a:off x="1851106" y="5041057"/>
              <a:ext cx="5288932" cy="1159615"/>
              <a:chOff x="1851106" y="5041057"/>
              <a:chExt cx="5288932" cy="1159615"/>
            </a:xfrm>
          </p:grpSpPr>
          <p:pic>
            <p:nvPicPr>
              <p:cNvPr id="12" name="Picture 4" descr="تخصص رياضيات وإعلام آلي (MI) تعريف عام بالتخصص">
                <a:extLst>
                  <a:ext uri="{FF2B5EF4-FFF2-40B4-BE49-F238E27FC236}">
                    <a16:creationId xmlns:a16="http://schemas.microsoft.com/office/drawing/2014/main" xmlns="" id="{CEC2696B-4C3F-B7BC-408E-6B8021185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549" b="20697"/>
              <a:stretch/>
            </p:blipFill>
            <p:spPr bwMode="auto">
              <a:xfrm>
                <a:off x="1851106" y="5041057"/>
                <a:ext cx="5288932" cy="11596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1578EDF-6054-8C94-6956-02A148DE831B}"/>
                  </a:ext>
                </a:extLst>
              </p:cNvPr>
              <p:cNvSpPr txBox="1"/>
              <p:nvPr/>
            </p:nvSpPr>
            <p:spPr>
              <a:xfrm>
                <a:off x="3843766" y="5658782"/>
                <a:ext cx="860316" cy="2219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1ED2DF1D-642F-71D9-011C-CDBA028DA123}"/>
                </a:ext>
              </a:extLst>
            </p:cNvPr>
            <p:cNvSpPr txBox="1"/>
            <p:nvPr/>
          </p:nvSpPr>
          <p:spPr>
            <a:xfrm>
              <a:off x="2003962" y="5661248"/>
              <a:ext cx="2758692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16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كليــــة الـرياضيات و الإعلام الألي </a:t>
              </a:r>
              <a:endParaRPr lang="en-US" sz="1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5BA2B89-45BB-47EC-88D6-D74555821269}"/>
              </a:ext>
            </a:extLst>
          </p:cNvPr>
          <p:cNvSpPr/>
          <p:nvPr/>
        </p:nvSpPr>
        <p:spPr>
          <a:xfrm>
            <a:off x="7010400" y="1066800"/>
            <a:ext cx="1379108" cy="30480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إعلام آلي</a:t>
            </a:r>
          </a:p>
        </p:txBody>
      </p:sp>
      <p:grpSp>
        <p:nvGrpSpPr>
          <p:cNvPr id="6" name="Groupe 15">
            <a:extLst>
              <a:ext uri="{FF2B5EF4-FFF2-40B4-BE49-F238E27FC236}">
                <a16:creationId xmlns:a16="http://schemas.microsoft.com/office/drawing/2014/main" xmlns="" id="{C7A524ED-FB14-A234-879F-7B54E080C07B}"/>
              </a:ext>
            </a:extLst>
          </p:cNvPr>
          <p:cNvGrpSpPr/>
          <p:nvPr/>
        </p:nvGrpSpPr>
        <p:grpSpPr>
          <a:xfrm rot="16200000">
            <a:off x="7233082" y="-158318"/>
            <a:ext cx="838200" cy="1612035"/>
            <a:chOff x="7818330" y="1165166"/>
            <a:chExt cx="1002142" cy="2295421"/>
          </a:xfrm>
        </p:grpSpPr>
        <p:sp>
          <p:nvSpPr>
            <p:cNvPr id="17" name="Rectangle : coins arrondis 29">
              <a:extLst>
                <a:ext uri="{FF2B5EF4-FFF2-40B4-BE49-F238E27FC236}">
                  <a16:creationId xmlns:a16="http://schemas.microsoft.com/office/drawing/2014/main" xmlns="" id="{68BE3324-5A96-AA6B-1954-E70ABFB3C8EB}"/>
                </a:ext>
              </a:extLst>
            </p:cNvPr>
            <p:cNvSpPr/>
            <p:nvPr/>
          </p:nvSpPr>
          <p:spPr>
            <a:xfrm>
              <a:off x="7818330" y="1165166"/>
              <a:ext cx="1000132" cy="219182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 : coins arrondis 30">
              <a:extLst>
                <a:ext uri="{FF2B5EF4-FFF2-40B4-BE49-F238E27FC236}">
                  <a16:creationId xmlns:a16="http://schemas.microsoft.com/office/drawing/2014/main" xmlns="" id="{2D8A74D2-CC01-B844-BAEF-5C5DB2D74032}"/>
                </a:ext>
              </a:extLst>
            </p:cNvPr>
            <p:cNvSpPr/>
            <p:nvPr/>
          </p:nvSpPr>
          <p:spPr>
            <a:xfrm>
              <a:off x="7906072" y="1253872"/>
              <a:ext cx="914400" cy="210312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30FCBEBD-3537-6D04-D259-62F73E4D1ABC}"/>
                </a:ext>
              </a:extLst>
            </p:cNvPr>
            <p:cNvSpPr/>
            <p:nvPr/>
          </p:nvSpPr>
          <p:spPr>
            <a:xfrm rot="5400000">
              <a:off x="7369009" y="2149986"/>
              <a:ext cx="2191827" cy="429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sz="4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ماستر</a:t>
              </a:r>
              <a:endParaRPr lang="fr-FR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5" name="Rogner et arrondir un rectangle à un seul coin 60">
            <a:extLst>
              <a:ext uri="{FF2B5EF4-FFF2-40B4-BE49-F238E27FC236}">
                <a16:creationId xmlns:a16="http://schemas.microsoft.com/office/drawing/2014/main" xmlns="" id="{8BAD6AD0-5C5A-834C-DDC2-E47E6D9F1999}"/>
              </a:ext>
            </a:extLst>
          </p:cNvPr>
          <p:cNvSpPr/>
          <p:nvPr/>
        </p:nvSpPr>
        <p:spPr>
          <a:xfrm>
            <a:off x="6934200" y="1371601"/>
            <a:ext cx="1530570" cy="381000"/>
          </a:xfrm>
          <a:prstGeom prst="snipRoundRect">
            <a:avLst>
              <a:gd name="adj1" fmla="val 16667"/>
              <a:gd name="adj2" fmla="val 49825"/>
            </a:avLst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شبكات و وسائط المتعددة</a:t>
            </a:r>
            <a:endParaRPr lang="ar-DZ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057400"/>
            <a:ext cx="57531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>
            <a:extLst>
              <a:ext uri="{FF2B5EF4-FFF2-40B4-BE49-F238E27FC236}">
                <a16:creationId xmlns="" xmlns:a16="http://schemas.microsoft.com/office/drawing/2014/main" id="{A9C032EA-DF58-51C2-5B15-A09DBD50A829}"/>
              </a:ext>
            </a:extLst>
          </p:cNvPr>
          <p:cNvSpPr txBox="1"/>
          <p:nvPr/>
        </p:nvSpPr>
        <p:spPr>
          <a:xfrm>
            <a:off x="2286000" y="457200"/>
            <a:ext cx="4695516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ar-DZ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فرص </a:t>
            </a:r>
            <a:r>
              <a:rPr lang="ar-DZ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الشغل في تخصص </a:t>
            </a:r>
            <a:r>
              <a:rPr lang="ar-DZ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الإعلام </a:t>
            </a:r>
            <a:r>
              <a:rPr lang="ar-DZ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الآلي 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D3D94551-55EB-6834-C4D0-36178ECC9805}"/>
              </a:ext>
            </a:extLst>
          </p:cNvPr>
          <p:cNvSpPr txBox="1"/>
          <p:nvPr/>
        </p:nvSpPr>
        <p:spPr>
          <a:xfrm>
            <a:off x="533400" y="1855887"/>
            <a:ext cx="838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dirty="0" smtClean="0"/>
              <a:t>تخصص </a:t>
            </a:r>
            <a:r>
              <a:rPr lang="ar-DZ" dirty="0" err="1" smtClean="0"/>
              <a:t>الاعلام</a:t>
            </a:r>
            <a:r>
              <a:rPr lang="ar-DZ" dirty="0" smtClean="0"/>
              <a:t> </a:t>
            </a:r>
            <a:r>
              <a:rPr lang="ar-DZ" dirty="0" err="1" smtClean="0"/>
              <a:t>الالي</a:t>
            </a:r>
            <a:r>
              <a:rPr lang="ar-DZ" dirty="0" smtClean="0"/>
              <a:t> يشمل العديد من المجالات والتخصصات التي تتيح فرص العمل في مختلف القطاعات والشركات. من بين فرص العمل المتاحة في هذا التخصص</a:t>
            </a:r>
            <a:r>
              <a:rPr lang="ar-DZ" dirty="0" smtClean="0"/>
              <a:t>:</a:t>
            </a:r>
            <a:endParaRPr lang="fr-FR" dirty="0" smtClean="0"/>
          </a:p>
          <a:p>
            <a:pPr algn="r" rtl="1"/>
            <a:endParaRPr lang="ar-DZ" dirty="0" smtClean="0"/>
          </a:p>
          <a:p>
            <a:pPr algn="r" rtl="1">
              <a:buFont typeface="Arial" pitchFamily="34" charset="0"/>
              <a:buChar char="•"/>
            </a:pPr>
            <a:r>
              <a:rPr lang="ar-DZ" dirty="0" smtClean="0"/>
              <a:t>مهندسين حاسوب: حيث يمكن لحاملي هذا التخصص العمل كمهندسين حاسوب في مجالات مثل تطوير البرمجيات، وتصميم الشبكات، وتطوير المواقع الإلكترونية.</a:t>
            </a:r>
          </a:p>
          <a:p>
            <a:pPr algn="r" rtl="1">
              <a:buFont typeface="Arial" pitchFamily="34" charset="0"/>
              <a:buChar char="•"/>
            </a:pPr>
            <a:r>
              <a:rPr lang="ar-DZ" dirty="0" smtClean="0"/>
              <a:t>محللين بيانات: يمكن لحاملي تخصص </a:t>
            </a:r>
            <a:r>
              <a:rPr lang="ar-DZ" dirty="0" err="1" smtClean="0"/>
              <a:t>الاعلام</a:t>
            </a:r>
            <a:r>
              <a:rPr lang="ar-DZ" dirty="0" smtClean="0"/>
              <a:t> </a:t>
            </a:r>
            <a:r>
              <a:rPr lang="ar-DZ" dirty="0" err="1" smtClean="0"/>
              <a:t>الالي</a:t>
            </a:r>
            <a:r>
              <a:rPr lang="ar-DZ" dirty="0" smtClean="0"/>
              <a:t> العمل كمحللين بيانات، حيث يتولون مسؤولية تحليل وتفسير البيانات وتحويلها إلى معلومات قيمة.</a:t>
            </a:r>
          </a:p>
          <a:p>
            <a:pPr algn="r" rtl="1">
              <a:buFont typeface="Arial" pitchFamily="34" charset="0"/>
              <a:buChar char="•"/>
            </a:pPr>
            <a:r>
              <a:rPr lang="ar-DZ" dirty="0" smtClean="0"/>
              <a:t>مصممين </a:t>
            </a:r>
            <a:r>
              <a:rPr lang="ar-DZ" dirty="0" err="1" smtClean="0"/>
              <a:t>جرافيك</a:t>
            </a:r>
            <a:r>
              <a:rPr lang="ar-DZ" dirty="0" smtClean="0"/>
              <a:t>: حيث يمكن لحاملي تخصص </a:t>
            </a:r>
            <a:r>
              <a:rPr lang="ar-DZ" dirty="0" err="1" smtClean="0"/>
              <a:t>الاعلام</a:t>
            </a:r>
            <a:r>
              <a:rPr lang="ar-DZ" dirty="0" smtClean="0"/>
              <a:t> </a:t>
            </a:r>
            <a:r>
              <a:rPr lang="ar-DZ" dirty="0" err="1" smtClean="0"/>
              <a:t>الالي</a:t>
            </a:r>
            <a:r>
              <a:rPr lang="ar-DZ" dirty="0" smtClean="0"/>
              <a:t> العمل كمصممين </a:t>
            </a:r>
            <a:r>
              <a:rPr lang="ar-DZ" dirty="0" err="1" smtClean="0"/>
              <a:t>جرافيك</a:t>
            </a:r>
            <a:r>
              <a:rPr lang="ar-DZ" dirty="0" smtClean="0"/>
              <a:t>، وذلك في مجالات مثل التصميم الإعلاني والتصميم الرقمي.</a:t>
            </a:r>
          </a:p>
          <a:p>
            <a:pPr algn="r" rtl="1">
              <a:buFont typeface="Arial" pitchFamily="34" charset="0"/>
              <a:buChar char="•"/>
            </a:pPr>
            <a:r>
              <a:rPr lang="ar-DZ" dirty="0" smtClean="0"/>
              <a:t>خبراء أمن المعلومات: يمكن لحاملي تخصص </a:t>
            </a:r>
            <a:r>
              <a:rPr lang="ar-DZ" dirty="0" err="1" smtClean="0"/>
              <a:t>الاعلام</a:t>
            </a:r>
            <a:r>
              <a:rPr lang="ar-DZ" dirty="0" smtClean="0"/>
              <a:t> </a:t>
            </a:r>
            <a:r>
              <a:rPr lang="ar-DZ" dirty="0" err="1" smtClean="0"/>
              <a:t>الالي</a:t>
            </a:r>
            <a:r>
              <a:rPr lang="ar-DZ" dirty="0" smtClean="0"/>
              <a:t> العمل كخبراء في أمن المعلومات، وذلك في مجالات مثل الحماية من الاختراقات الإلكترونية والحفاظ على سرية البيانات.</a:t>
            </a:r>
          </a:p>
          <a:p>
            <a:pPr algn="r" rtl="1">
              <a:buFont typeface="Arial" pitchFamily="34" charset="0"/>
              <a:buChar char="•"/>
            </a:pPr>
            <a:r>
              <a:rPr lang="ar-DZ" dirty="0" smtClean="0"/>
              <a:t>مديري تقنية المعلومات: يمكن لحاملي تخصص </a:t>
            </a:r>
            <a:r>
              <a:rPr lang="ar-DZ" dirty="0" err="1" smtClean="0"/>
              <a:t>الاعلام</a:t>
            </a:r>
            <a:r>
              <a:rPr lang="ar-DZ" dirty="0" smtClean="0"/>
              <a:t> </a:t>
            </a:r>
            <a:r>
              <a:rPr lang="ar-DZ" dirty="0" err="1" smtClean="0"/>
              <a:t>الالي</a:t>
            </a:r>
            <a:r>
              <a:rPr lang="ar-DZ" dirty="0" smtClean="0"/>
              <a:t> العمل كمديرين لتقنية المعلومات في الشركات والمؤسسات، وذلك في مجالات مثل إدارة الشبكات والموارد الحاسوبية</a:t>
            </a:r>
            <a:r>
              <a:rPr lang="ar-DZ" dirty="0" smtClean="0"/>
              <a:t>.</a:t>
            </a:r>
            <a:endParaRPr lang="fr-FR" dirty="0" smtClean="0"/>
          </a:p>
          <a:p>
            <a:pPr algn="r" rtl="1"/>
            <a:endParaRPr lang="ar-DZ" dirty="0" smtClean="0"/>
          </a:p>
          <a:p>
            <a:pPr algn="r" rtl="1"/>
            <a:r>
              <a:rPr lang="ar-DZ" dirty="0" smtClean="0"/>
              <a:t>يمكن أن تكون فرص العمل في تخصص </a:t>
            </a:r>
            <a:r>
              <a:rPr lang="ar-DZ" dirty="0" err="1" smtClean="0"/>
              <a:t>الاعلام</a:t>
            </a:r>
            <a:r>
              <a:rPr lang="ar-DZ" dirty="0" smtClean="0"/>
              <a:t> </a:t>
            </a:r>
            <a:r>
              <a:rPr lang="ar-DZ" dirty="0" err="1" smtClean="0"/>
              <a:t>الالي</a:t>
            </a:r>
            <a:r>
              <a:rPr lang="ar-DZ" dirty="0" smtClean="0"/>
              <a:t> واسعة ومتنوعة، وتعتمد بشكل كبير على مستوى الخبرة والمهارات التقنية التي يمتلكها الفرد</a:t>
            </a:r>
          </a:p>
          <a:p>
            <a:pPr algn="r" rtl="1"/>
            <a:r>
              <a:rPr lang="ar-DZ" dirty="0" smtClean="0"/>
              <a:t/>
            </a:r>
            <a:br>
              <a:rPr lang="ar-DZ" dirty="0" smtClean="0"/>
            </a:b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575731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 8">
            <a:extLst>
              <a:ext uri="{FF2B5EF4-FFF2-40B4-BE49-F238E27FC236}">
                <a16:creationId xmlns:a16="http://schemas.microsoft.com/office/drawing/2014/main" xmlns="" id="{FA2969FE-FBB1-C36C-E4DC-C5A850B025B1}"/>
              </a:ext>
            </a:extLst>
          </p:cNvPr>
          <p:cNvGrpSpPr/>
          <p:nvPr/>
        </p:nvGrpSpPr>
        <p:grpSpPr>
          <a:xfrm>
            <a:off x="838200" y="228600"/>
            <a:ext cx="5288932" cy="1159615"/>
            <a:chOff x="1851106" y="5041057"/>
            <a:chExt cx="5288932" cy="1159615"/>
          </a:xfrm>
        </p:grpSpPr>
        <p:grpSp>
          <p:nvGrpSpPr>
            <p:cNvPr id="5" name="Groupe 87">
              <a:extLst>
                <a:ext uri="{FF2B5EF4-FFF2-40B4-BE49-F238E27FC236}">
                  <a16:creationId xmlns:a16="http://schemas.microsoft.com/office/drawing/2014/main" xmlns="" id="{91090313-EB66-ED5B-1A3B-5F4B09BF934B}"/>
                </a:ext>
              </a:extLst>
            </p:cNvPr>
            <p:cNvGrpSpPr/>
            <p:nvPr/>
          </p:nvGrpSpPr>
          <p:grpSpPr>
            <a:xfrm>
              <a:off x="1851106" y="5041057"/>
              <a:ext cx="5288932" cy="1159615"/>
              <a:chOff x="1851106" y="5041057"/>
              <a:chExt cx="5288932" cy="1159615"/>
            </a:xfrm>
          </p:grpSpPr>
          <p:pic>
            <p:nvPicPr>
              <p:cNvPr id="12" name="Picture 4" descr="تخصص رياضيات وإعلام آلي (MI) تعريف عام بالتخصص">
                <a:extLst>
                  <a:ext uri="{FF2B5EF4-FFF2-40B4-BE49-F238E27FC236}">
                    <a16:creationId xmlns:a16="http://schemas.microsoft.com/office/drawing/2014/main" xmlns="" id="{CEC2696B-4C3F-B7BC-408E-6B8021185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549" b="20697"/>
              <a:stretch/>
            </p:blipFill>
            <p:spPr bwMode="auto">
              <a:xfrm>
                <a:off x="1851106" y="5041057"/>
                <a:ext cx="5288932" cy="11596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1578EDF-6054-8C94-6956-02A148DE831B}"/>
                  </a:ext>
                </a:extLst>
              </p:cNvPr>
              <p:cNvSpPr txBox="1"/>
              <p:nvPr/>
            </p:nvSpPr>
            <p:spPr>
              <a:xfrm>
                <a:off x="3843766" y="5658782"/>
                <a:ext cx="860316" cy="2219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1ED2DF1D-642F-71D9-011C-CDBA028DA123}"/>
                </a:ext>
              </a:extLst>
            </p:cNvPr>
            <p:cNvSpPr txBox="1"/>
            <p:nvPr/>
          </p:nvSpPr>
          <p:spPr>
            <a:xfrm>
              <a:off x="2003962" y="5661248"/>
              <a:ext cx="2758692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16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كليــــة الـرياضيات و الإعلام الألي </a:t>
              </a:r>
              <a:endParaRPr lang="en-US" sz="1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5BA2B89-45BB-47EC-88D6-D74555821269}"/>
              </a:ext>
            </a:extLst>
          </p:cNvPr>
          <p:cNvSpPr/>
          <p:nvPr/>
        </p:nvSpPr>
        <p:spPr>
          <a:xfrm>
            <a:off x="7010400" y="1066800"/>
            <a:ext cx="1379108" cy="30480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إعلام آلي</a:t>
            </a:r>
          </a:p>
        </p:txBody>
      </p:sp>
      <p:grpSp>
        <p:nvGrpSpPr>
          <p:cNvPr id="6" name="Groupe 15">
            <a:extLst>
              <a:ext uri="{FF2B5EF4-FFF2-40B4-BE49-F238E27FC236}">
                <a16:creationId xmlns:a16="http://schemas.microsoft.com/office/drawing/2014/main" xmlns="" id="{C7A524ED-FB14-A234-879F-7B54E080C07B}"/>
              </a:ext>
            </a:extLst>
          </p:cNvPr>
          <p:cNvGrpSpPr/>
          <p:nvPr/>
        </p:nvGrpSpPr>
        <p:grpSpPr>
          <a:xfrm rot="16200000">
            <a:off x="7233082" y="-158318"/>
            <a:ext cx="838200" cy="1612035"/>
            <a:chOff x="7818330" y="1165166"/>
            <a:chExt cx="1002142" cy="2295421"/>
          </a:xfrm>
        </p:grpSpPr>
        <p:sp>
          <p:nvSpPr>
            <p:cNvPr id="17" name="Rectangle : coins arrondis 29">
              <a:extLst>
                <a:ext uri="{FF2B5EF4-FFF2-40B4-BE49-F238E27FC236}">
                  <a16:creationId xmlns:a16="http://schemas.microsoft.com/office/drawing/2014/main" xmlns="" id="{68BE3324-5A96-AA6B-1954-E70ABFB3C8EB}"/>
                </a:ext>
              </a:extLst>
            </p:cNvPr>
            <p:cNvSpPr/>
            <p:nvPr/>
          </p:nvSpPr>
          <p:spPr>
            <a:xfrm>
              <a:off x="7818330" y="1165166"/>
              <a:ext cx="1000132" cy="219182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 : coins arrondis 30">
              <a:extLst>
                <a:ext uri="{FF2B5EF4-FFF2-40B4-BE49-F238E27FC236}">
                  <a16:creationId xmlns:a16="http://schemas.microsoft.com/office/drawing/2014/main" xmlns="" id="{2D8A74D2-CC01-B844-BAEF-5C5DB2D74032}"/>
                </a:ext>
              </a:extLst>
            </p:cNvPr>
            <p:cNvSpPr/>
            <p:nvPr/>
          </p:nvSpPr>
          <p:spPr>
            <a:xfrm>
              <a:off x="7906072" y="1253872"/>
              <a:ext cx="914400" cy="210312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30FCBEBD-3537-6D04-D259-62F73E4D1ABC}"/>
                </a:ext>
              </a:extLst>
            </p:cNvPr>
            <p:cNvSpPr/>
            <p:nvPr/>
          </p:nvSpPr>
          <p:spPr>
            <a:xfrm rot="5400000">
              <a:off x="7369009" y="2149986"/>
              <a:ext cx="2191827" cy="429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sz="4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ماستر</a:t>
              </a:r>
              <a:endParaRPr lang="fr-FR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6" name="Rogner et arrondir un rectangle à un seul coin 58">
            <a:extLst>
              <a:ext uri="{FF2B5EF4-FFF2-40B4-BE49-F238E27FC236}">
                <a16:creationId xmlns:a16="http://schemas.microsoft.com/office/drawing/2014/main" xmlns="" id="{9CCDAA76-1B0C-8564-8900-34168F938AD7}"/>
              </a:ext>
            </a:extLst>
          </p:cNvPr>
          <p:cNvSpPr/>
          <p:nvPr/>
        </p:nvSpPr>
        <p:spPr>
          <a:xfrm>
            <a:off x="6934200" y="1371601"/>
            <a:ext cx="1530570" cy="381000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هندسة الإعلام الآلي التقريري </a:t>
            </a:r>
            <a:endParaRPr lang="ar-DZ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47788"/>
            <a:ext cx="8077200" cy="43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 8">
            <a:extLst>
              <a:ext uri="{FF2B5EF4-FFF2-40B4-BE49-F238E27FC236}">
                <a16:creationId xmlns:a16="http://schemas.microsoft.com/office/drawing/2014/main" xmlns="" id="{FA2969FE-FBB1-C36C-E4DC-C5A850B025B1}"/>
              </a:ext>
            </a:extLst>
          </p:cNvPr>
          <p:cNvGrpSpPr/>
          <p:nvPr/>
        </p:nvGrpSpPr>
        <p:grpSpPr>
          <a:xfrm>
            <a:off x="838200" y="228600"/>
            <a:ext cx="5288932" cy="1159615"/>
            <a:chOff x="1851106" y="5041057"/>
            <a:chExt cx="5288932" cy="1159615"/>
          </a:xfrm>
        </p:grpSpPr>
        <p:grpSp>
          <p:nvGrpSpPr>
            <p:cNvPr id="5" name="Groupe 87">
              <a:extLst>
                <a:ext uri="{FF2B5EF4-FFF2-40B4-BE49-F238E27FC236}">
                  <a16:creationId xmlns:a16="http://schemas.microsoft.com/office/drawing/2014/main" xmlns="" id="{91090313-EB66-ED5B-1A3B-5F4B09BF934B}"/>
                </a:ext>
              </a:extLst>
            </p:cNvPr>
            <p:cNvGrpSpPr/>
            <p:nvPr/>
          </p:nvGrpSpPr>
          <p:grpSpPr>
            <a:xfrm>
              <a:off x="1851106" y="5041057"/>
              <a:ext cx="5288932" cy="1159615"/>
              <a:chOff x="1851106" y="5041057"/>
              <a:chExt cx="5288932" cy="1159615"/>
            </a:xfrm>
          </p:grpSpPr>
          <p:pic>
            <p:nvPicPr>
              <p:cNvPr id="12" name="Picture 4" descr="تخصص رياضيات وإعلام آلي (MI) تعريف عام بالتخصص">
                <a:extLst>
                  <a:ext uri="{FF2B5EF4-FFF2-40B4-BE49-F238E27FC236}">
                    <a16:creationId xmlns:a16="http://schemas.microsoft.com/office/drawing/2014/main" xmlns="" id="{CEC2696B-4C3F-B7BC-408E-6B8021185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549" b="20697"/>
              <a:stretch/>
            </p:blipFill>
            <p:spPr bwMode="auto">
              <a:xfrm>
                <a:off x="1851106" y="5041057"/>
                <a:ext cx="5288932" cy="11596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1578EDF-6054-8C94-6956-02A148DE831B}"/>
                  </a:ext>
                </a:extLst>
              </p:cNvPr>
              <p:cNvSpPr txBox="1"/>
              <p:nvPr/>
            </p:nvSpPr>
            <p:spPr>
              <a:xfrm>
                <a:off x="3843766" y="5658782"/>
                <a:ext cx="860316" cy="2219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1ED2DF1D-642F-71D9-011C-CDBA028DA123}"/>
                </a:ext>
              </a:extLst>
            </p:cNvPr>
            <p:cNvSpPr txBox="1"/>
            <p:nvPr/>
          </p:nvSpPr>
          <p:spPr>
            <a:xfrm>
              <a:off x="2003962" y="5661248"/>
              <a:ext cx="2758692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16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كليــــة الـرياضيات و الإعلام الألي </a:t>
              </a:r>
              <a:endParaRPr lang="en-US" sz="1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5BA2B89-45BB-47EC-88D6-D74555821269}"/>
              </a:ext>
            </a:extLst>
          </p:cNvPr>
          <p:cNvSpPr/>
          <p:nvPr/>
        </p:nvSpPr>
        <p:spPr>
          <a:xfrm>
            <a:off x="7010400" y="1066800"/>
            <a:ext cx="1379108" cy="30480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إعلام آلي</a:t>
            </a:r>
          </a:p>
        </p:txBody>
      </p:sp>
      <p:grpSp>
        <p:nvGrpSpPr>
          <p:cNvPr id="6" name="Groupe 15">
            <a:extLst>
              <a:ext uri="{FF2B5EF4-FFF2-40B4-BE49-F238E27FC236}">
                <a16:creationId xmlns:a16="http://schemas.microsoft.com/office/drawing/2014/main" xmlns="" id="{C7A524ED-FB14-A234-879F-7B54E080C07B}"/>
              </a:ext>
            </a:extLst>
          </p:cNvPr>
          <p:cNvGrpSpPr/>
          <p:nvPr/>
        </p:nvGrpSpPr>
        <p:grpSpPr>
          <a:xfrm rot="16200000">
            <a:off x="7233082" y="-158318"/>
            <a:ext cx="838200" cy="1612035"/>
            <a:chOff x="7818330" y="1165166"/>
            <a:chExt cx="1002142" cy="2295421"/>
          </a:xfrm>
        </p:grpSpPr>
        <p:sp>
          <p:nvSpPr>
            <p:cNvPr id="17" name="Rectangle : coins arrondis 29">
              <a:extLst>
                <a:ext uri="{FF2B5EF4-FFF2-40B4-BE49-F238E27FC236}">
                  <a16:creationId xmlns:a16="http://schemas.microsoft.com/office/drawing/2014/main" xmlns="" id="{68BE3324-5A96-AA6B-1954-E70ABFB3C8EB}"/>
                </a:ext>
              </a:extLst>
            </p:cNvPr>
            <p:cNvSpPr/>
            <p:nvPr/>
          </p:nvSpPr>
          <p:spPr>
            <a:xfrm>
              <a:off x="7818330" y="1165166"/>
              <a:ext cx="1000132" cy="219182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 : coins arrondis 30">
              <a:extLst>
                <a:ext uri="{FF2B5EF4-FFF2-40B4-BE49-F238E27FC236}">
                  <a16:creationId xmlns:a16="http://schemas.microsoft.com/office/drawing/2014/main" xmlns="" id="{2D8A74D2-CC01-B844-BAEF-5C5DB2D74032}"/>
                </a:ext>
              </a:extLst>
            </p:cNvPr>
            <p:cNvSpPr/>
            <p:nvPr/>
          </p:nvSpPr>
          <p:spPr>
            <a:xfrm>
              <a:off x="7906072" y="1253872"/>
              <a:ext cx="914400" cy="210312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30FCBEBD-3537-6D04-D259-62F73E4D1ABC}"/>
                </a:ext>
              </a:extLst>
            </p:cNvPr>
            <p:cNvSpPr/>
            <p:nvPr/>
          </p:nvSpPr>
          <p:spPr>
            <a:xfrm rot="5400000">
              <a:off x="7369009" y="2149986"/>
              <a:ext cx="2191827" cy="429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sz="4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ماستر</a:t>
              </a:r>
              <a:endParaRPr lang="fr-FR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6" name="Rogner et arrondir un rectangle à un seul coin 58">
            <a:extLst>
              <a:ext uri="{FF2B5EF4-FFF2-40B4-BE49-F238E27FC236}">
                <a16:creationId xmlns:a16="http://schemas.microsoft.com/office/drawing/2014/main" xmlns="" id="{9CCDAA76-1B0C-8564-8900-34168F938AD7}"/>
              </a:ext>
            </a:extLst>
          </p:cNvPr>
          <p:cNvSpPr/>
          <p:nvPr/>
        </p:nvSpPr>
        <p:spPr>
          <a:xfrm>
            <a:off x="6934200" y="1371601"/>
            <a:ext cx="1530570" cy="381000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هندسة الإعلام الآلي التقريري </a:t>
            </a:r>
            <a:endParaRPr lang="ar-DZ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05000"/>
            <a:ext cx="7696200" cy="43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 8">
            <a:extLst>
              <a:ext uri="{FF2B5EF4-FFF2-40B4-BE49-F238E27FC236}">
                <a16:creationId xmlns:a16="http://schemas.microsoft.com/office/drawing/2014/main" xmlns="" id="{FA2969FE-FBB1-C36C-E4DC-C5A850B025B1}"/>
              </a:ext>
            </a:extLst>
          </p:cNvPr>
          <p:cNvGrpSpPr/>
          <p:nvPr/>
        </p:nvGrpSpPr>
        <p:grpSpPr>
          <a:xfrm>
            <a:off x="838200" y="228600"/>
            <a:ext cx="5288932" cy="1159615"/>
            <a:chOff x="1851106" y="5041057"/>
            <a:chExt cx="5288932" cy="1159615"/>
          </a:xfrm>
        </p:grpSpPr>
        <p:grpSp>
          <p:nvGrpSpPr>
            <p:cNvPr id="5" name="Groupe 87">
              <a:extLst>
                <a:ext uri="{FF2B5EF4-FFF2-40B4-BE49-F238E27FC236}">
                  <a16:creationId xmlns:a16="http://schemas.microsoft.com/office/drawing/2014/main" xmlns="" id="{91090313-EB66-ED5B-1A3B-5F4B09BF934B}"/>
                </a:ext>
              </a:extLst>
            </p:cNvPr>
            <p:cNvGrpSpPr/>
            <p:nvPr/>
          </p:nvGrpSpPr>
          <p:grpSpPr>
            <a:xfrm>
              <a:off x="1851106" y="5041057"/>
              <a:ext cx="5288932" cy="1159615"/>
              <a:chOff x="1851106" y="5041057"/>
              <a:chExt cx="5288932" cy="1159615"/>
            </a:xfrm>
          </p:grpSpPr>
          <p:pic>
            <p:nvPicPr>
              <p:cNvPr id="12" name="Picture 4" descr="تخصص رياضيات وإعلام آلي (MI) تعريف عام بالتخصص">
                <a:extLst>
                  <a:ext uri="{FF2B5EF4-FFF2-40B4-BE49-F238E27FC236}">
                    <a16:creationId xmlns:a16="http://schemas.microsoft.com/office/drawing/2014/main" xmlns="" id="{CEC2696B-4C3F-B7BC-408E-6B8021185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549" b="20697"/>
              <a:stretch/>
            </p:blipFill>
            <p:spPr bwMode="auto">
              <a:xfrm>
                <a:off x="1851106" y="5041057"/>
                <a:ext cx="5288932" cy="11596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1578EDF-6054-8C94-6956-02A148DE831B}"/>
                  </a:ext>
                </a:extLst>
              </p:cNvPr>
              <p:cNvSpPr txBox="1"/>
              <p:nvPr/>
            </p:nvSpPr>
            <p:spPr>
              <a:xfrm>
                <a:off x="3843766" y="5658782"/>
                <a:ext cx="860316" cy="2219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1ED2DF1D-642F-71D9-011C-CDBA028DA123}"/>
                </a:ext>
              </a:extLst>
            </p:cNvPr>
            <p:cNvSpPr txBox="1"/>
            <p:nvPr/>
          </p:nvSpPr>
          <p:spPr>
            <a:xfrm>
              <a:off x="2003962" y="5661248"/>
              <a:ext cx="2758692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16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كليــــة الـرياضيات و الإعلام الألي </a:t>
              </a:r>
              <a:endParaRPr lang="en-US" sz="1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5BA2B89-45BB-47EC-88D6-D74555821269}"/>
              </a:ext>
            </a:extLst>
          </p:cNvPr>
          <p:cNvSpPr/>
          <p:nvPr/>
        </p:nvSpPr>
        <p:spPr>
          <a:xfrm>
            <a:off x="7010400" y="1066800"/>
            <a:ext cx="1379108" cy="30480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إعلام آلي</a:t>
            </a:r>
          </a:p>
        </p:txBody>
      </p:sp>
      <p:grpSp>
        <p:nvGrpSpPr>
          <p:cNvPr id="6" name="Groupe 15">
            <a:extLst>
              <a:ext uri="{FF2B5EF4-FFF2-40B4-BE49-F238E27FC236}">
                <a16:creationId xmlns:a16="http://schemas.microsoft.com/office/drawing/2014/main" xmlns="" id="{C7A524ED-FB14-A234-879F-7B54E080C07B}"/>
              </a:ext>
            </a:extLst>
          </p:cNvPr>
          <p:cNvGrpSpPr/>
          <p:nvPr/>
        </p:nvGrpSpPr>
        <p:grpSpPr>
          <a:xfrm rot="16200000">
            <a:off x="7233082" y="-158318"/>
            <a:ext cx="838200" cy="1612035"/>
            <a:chOff x="7818330" y="1165166"/>
            <a:chExt cx="1002142" cy="2295421"/>
          </a:xfrm>
        </p:grpSpPr>
        <p:sp>
          <p:nvSpPr>
            <p:cNvPr id="17" name="Rectangle : coins arrondis 29">
              <a:extLst>
                <a:ext uri="{FF2B5EF4-FFF2-40B4-BE49-F238E27FC236}">
                  <a16:creationId xmlns:a16="http://schemas.microsoft.com/office/drawing/2014/main" xmlns="" id="{68BE3324-5A96-AA6B-1954-E70ABFB3C8EB}"/>
                </a:ext>
              </a:extLst>
            </p:cNvPr>
            <p:cNvSpPr/>
            <p:nvPr/>
          </p:nvSpPr>
          <p:spPr>
            <a:xfrm>
              <a:off x="7818330" y="1165166"/>
              <a:ext cx="1000132" cy="219182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 : coins arrondis 30">
              <a:extLst>
                <a:ext uri="{FF2B5EF4-FFF2-40B4-BE49-F238E27FC236}">
                  <a16:creationId xmlns:a16="http://schemas.microsoft.com/office/drawing/2014/main" xmlns="" id="{2D8A74D2-CC01-B844-BAEF-5C5DB2D74032}"/>
                </a:ext>
              </a:extLst>
            </p:cNvPr>
            <p:cNvSpPr/>
            <p:nvPr/>
          </p:nvSpPr>
          <p:spPr>
            <a:xfrm>
              <a:off x="7906072" y="1253872"/>
              <a:ext cx="914400" cy="210312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30FCBEBD-3537-6D04-D259-62F73E4D1ABC}"/>
                </a:ext>
              </a:extLst>
            </p:cNvPr>
            <p:cNvSpPr/>
            <p:nvPr/>
          </p:nvSpPr>
          <p:spPr>
            <a:xfrm rot="5400000">
              <a:off x="7369009" y="2149986"/>
              <a:ext cx="2191827" cy="429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sz="4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ماستر</a:t>
              </a:r>
              <a:endParaRPr lang="fr-FR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6" name="Rogner et arrondir un rectangle à un seul coin 58">
            <a:extLst>
              <a:ext uri="{FF2B5EF4-FFF2-40B4-BE49-F238E27FC236}">
                <a16:creationId xmlns:a16="http://schemas.microsoft.com/office/drawing/2014/main" xmlns="" id="{9CCDAA76-1B0C-8564-8900-34168F938AD7}"/>
              </a:ext>
            </a:extLst>
          </p:cNvPr>
          <p:cNvSpPr/>
          <p:nvPr/>
        </p:nvSpPr>
        <p:spPr>
          <a:xfrm>
            <a:off x="6934200" y="1371601"/>
            <a:ext cx="1530570" cy="381000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هندسة الإعلام الآلي التقريري </a:t>
            </a:r>
            <a:endParaRPr lang="ar-DZ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828800"/>
            <a:ext cx="9429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057400"/>
            <a:ext cx="78105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 8">
            <a:extLst>
              <a:ext uri="{FF2B5EF4-FFF2-40B4-BE49-F238E27FC236}">
                <a16:creationId xmlns:a16="http://schemas.microsoft.com/office/drawing/2014/main" xmlns="" id="{FA2969FE-FBB1-C36C-E4DC-C5A850B025B1}"/>
              </a:ext>
            </a:extLst>
          </p:cNvPr>
          <p:cNvGrpSpPr/>
          <p:nvPr/>
        </p:nvGrpSpPr>
        <p:grpSpPr>
          <a:xfrm>
            <a:off x="838200" y="228600"/>
            <a:ext cx="5288932" cy="1159615"/>
            <a:chOff x="1851106" y="5041057"/>
            <a:chExt cx="5288932" cy="1159615"/>
          </a:xfrm>
        </p:grpSpPr>
        <p:grpSp>
          <p:nvGrpSpPr>
            <p:cNvPr id="5" name="Groupe 87">
              <a:extLst>
                <a:ext uri="{FF2B5EF4-FFF2-40B4-BE49-F238E27FC236}">
                  <a16:creationId xmlns:a16="http://schemas.microsoft.com/office/drawing/2014/main" xmlns="" id="{91090313-EB66-ED5B-1A3B-5F4B09BF934B}"/>
                </a:ext>
              </a:extLst>
            </p:cNvPr>
            <p:cNvGrpSpPr/>
            <p:nvPr/>
          </p:nvGrpSpPr>
          <p:grpSpPr>
            <a:xfrm>
              <a:off x="1851106" y="5041057"/>
              <a:ext cx="5288932" cy="1159615"/>
              <a:chOff x="1851106" y="5041057"/>
              <a:chExt cx="5288932" cy="1159615"/>
            </a:xfrm>
          </p:grpSpPr>
          <p:pic>
            <p:nvPicPr>
              <p:cNvPr id="12" name="Picture 4" descr="تخصص رياضيات وإعلام آلي (MI) تعريف عام بالتخصص">
                <a:extLst>
                  <a:ext uri="{FF2B5EF4-FFF2-40B4-BE49-F238E27FC236}">
                    <a16:creationId xmlns:a16="http://schemas.microsoft.com/office/drawing/2014/main" xmlns="" id="{CEC2696B-4C3F-B7BC-408E-6B8021185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549" b="20697"/>
              <a:stretch/>
            </p:blipFill>
            <p:spPr bwMode="auto">
              <a:xfrm>
                <a:off x="1851106" y="5041057"/>
                <a:ext cx="5288932" cy="11596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1578EDF-6054-8C94-6956-02A148DE831B}"/>
                  </a:ext>
                </a:extLst>
              </p:cNvPr>
              <p:cNvSpPr txBox="1"/>
              <p:nvPr/>
            </p:nvSpPr>
            <p:spPr>
              <a:xfrm>
                <a:off x="3843766" y="5658782"/>
                <a:ext cx="860316" cy="2219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1ED2DF1D-642F-71D9-011C-CDBA028DA123}"/>
                </a:ext>
              </a:extLst>
            </p:cNvPr>
            <p:cNvSpPr txBox="1"/>
            <p:nvPr/>
          </p:nvSpPr>
          <p:spPr>
            <a:xfrm>
              <a:off x="2003962" y="5661248"/>
              <a:ext cx="2758692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16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كليــــة الـرياضيات و الإعلام الألي </a:t>
              </a:r>
              <a:endParaRPr lang="en-US" sz="1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5BA2B89-45BB-47EC-88D6-D74555821269}"/>
              </a:ext>
            </a:extLst>
          </p:cNvPr>
          <p:cNvSpPr/>
          <p:nvPr/>
        </p:nvSpPr>
        <p:spPr>
          <a:xfrm>
            <a:off x="7010400" y="1066800"/>
            <a:ext cx="1379108" cy="30480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إعلام آلي</a:t>
            </a:r>
          </a:p>
        </p:txBody>
      </p:sp>
      <p:grpSp>
        <p:nvGrpSpPr>
          <p:cNvPr id="6" name="Groupe 15">
            <a:extLst>
              <a:ext uri="{FF2B5EF4-FFF2-40B4-BE49-F238E27FC236}">
                <a16:creationId xmlns:a16="http://schemas.microsoft.com/office/drawing/2014/main" xmlns="" id="{C7A524ED-FB14-A234-879F-7B54E080C07B}"/>
              </a:ext>
            </a:extLst>
          </p:cNvPr>
          <p:cNvGrpSpPr/>
          <p:nvPr/>
        </p:nvGrpSpPr>
        <p:grpSpPr>
          <a:xfrm rot="16200000">
            <a:off x="7233082" y="-158318"/>
            <a:ext cx="838200" cy="1612035"/>
            <a:chOff x="7818330" y="1165166"/>
            <a:chExt cx="1002142" cy="2295421"/>
          </a:xfrm>
        </p:grpSpPr>
        <p:sp>
          <p:nvSpPr>
            <p:cNvPr id="17" name="Rectangle : coins arrondis 29">
              <a:extLst>
                <a:ext uri="{FF2B5EF4-FFF2-40B4-BE49-F238E27FC236}">
                  <a16:creationId xmlns:a16="http://schemas.microsoft.com/office/drawing/2014/main" xmlns="" id="{68BE3324-5A96-AA6B-1954-E70ABFB3C8EB}"/>
                </a:ext>
              </a:extLst>
            </p:cNvPr>
            <p:cNvSpPr/>
            <p:nvPr/>
          </p:nvSpPr>
          <p:spPr>
            <a:xfrm>
              <a:off x="7818330" y="1165166"/>
              <a:ext cx="1000132" cy="219182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 : coins arrondis 30">
              <a:extLst>
                <a:ext uri="{FF2B5EF4-FFF2-40B4-BE49-F238E27FC236}">
                  <a16:creationId xmlns:a16="http://schemas.microsoft.com/office/drawing/2014/main" xmlns="" id="{2D8A74D2-CC01-B844-BAEF-5C5DB2D74032}"/>
                </a:ext>
              </a:extLst>
            </p:cNvPr>
            <p:cNvSpPr/>
            <p:nvPr/>
          </p:nvSpPr>
          <p:spPr>
            <a:xfrm>
              <a:off x="7906072" y="1253872"/>
              <a:ext cx="914400" cy="210312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30FCBEBD-3537-6D04-D259-62F73E4D1ABC}"/>
                </a:ext>
              </a:extLst>
            </p:cNvPr>
            <p:cNvSpPr/>
            <p:nvPr/>
          </p:nvSpPr>
          <p:spPr>
            <a:xfrm rot="5400000">
              <a:off x="7369009" y="2149986"/>
              <a:ext cx="2191827" cy="429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sz="4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ماستر</a:t>
              </a:r>
              <a:endParaRPr lang="fr-FR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6" name="Rogner et arrondir un rectangle à un seul coin 58">
            <a:extLst>
              <a:ext uri="{FF2B5EF4-FFF2-40B4-BE49-F238E27FC236}">
                <a16:creationId xmlns:a16="http://schemas.microsoft.com/office/drawing/2014/main" xmlns="" id="{9CCDAA76-1B0C-8564-8900-34168F938AD7}"/>
              </a:ext>
            </a:extLst>
          </p:cNvPr>
          <p:cNvSpPr/>
          <p:nvPr/>
        </p:nvSpPr>
        <p:spPr>
          <a:xfrm>
            <a:off x="6934200" y="1371601"/>
            <a:ext cx="1530570" cy="381000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هندسة الإعلام الآلي التقريري </a:t>
            </a:r>
            <a:endParaRPr lang="ar-DZ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905000"/>
            <a:ext cx="65246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 8">
            <a:extLst>
              <a:ext uri="{FF2B5EF4-FFF2-40B4-BE49-F238E27FC236}">
                <a16:creationId xmlns:a16="http://schemas.microsoft.com/office/drawing/2014/main" xmlns="" id="{FA2969FE-FBB1-C36C-E4DC-C5A850B025B1}"/>
              </a:ext>
            </a:extLst>
          </p:cNvPr>
          <p:cNvGrpSpPr/>
          <p:nvPr/>
        </p:nvGrpSpPr>
        <p:grpSpPr>
          <a:xfrm>
            <a:off x="838200" y="228600"/>
            <a:ext cx="5288932" cy="1159615"/>
            <a:chOff x="1851106" y="5041057"/>
            <a:chExt cx="5288932" cy="1159615"/>
          </a:xfrm>
        </p:grpSpPr>
        <p:grpSp>
          <p:nvGrpSpPr>
            <p:cNvPr id="5" name="Groupe 87">
              <a:extLst>
                <a:ext uri="{FF2B5EF4-FFF2-40B4-BE49-F238E27FC236}">
                  <a16:creationId xmlns:a16="http://schemas.microsoft.com/office/drawing/2014/main" xmlns="" id="{91090313-EB66-ED5B-1A3B-5F4B09BF934B}"/>
                </a:ext>
              </a:extLst>
            </p:cNvPr>
            <p:cNvGrpSpPr/>
            <p:nvPr/>
          </p:nvGrpSpPr>
          <p:grpSpPr>
            <a:xfrm>
              <a:off x="1851106" y="5041057"/>
              <a:ext cx="5288932" cy="1159615"/>
              <a:chOff x="1851106" y="5041057"/>
              <a:chExt cx="5288932" cy="1159615"/>
            </a:xfrm>
          </p:grpSpPr>
          <p:pic>
            <p:nvPicPr>
              <p:cNvPr id="12" name="Picture 4" descr="تخصص رياضيات وإعلام آلي (MI) تعريف عام بالتخصص">
                <a:extLst>
                  <a:ext uri="{FF2B5EF4-FFF2-40B4-BE49-F238E27FC236}">
                    <a16:creationId xmlns:a16="http://schemas.microsoft.com/office/drawing/2014/main" xmlns="" id="{CEC2696B-4C3F-B7BC-408E-6B8021185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549" b="20697"/>
              <a:stretch/>
            </p:blipFill>
            <p:spPr bwMode="auto">
              <a:xfrm>
                <a:off x="1851106" y="5041057"/>
                <a:ext cx="5288932" cy="11596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1578EDF-6054-8C94-6956-02A148DE831B}"/>
                  </a:ext>
                </a:extLst>
              </p:cNvPr>
              <p:cNvSpPr txBox="1"/>
              <p:nvPr/>
            </p:nvSpPr>
            <p:spPr>
              <a:xfrm>
                <a:off x="3843766" y="5658782"/>
                <a:ext cx="860316" cy="2219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1ED2DF1D-642F-71D9-011C-CDBA028DA123}"/>
                </a:ext>
              </a:extLst>
            </p:cNvPr>
            <p:cNvSpPr txBox="1"/>
            <p:nvPr/>
          </p:nvSpPr>
          <p:spPr>
            <a:xfrm>
              <a:off x="2003962" y="5661248"/>
              <a:ext cx="2758692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16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كليــــة الـرياضيات و الإعلام الألي </a:t>
              </a:r>
              <a:endParaRPr lang="en-US" sz="1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5BA2B89-45BB-47EC-88D6-D74555821269}"/>
              </a:ext>
            </a:extLst>
          </p:cNvPr>
          <p:cNvSpPr/>
          <p:nvPr/>
        </p:nvSpPr>
        <p:spPr>
          <a:xfrm>
            <a:off x="7010400" y="1066800"/>
            <a:ext cx="1379108" cy="30480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إعلام آلي</a:t>
            </a:r>
          </a:p>
        </p:txBody>
      </p:sp>
      <p:grpSp>
        <p:nvGrpSpPr>
          <p:cNvPr id="6" name="Groupe 15">
            <a:extLst>
              <a:ext uri="{FF2B5EF4-FFF2-40B4-BE49-F238E27FC236}">
                <a16:creationId xmlns:a16="http://schemas.microsoft.com/office/drawing/2014/main" xmlns="" id="{C7A524ED-FB14-A234-879F-7B54E080C07B}"/>
              </a:ext>
            </a:extLst>
          </p:cNvPr>
          <p:cNvGrpSpPr/>
          <p:nvPr/>
        </p:nvGrpSpPr>
        <p:grpSpPr>
          <a:xfrm rot="16200000">
            <a:off x="7233082" y="-158318"/>
            <a:ext cx="838200" cy="1612035"/>
            <a:chOff x="7818330" y="1165166"/>
            <a:chExt cx="1002142" cy="2295421"/>
          </a:xfrm>
        </p:grpSpPr>
        <p:sp>
          <p:nvSpPr>
            <p:cNvPr id="17" name="Rectangle : coins arrondis 29">
              <a:extLst>
                <a:ext uri="{FF2B5EF4-FFF2-40B4-BE49-F238E27FC236}">
                  <a16:creationId xmlns:a16="http://schemas.microsoft.com/office/drawing/2014/main" xmlns="" id="{68BE3324-5A96-AA6B-1954-E70ABFB3C8EB}"/>
                </a:ext>
              </a:extLst>
            </p:cNvPr>
            <p:cNvSpPr/>
            <p:nvPr/>
          </p:nvSpPr>
          <p:spPr>
            <a:xfrm>
              <a:off x="7818330" y="1165166"/>
              <a:ext cx="1000132" cy="219182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 : coins arrondis 30">
              <a:extLst>
                <a:ext uri="{FF2B5EF4-FFF2-40B4-BE49-F238E27FC236}">
                  <a16:creationId xmlns:a16="http://schemas.microsoft.com/office/drawing/2014/main" xmlns="" id="{2D8A74D2-CC01-B844-BAEF-5C5DB2D74032}"/>
                </a:ext>
              </a:extLst>
            </p:cNvPr>
            <p:cNvSpPr/>
            <p:nvPr/>
          </p:nvSpPr>
          <p:spPr>
            <a:xfrm>
              <a:off x="7906072" y="1253872"/>
              <a:ext cx="914400" cy="210312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30FCBEBD-3537-6D04-D259-62F73E4D1ABC}"/>
                </a:ext>
              </a:extLst>
            </p:cNvPr>
            <p:cNvSpPr/>
            <p:nvPr/>
          </p:nvSpPr>
          <p:spPr>
            <a:xfrm rot="5400000">
              <a:off x="7369009" y="2149986"/>
              <a:ext cx="2191827" cy="429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sz="4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ماستر</a:t>
              </a:r>
              <a:endParaRPr lang="fr-FR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5" name="Rogner et arrondir un rectangle à un seul coin 59">
            <a:extLst>
              <a:ext uri="{FF2B5EF4-FFF2-40B4-BE49-F238E27FC236}">
                <a16:creationId xmlns:a16="http://schemas.microsoft.com/office/drawing/2014/main" xmlns="" id="{F790F709-EE9E-CAFB-2035-4DE16C96B5A0}"/>
              </a:ext>
            </a:extLst>
          </p:cNvPr>
          <p:cNvSpPr/>
          <p:nvPr/>
        </p:nvSpPr>
        <p:spPr>
          <a:xfrm>
            <a:off x="6934200" y="1371600"/>
            <a:ext cx="1606769" cy="393780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تكنولوجيات الإعلام و الاتصال</a:t>
            </a:r>
            <a:endParaRPr lang="ar-DZ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895475"/>
            <a:ext cx="78486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 8">
            <a:extLst>
              <a:ext uri="{FF2B5EF4-FFF2-40B4-BE49-F238E27FC236}">
                <a16:creationId xmlns:a16="http://schemas.microsoft.com/office/drawing/2014/main" xmlns="" id="{FA2969FE-FBB1-C36C-E4DC-C5A850B025B1}"/>
              </a:ext>
            </a:extLst>
          </p:cNvPr>
          <p:cNvGrpSpPr/>
          <p:nvPr/>
        </p:nvGrpSpPr>
        <p:grpSpPr>
          <a:xfrm>
            <a:off x="838200" y="228600"/>
            <a:ext cx="5288932" cy="1159615"/>
            <a:chOff x="1851106" y="5041057"/>
            <a:chExt cx="5288932" cy="1159615"/>
          </a:xfrm>
        </p:grpSpPr>
        <p:grpSp>
          <p:nvGrpSpPr>
            <p:cNvPr id="5" name="Groupe 87">
              <a:extLst>
                <a:ext uri="{FF2B5EF4-FFF2-40B4-BE49-F238E27FC236}">
                  <a16:creationId xmlns:a16="http://schemas.microsoft.com/office/drawing/2014/main" xmlns="" id="{91090313-EB66-ED5B-1A3B-5F4B09BF934B}"/>
                </a:ext>
              </a:extLst>
            </p:cNvPr>
            <p:cNvGrpSpPr/>
            <p:nvPr/>
          </p:nvGrpSpPr>
          <p:grpSpPr>
            <a:xfrm>
              <a:off x="1851106" y="5041057"/>
              <a:ext cx="5288932" cy="1159615"/>
              <a:chOff x="1851106" y="5041057"/>
              <a:chExt cx="5288932" cy="1159615"/>
            </a:xfrm>
          </p:grpSpPr>
          <p:pic>
            <p:nvPicPr>
              <p:cNvPr id="12" name="Picture 4" descr="تخصص رياضيات وإعلام آلي (MI) تعريف عام بالتخصص">
                <a:extLst>
                  <a:ext uri="{FF2B5EF4-FFF2-40B4-BE49-F238E27FC236}">
                    <a16:creationId xmlns:a16="http://schemas.microsoft.com/office/drawing/2014/main" xmlns="" id="{CEC2696B-4C3F-B7BC-408E-6B8021185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549" b="20697"/>
              <a:stretch/>
            </p:blipFill>
            <p:spPr bwMode="auto">
              <a:xfrm>
                <a:off x="1851106" y="5041057"/>
                <a:ext cx="5288932" cy="11596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1578EDF-6054-8C94-6956-02A148DE831B}"/>
                  </a:ext>
                </a:extLst>
              </p:cNvPr>
              <p:cNvSpPr txBox="1"/>
              <p:nvPr/>
            </p:nvSpPr>
            <p:spPr>
              <a:xfrm>
                <a:off x="3843766" y="5658782"/>
                <a:ext cx="860316" cy="2219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1ED2DF1D-642F-71D9-011C-CDBA028DA123}"/>
                </a:ext>
              </a:extLst>
            </p:cNvPr>
            <p:cNvSpPr txBox="1"/>
            <p:nvPr/>
          </p:nvSpPr>
          <p:spPr>
            <a:xfrm>
              <a:off x="2003962" y="5661248"/>
              <a:ext cx="2758692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16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كليــــة الـرياضيات و الإعلام الألي </a:t>
              </a:r>
              <a:endParaRPr lang="en-US" sz="1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5BA2B89-45BB-47EC-88D6-D74555821269}"/>
              </a:ext>
            </a:extLst>
          </p:cNvPr>
          <p:cNvSpPr/>
          <p:nvPr/>
        </p:nvSpPr>
        <p:spPr>
          <a:xfrm>
            <a:off x="7010400" y="1066800"/>
            <a:ext cx="1379108" cy="30480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إعلام آلي</a:t>
            </a:r>
          </a:p>
        </p:txBody>
      </p:sp>
      <p:grpSp>
        <p:nvGrpSpPr>
          <p:cNvPr id="6" name="Groupe 15">
            <a:extLst>
              <a:ext uri="{FF2B5EF4-FFF2-40B4-BE49-F238E27FC236}">
                <a16:creationId xmlns:a16="http://schemas.microsoft.com/office/drawing/2014/main" xmlns="" id="{C7A524ED-FB14-A234-879F-7B54E080C07B}"/>
              </a:ext>
            </a:extLst>
          </p:cNvPr>
          <p:cNvGrpSpPr/>
          <p:nvPr/>
        </p:nvGrpSpPr>
        <p:grpSpPr>
          <a:xfrm rot="16200000">
            <a:off x="7233082" y="-158318"/>
            <a:ext cx="838200" cy="1612035"/>
            <a:chOff x="7818330" y="1165166"/>
            <a:chExt cx="1002142" cy="2295421"/>
          </a:xfrm>
        </p:grpSpPr>
        <p:sp>
          <p:nvSpPr>
            <p:cNvPr id="17" name="Rectangle : coins arrondis 29">
              <a:extLst>
                <a:ext uri="{FF2B5EF4-FFF2-40B4-BE49-F238E27FC236}">
                  <a16:creationId xmlns:a16="http://schemas.microsoft.com/office/drawing/2014/main" xmlns="" id="{68BE3324-5A96-AA6B-1954-E70ABFB3C8EB}"/>
                </a:ext>
              </a:extLst>
            </p:cNvPr>
            <p:cNvSpPr/>
            <p:nvPr/>
          </p:nvSpPr>
          <p:spPr>
            <a:xfrm>
              <a:off x="7818330" y="1165166"/>
              <a:ext cx="1000132" cy="219182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 : coins arrondis 30">
              <a:extLst>
                <a:ext uri="{FF2B5EF4-FFF2-40B4-BE49-F238E27FC236}">
                  <a16:creationId xmlns:a16="http://schemas.microsoft.com/office/drawing/2014/main" xmlns="" id="{2D8A74D2-CC01-B844-BAEF-5C5DB2D74032}"/>
                </a:ext>
              </a:extLst>
            </p:cNvPr>
            <p:cNvSpPr/>
            <p:nvPr/>
          </p:nvSpPr>
          <p:spPr>
            <a:xfrm>
              <a:off x="7906072" y="1253872"/>
              <a:ext cx="914400" cy="210312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30FCBEBD-3537-6D04-D259-62F73E4D1ABC}"/>
                </a:ext>
              </a:extLst>
            </p:cNvPr>
            <p:cNvSpPr/>
            <p:nvPr/>
          </p:nvSpPr>
          <p:spPr>
            <a:xfrm rot="5400000">
              <a:off x="7369009" y="2149986"/>
              <a:ext cx="2191827" cy="429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sz="4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ماستر</a:t>
              </a:r>
              <a:endParaRPr lang="fr-FR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5" name="Rogner et arrondir un rectangle à un seul coin 59">
            <a:extLst>
              <a:ext uri="{FF2B5EF4-FFF2-40B4-BE49-F238E27FC236}">
                <a16:creationId xmlns:a16="http://schemas.microsoft.com/office/drawing/2014/main" xmlns="" id="{F790F709-EE9E-CAFB-2035-4DE16C96B5A0}"/>
              </a:ext>
            </a:extLst>
          </p:cNvPr>
          <p:cNvSpPr/>
          <p:nvPr/>
        </p:nvSpPr>
        <p:spPr>
          <a:xfrm>
            <a:off x="6934200" y="1371600"/>
            <a:ext cx="1606769" cy="393780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تكنولوجيات الإعلام و الاتصال</a:t>
            </a:r>
            <a:endParaRPr lang="ar-DZ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876425"/>
            <a:ext cx="79248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 8">
            <a:extLst>
              <a:ext uri="{FF2B5EF4-FFF2-40B4-BE49-F238E27FC236}">
                <a16:creationId xmlns:a16="http://schemas.microsoft.com/office/drawing/2014/main" xmlns="" id="{FA2969FE-FBB1-C36C-E4DC-C5A850B025B1}"/>
              </a:ext>
            </a:extLst>
          </p:cNvPr>
          <p:cNvGrpSpPr/>
          <p:nvPr/>
        </p:nvGrpSpPr>
        <p:grpSpPr>
          <a:xfrm>
            <a:off x="838200" y="228600"/>
            <a:ext cx="5288932" cy="1159615"/>
            <a:chOff x="1851106" y="5041057"/>
            <a:chExt cx="5288932" cy="1159615"/>
          </a:xfrm>
        </p:grpSpPr>
        <p:grpSp>
          <p:nvGrpSpPr>
            <p:cNvPr id="5" name="Groupe 87">
              <a:extLst>
                <a:ext uri="{FF2B5EF4-FFF2-40B4-BE49-F238E27FC236}">
                  <a16:creationId xmlns:a16="http://schemas.microsoft.com/office/drawing/2014/main" xmlns="" id="{91090313-EB66-ED5B-1A3B-5F4B09BF934B}"/>
                </a:ext>
              </a:extLst>
            </p:cNvPr>
            <p:cNvGrpSpPr/>
            <p:nvPr/>
          </p:nvGrpSpPr>
          <p:grpSpPr>
            <a:xfrm>
              <a:off x="1851106" y="5041057"/>
              <a:ext cx="5288932" cy="1159615"/>
              <a:chOff x="1851106" y="5041057"/>
              <a:chExt cx="5288932" cy="1159615"/>
            </a:xfrm>
          </p:grpSpPr>
          <p:pic>
            <p:nvPicPr>
              <p:cNvPr id="12" name="Picture 4" descr="تخصص رياضيات وإعلام آلي (MI) تعريف عام بالتخصص">
                <a:extLst>
                  <a:ext uri="{FF2B5EF4-FFF2-40B4-BE49-F238E27FC236}">
                    <a16:creationId xmlns:a16="http://schemas.microsoft.com/office/drawing/2014/main" xmlns="" id="{CEC2696B-4C3F-B7BC-408E-6B8021185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549" b="20697"/>
              <a:stretch/>
            </p:blipFill>
            <p:spPr bwMode="auto">
              <a:xfrm>
                <a:off x="1851106" y="5041057"/>
                <a:ext cx="5288932" cy="11596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1578EDF-6054-8C94-6956-02A148DE831B}"/>
                  </a:ext>
                </a:extLst>
              </p:cNvPr>
              <p:cNvSpPr txBox="1"/>
              <p:nvPr/>
            </p:nvSpPr>
            <p:spPr>
              <a:xfrm>
                <a:off x="3843766" y="5658782"/>
                <a:ext cx="860316" cy="2219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1ED2DF1D-642F-71D9-011C-CDBA028DA123}"/>
                </a:ext>
              </a:extLst>
            </p:cNvPr>
            <p:cNvSpPr txBox="1"/>
            <p:nvPr/>
          </p:nvSpPr>
          <p:spPr>
            <a:xfrm>
              <a:off x="2003962" y="5661248"/>
              <a:ext cx="2758692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16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كليــــة الـرياضيات و الإعلام الألي </a:t>
              </a:r>
              <a:endParaRPr lang="en-US" sz="1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5BA2B89-45BB-47EC-88D6-D74555821269}"/>
              </a:ext>
            </a:extLst>
          </p:cNvPr>
          <p:cNvSpPr/>
          <p:nvPr/>
        </p:nvSpPr>
        <p:spPr>
          <a:xfrm>
            <a:off x="7010400" y="1066800"/>
            <a:ext cx="1379108" cy="30480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إعلام آلي</a:t>
            </a:r>
          </a:p>
        </p:txBody>
      </p:sp>
      <p:grpSp>
        <p:nvGrpSpPr>
          <p:cNvPr id="6" name="Groupe 15">
            <a:extLst>
              <a:ext uri="{FF2B5EF4-FFF2-40B4-BE49-F238E27FC236}">
                <a16:creationId xmlns:a16="http://schemas.microsoft.com/office/drawing/2014/main" xmlns="" id="{C7A524ED-FB14-A234-879F-7B54E080C07B}"/>
              </a:ext>
            </a:extLst>
          </p:cNvPr>
          <p:cNvGrpSpPr/>
          <p:nvPr/>
        </p:nvGrpSpPr>
        <p:grpSpPr>
          <a:xfrm rot="16200000">
            <a:off x="7233082" y="-158318"/>
            <a:ext cx="838200" cy="1612035"/>
            <a:chOff x="7818330" y="1165166"/>
            <a:chExt cx="1002142" cy="2295421"/>
          </a:xfrm>
        </p:grpSpPr>
        <p:sp>
          <p:nvSpPr>
            <p:cNvPr id="17" name="Rectangle : coins arrondis 29">
              <a:extLst>
                <a:ext uri="{FF2B5EF4-FFF2-40B4-BE49-F238E27FC236}">
                  <a16:creationId xmlns:a16="http://schemas.microsoft.com/office/drawing/2014/main" xmlns="" id="{68BE3324-5A96-AA6B-1954-E70ABFB3C8EB}"/>
                </a:ext>
              </a:extLst>
            </p:cNvPr>
            <p:cNvSpPr/>
            <p:nvPr/>
          </p:nvSpPr>
          <p:spPr>
            <a:xfrm>
              <a:off x="7818330" y="1165166"/>
              <a:ext cx="1000132" cy="219182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 : coins arrondis 30">
              <a:extLst>
                <a:ext uri="{FF2B5EF4-FFF2-40B4-BE49-F238E27FC236}">
                  <a16:creationId xmlns:a16="http://schemas.microsoft.com/office/drawing/2014/main" xmlns="" id="{2D8A74D2-CC01-B844-BAEF-5C5DB2D74032}"/>
                </a:ext>
              </a:extLst>
            </p:cNvPr>
            <p:cNvSpPr/>
            <p:nvPr/>
          </p:nvSpPr>
          <p:spPr>
            <a:xfrm>
              <a:off x="7906072" y="1253872"/>
              <a:ext cx="914400" cy="210312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30FCBEBD-3537-6D04-D259-62F73E4D1ABC}"/>
                </a:ext>
              </a:extLst>
            </p:cNvPr>
            <p:cNvSpPr/>
            <p:nvPr/>
          </p:nvSpPr>
          <p:spPr>
            <a:xfrm rot="5400000">
              <a:off x="7369009" y="2149986"/>
              <a:ext cx="2191827" cy="429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sz="4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ماستر</a:t>
              </a:r>
              <a:endParaRPr lang="fr-FR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5" name="Rogner et arrondir un rectangle à un seul coin 59">
            <a:extLst>
              <a:ext uri="{FF2B5EF4-FFF2-40B4-BE49-F238E27FC236}">
                <a16:creationId xmlns:a16="http://schemas.microsoft.com/office/drawing/2014/main" xmlns="" id="{F790F709-EE9E-CAFB-2035-4DE16C96B5A0}"/>
              </a:ext>
            </a:extLst>
          </p:cNvPr>
          <p:cNvSpPr/>
          <p:nvPr/>
        </p:nvSpPr>
        <p:spPr>
          <a:xfrm>
            <a:off x="6934200" y="1371600"/>
            <a:ext cx="1606769" cy="393780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تكنولوجيات الإعلام و الاتصال</a:t>
            </a:r>
            <a:endParaRPr lang="ar-DZ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05000"/>
            <a:ext cx="7696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 8">
            <a:extLst>
              <a:ext uri="{FF2B5EF4-FFF2-40B4-BE49-F238E27FC236}">
                <a16:creationId xmlns:a16="http://schemas.microsoft.com/office/drawing/2014/main" xmlns="" id="{FA2969FE-FBB1-C36C-E4DC-C5A850B025B1}"/>
              </a:ext>
            </a:extLst>
          </p:cNvPr>
          <p:cNvGrpSpPr/>
          <p:nvPr/>
        </p:nvGrpSpPr>
        <p:grpSpPr>
          <a:xfrm>
            <a:off x="838200" y="228600"/>
            <a:ext cx="5288932" cy="1159615"/>
            <a:chOff x="1851106" y="5041057"/>
            <a:chExt cx="5288932" cy="1159615"/>
          </a:xfrm>
        </p:grpSpPr>
        <p:grpSp>
          <p:nvGrpSpPr>
            <p:cNvPr id="5" name="Groupe 87">
              <a:extLst>
                <a:ext uri="{FF2B5EF4-FFF2-40B4-BE49-F238E27FC236}">
                  <a16:creationId xmlns:a16="http://schemas.microsoft.com/office/drawing/2014/main" xmlns="" id="{91090313-EB66-ED5B-1A3B-5F4B09BF934B}"/>
                </a:ext>
              </a:extLst>
            </p:cNvPr>
            <p:cNvGrpSpPr/>
            <p:nvPr/>
          </p:nvGrpSpPr>
          <p:grpSpPr>
            <a:xfrm>
              <a:off x="1851106" y="5041057"/>
              <a:ext cx="5288932" cy="1159615"/>
              <a:chOff x="1851106" y="5041057"/>
              <a:chExt cx="5288932" cy="1159615"/>
            </a:xfrm>
          </p:grpSpPr>
          <p:pic>
            <p:nvPicPr>
              <p:cNvPr id="12" name="Picture 4" descr="تخصص رياضيات وإعلام آلي (MI) تعريف عام بالتخصص">
                <a:extLst>
                  <a:ext uri="{FF2B5EF4-FFF2-40B4-BE49-F238E27FC236}">
                    <a16:creationId xmlns:a16="http://schemas.microsoft.com/office/drawing/2014/main" xmlns="" id="{CEC2696B-4C3F-B7BC-408E-6B8021185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549" b="20697"/>
              <a:stretch/>
            </p:blipFill>
            <p:spPr bwMode="auto">
              <a:xfrm>
                <a:off x="1851106" y="5041057"/>
                <a:ext cx="5288932" cy="11596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1578EDF-6054-8C94-6956-02A148DE831B}"/>
                  </a:ext>
                </a:extLst>
              </p:cNvPr>
              <p:cNvSpPr txBox="1"/>
              <p:nvPr/>
            </p:nvSpPr>
            <p:spPr>
              <a:xfrm>
                <a:off x="3843766" y="5658782"/>
                <a:ext cx="860316" cy="2219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1ED2DF1D-642F-71D9-011C-CDBA028DA123}"/>
                </a:ext>
              </a:extLst>
            </p:cNvPr>
            <p:cNvSpPr txBox="1"/>
            <p:nvPr/>
          </p:nvSpPr>
          <p:spPr>
            <a:xfrm>
              <a:off x="2003962" y="5661248"/>
              <a:ext cx="2758692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16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كليــــة الـرياضيات و الإعلام الألي </a:t>
              </a:r>
              <a:endParaRPr lang="en-US" sz="1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5BA2B89-45BB-47EC-88D6-D74555821269}"/>
              </a:ext>
            </a:extLst>
          </p:cNvPr>
          <p:cNvSpPr/>
          <p:nvPr/>
        </p:nvSpPr>
        <p:spPr>
          <a:xfrm>
            <a:off x="7010400" y="1066800"/>
            <a:ext cx="1379108" cy="30480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إعلام آلي</a:t>
            </a:r>
          </a:p>
        </p:txBody>
      </p:sp>
      <p:grpSp>
        <p:nvGrpSpPr>
          <p:cNvPr id="6" name="Groupe 15">
            <a:extLst>
              <a:ext uri="{FF2B5EF4-FFF2-40B4-BE49-F238E27FC236}">
                <a16:creationId xmlns:a16="http://schemas.microsoft.com/office/drawing/2014/main" xmlns="" id="{C7A524ED-FB14-A234-879F-7B54E080C07B}"/>
              </a:ext>
            </a:extLst>
          </p:cNvPr>
          <p:cNvGrpSpPr/>
          <p:nvPr/>
        </p:nvGrpSpPr>
        <p:grpSpPr>
          <a:xfrm rot="16200000">
            <a:off x="7233082" y="-158318"/>
            <a:ext cx="838200" cy="1612035"/>
            <a:chOff x="7818330" y="1165166"/>
            <a:chExt cx="1002142" cy="2295421"/>
          </a:xfrm>
        </p:grpSpPr>
        <p:sp>
          <p:nvSpPr>
            <p:cNvPr id="17" name="Rectangle : coins arrondis 29">
              <a:extLst>
                <a:ext uri="{FF2B5EF4-FFF2-40B4-BE49-F238E27FC236}">
                  <a16:creationId xmlns:a16="http://schemas.microsoft.com/office/drawing/2014/main" xmlns="" id="{68BE3324-5A96-AA6B-1954-E70ABFB3C8EB}"/>
                </a:ext>
              </a:extLst>
            </p:cNvPr>
            <p:cNvSpPr/>
            <p:nvPr/>
          </p:nvSpPr>
          <p:spPr>
            <a:xfrm>
              <a:off x="7818330" y="1165166"/>
              <a:ext cx="1000132" cy="219182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 : coins arrondis 30">
              <a:extLst>
                <a:ext uri="{FF2B5EF4-FFF2-40B4-BE49-F238E27FC236}">
                  <a16:creationId xmlns:a16="http://schemas.microsoft.com/office/drawing/2014/main" xmlns="" id="{2D8A74D2-CC01-B844-BAEF-5C5DB2D74032}"/>
                </a:ext>
              </a:extLst>
            </p:cNvPr>
            <p:cNvSpPr/>
            <p:nvPr/>
          </p:nvSpPr>
          <p:spPr>
            <a:xfrm>
              <a:off x="7906072" y="1253872"/>
              <a:ext cx="914400" cy="210312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30FCBEBD-3537-6D04-D259-62F73E4D1ABC}"/>
                </a:ext>
              </a:extLst>
            </p:cNvPr>
            <p:cNvSpPr/>
            <p:nvPr/>
          </p:nvSpPr>
          <p:spPr>
            <a:xfrm rot="5400000">
              <a:off x="7369009" y="2149986"/>
              <a:ext cx="2191827" cy="429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sz="4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ماستر</a:t>
              </a:r>
              <a:endParaRPr lang="fr-FR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5" name="Rogner et arrondir un rectangle à un seul coin 59">
            <a:extLst>
              <a:ext uri="{FF2B5EF4-FFF2-40B4-BE49-F238E27FC236}">
                <a16:creationId xmlns:a16="http://schemas.microsoft.com/office/drawing/2014/main" xmlns="" id="{F790F709-EE9E-CAFB-2035-4DE16C96B5A0}"/>
              </a:ext>
            </a:extLst>
          </p:cNvPr>
          <p:cNvSpPr/>
          <p:nvPr/>
        </p:nvSpPr>
        <p:spPr>
          <a:xfrm>
            <a:off x="6934200" y="1371600"/>
            <a:ext cx="1606769" cy="393780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تكنولوجيات الإعلام و الاتصال</a:t>
            </a:r>
            <a:endParaRPr lang="ar-DZ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828800"/>
            <a:ext cx="63817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 8">
            <a:extLst>
              <a:ext uri="{FF2B5EF4-FFF2-40B4-BE49-F238E27FC236}">
                <a16:creationId xmlns:a16="http://schemas.microsoft.com/office/drawing/2014/main" xmlns="" id="{FA2969FE-FBB1-C36C-E4DC-C5A850B025B1}"/>
              </a:ext>
            </a:extLst>
          </p:cNvPr>
          <p:cNvGrpSpPr/>
          <p:nvPr/>
        </p:nvGrpSpPr>
        <p:grpSpPr>
          <a:xfrm>
            <a:off x="838200" y="228600"/>
            <a:ext cx="5288932" cy="1159615"/>
            <a:chOff x="1851106" y="5041057"/>
            <a:chExt cx="5288932" cy="1159615"/>
          </a:xfrm>
        </p:grpSpPr>
        <p:grpSp>
          <p:nvGrpSpPr>
            <p:cNvPr id="5" name="Groupe 87">
              <a:extLst>
                <a:ext uri="{FF2B5EF4-FFF2-40B4-BE49-F238E27FC236}">
                  <a16:creationId xmlns:a16="http://schemas.microsoft.com/office/drawing/2014/main" xmlns="" id="{91090313-EB66-ED5B-1A3B-5F4B09BF934B}"/>
                </a:ext>
              </a:extLst>
            </p:cNvPr>
            <p:cNvGrpSpPr/>
            <p:nvPr/>
          </p:nvGrpSpPr>
          <p:grpSpPr>
            <a:xfrm>
              <a:off x="1851106" y="5041057"/>
              <a:ext cx="5288932" cy="1159615"/>
              <a:chOff x="1851106" y="5041057"/>
              <a:chExt cx="5288932" cy="1159615"/>
            </a:xfrm>
          </p:grpSpPr>
          <p:pic>
            <p:nvPicPr>
              <p:cNvPr id="12" name="Picture 4" descr="تخصص رياضيات وإعلام آلي (MI) تعريف عام بالتخصص">
                <a:extLst>
                  <a:ext uri="{FF2B5EF4-FFF2-40B4-BE49-F238E27FC236}">
                    <a16:creationId xmlns:a16="http://schemas.microsoft.com/office/drawing/2014/main" xmlns="" id="{CEC2696B-4C3F-B7BC-408E-6B8021185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549" b="20697"/>
              <a:stretch/>
            </p:blipFill>
            <p:spPr bwMode="auto">
              <a:xfrm>
                <a:off x="1851106" y="5041057"/>
                <a:ext cx="5288932" cy="11596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1578EDF-6054-8C94-6956-02A148DE831B}"/>
                  </a:ext>
                </a:extLst>
              </p:cNvPr>
              <p:cNvSpPr txBox="1"/>
              <p:nvPr/>
            </p:nvSpPr>
            <p:spPr>
              <a:xfrm>
                <a:off x="3843766" y="5658782"/>
                <a:ext cx="860316" cy="2219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1ED2DF1D-642F-71D9-011C-CDBA028DA123}"/>
                </a:ext>
              </a:extLst>
            </p:cNvPr>
            <p:cNvSpPr txBox="1"/>
            <p:nvPr/>
          </p:nvSpPr>
          <p:spPr>
            <a:xfrm>
              <a:off x="2003962" y="5661248"/>
              <a:ext cx="2758692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16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كليــــة الـرياضيات و الإعلام الألي </a:t>
              </a:r>
              <a:endParaRPr lang="en-US" sz="1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5BA2B89-45BB-47EC-88D6-D74555821269}"/>
              </a:ext>
            </a:extLst>
          </p:cNvPr>
          <p:cNvSpPr/>
          <p:nvPr/>
        </p:nvSpPr>
        <p:spPr>
          <a:xfrm>
            <a:off x="7010400" y="1066800"/>
            <a:ext cx="1379108" cy="30480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رياضيات تطبيقية</a:t>
            </a:r>
            <a:endParaRPr lang="fr-FR" sz="1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6" name="Groupe 15">
            <a:extLst>
              <a:ext uri="{FF2B5EF4-FFF2-40B4-BE49-F238E27FC236}">
                <a16:creationId xmlns:a16="http://schemas.microsoft.com/office/drawing/2014/main" xmlns="" id="{C7A524ED-FB14-A234-879F-7B54E080C07B}"/>
              </a:ext>
            </a:extLst>
          </p:cNvPr>
          <p:cNvGrpSpPr/>
          <p:nvPr/>
        </p:nvGrpSpPr>
        <p:grpSpPr>
          <a:xfrm rot="16200000">
            <a:off x="7233082" y="-158318"/>
            <a:ext cx="838200" cy="1612035"/>
            <a:chOff x="7818330" y="1165166"/>
            <a:chExt cx="1002142" cy="2295421"/>
          </a:xfrm>
        </p:grpSpPr>
        <p:sp>
          <p:nvSpPr>
            <p:cNvPr id="17" name="Rectangle : coins arrondis 29">
              <a:extLst>
                <a:ext uri="{FF2B5EF4-FFF2-40B4-BE49-F238E27FC236}">
                  <a16:creationId xmlns:a16="http://schemas.microsoft.com/office/drawing/2014/main" xmlns="" id="{68BE3324-5A96-AA6B-1954-E70ABFB3C8EB}"/>
                </a:ext>
              </a:extLst>
            </p:cNvPr>
            <p:cNvSpPr/>
            <p:nvPr/>
          </p:nvSpPr>
          <p:spPr>
            <a:xfrm>
              <a:off x="7818330" y="1165166"/>
              <a:ext cx="1000132" cy="219182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 : coins arrondis 30">
              <a:extLst>
                <a:ext uri="{FF2B5EF4-FFF2-40B4-BE49-F238E27FC236}">
                  <a16:creationId xmlns:a16="http://schemas.microsoft.com/office/drawing/2014/main" xmlns="" id="{2D8A74D2-CC01-B844-BAEF-5C5DB2D74032}"/>
                </a:ext>
              </a:extLst>
            </p:cNvPr>
            <p:cNvSpPr/>
            <p:nvPr/>
          </p:nvSpPr>
          <p:spPr>
            <a:xfrm>
              <a:off x="7906072" y="1253872"/>
              <a:ext cx="914400" cy="210312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30FCBEBD-3537-6D04-D259-62F73E4D1ABC}"/>
                </a:ext>
              </a:extLst>
            </p:cNvPr>
            <p:cNvSpPr/>
            <p:nvPr/>
          </p:nvSpPr>
          <p:spPr>
            <a:xfrm rot="5400000">
              <a:off x="7369009" y="2149986"/>
              <a:ext cx="2191827" cy="429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sz="4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ماستر</a:t>
              </a:r>
              <a:endParaRPr lang="fr-FR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5" name="Rogner et arrondir un rectangle à un seul coin 73">
            <a:extLst>
              <a:ext uri="{FF2B5EF4-FFF2-40B4-BE49-F238E27FC236}">
                <a16:creationId xmlns:a16="http://schemas.microsoft.com/office/drawing/2014/main" xmlns="" id="{16B89031-98AA-C301-9875-C6E448418554}"/>
              </a:ext>
            </a:extLst>
          </p:cNvPr>
          <p:cNvSpPr/>
          <p:nvPr/>
        </p:nvSpPr>
        <p:spPr>
          <a:xfrm>
            <a:off x="6781800" y="1371600"/>
            <a:ext cx="1606769" cy="428628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طرق ووسائل للبحث </a:t>
            </a:r>
            <a:r>
              <a:rPr lang="ar-DZ" sz="1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العملياتي</a:t>
            </a:r>
            <a:endParaRPr lang="ar-DZ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895475"/>
            <a:ext cx="76200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 8">
            <a:extLst>
              <a:ext uri="{FF2B5EF4-FFF2-40B4-BE49-F238E27FC236}">
                <a16:creationId xmlns:a16="http://schemas.microsoft.com/office/drawing/2014/main" xmlns="" id="{FA2969FE-FBB1-C36C-E4DC-C5A850B025B1}"/>
              </a:ext>
            </a:extLst>
          </p:cNvPr>
          <p:cNvGrpSpPr/>
          <p:nvPr/>
        </p:nvGrpSpPr>
        <p:grpSpPr>
          <a:xfrm>
            <a:off x="838200" y="228600"/>
            <a:ext cx="5288932" cy="1159615"/>
            <a:chOff x="1851106" y="5041057"/>
            <a:chExt cx="5288932" cy="1159615"/>
          </a:xfrm>
        </p:grpSpPr>
        <p:grpSp>
          <p:nvGrpSpPr>
            <p:cNvPr id="5" name="Groupe 87">
              <a:extLst>
                <a:ext uri="{FF2B5EF4-FFF2-40B4-BE49-F238E27FC236}">
                  <a16:creationId xmlns:a16="http://schemas.microsoft.com/office/drawing/2014/main" xmlns="" id="{91090313-EB66-ED5B-1A3B-5F4B09BF934B}"/>
                </a:ext>
              </a:extLst>
            </p:cNvPr>
            <p:cNvGrpSpPr/>
            <p:nvPr/>
          </p:nvGrpSpPr>
          <p:grpSpPr>
            <a:xfrm>
              <a:off x="1851106" y="5041057"/>
              <a:ext cx="5288932" cy="1159615"/>
              <a:chOff x="1851106" y="5041057"/>
              <a:chExt cx="5288932" cy="1159615"/>
            </a:xfrm>
          </p:grpSpPr>
          <p:pic>
            <p:nvPicPr>
              <p:cNvPr id="12" name="Picture 4" descr="تخصص رياضيات وإعلام آلي (MI) تعريف عام بالتخصص">
                <a:extLst>
                  <a:ext uri="{FF2B5EF4-FFF2-40B4-BE49-F238E27FC236}">
                    <a16:creationId xmlns:a16="http://schemas.microsoft.com/office/drawing/2014/main" xmlns="" id="{CEC2696B-4C3F-B7BC-408E-6B8021185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549" b="20697"/>
              <a:stretch/>
            </p:blipFill>
            <p:spPr bwMode="auto">
              <a:xfrm>
                <a:off x="1851106" y="5041057"/>
                <a:ext cx="5288932" cy="11596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1578EDF-6054-8C94-6956-02A148DE831B}"/>
                  </a:ext>
                </a:extLst>
              </p:cNvPr>
              <p:cNvSpPr txBox="1"/>
              <p:nvPr/>
            </p:nvSpPr>
            <p:spPr>
              <a:xfrm>
                <a:off x="3843766" y="5658782"/>
                <a:ext cx="860316" cy="2219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1ED2DF1D-642F-71D9-011C-CDBA028DA123}"/>
                </a:ext>
              </a:extLst>
            </p:cNvPr>
            <p:cNvSpPr txBox="1"/>
            <p:nvPr/>
          </p:nvSpPr>
          <p:spPr>
            <a:xfrm>
              <a:off x="2003962" y="5661248"/>
              <a:ext cx="2758692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16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كليــــة الـرياضيات و الإعلام الألي </a:t>
              </a:r>
              <a:endParaRPr lang="en-US" sz="1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5BA2B89-45BB-47EC-88D6-D74555821269}"/>
              </a:ext>
            </a:extLst>
          </p:cNvPr>
          <p:cNvSpPr/>
          <p:nvPr/>
        </p:nvSpPr>
        <p:spPr>
          <a:xfrm>
            <a:off x="7010400" y="1066800"/>
            <a:ext cx="1379108" cy="30480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رياضيات تطبيقية</a:t>
            </a:r>
            <a:endParaRPr lang="fr-FR" sz="1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6" name="Groupe 15">
            <a:extLst>
              <a:ext uri="{FF2B5EF4-FFF2-40B4-BE49-F238E27FC236}">
                <a16:creationId xmlns:a16="http://schemas.microsoft.com/office/drawing/2014/main" xmlns="" id="{C7A524ED-FB14-A234-879F-7B54E080C07B}"/>
              </a:ext>
            </a:extLst>
          </p:cNvPr>
          <p:cNvGrpSpPr/>
          <p:nvPr/>
        </p:nvGrpSpPr>
        <p:grpSpPr>
          <a:xfrm rot="16200000">
            <a:off x="7233082" y="-158318"/>
            <a:ext cx="838200" cy="1612035"/>
            <a:chOff x="7818330" y="1165166"/>
            <a:chExt cx="1002142" cy="2295421"/>
          </a:xfrm>
        </p:grpSpPr>
        <p:sp>
          <p:nvSpPr>
            <p:cNvPr id="17" name="Rectangle : coins arrondis 29">
              <a:extLst>
                <a:ext uri="{FF2B5EF4-FFF2-40B4-BE49-F238E27FC236}">
                  <a16:creationId xmlns:a16="http://schemas.microsoft.com/office/drawing/2014/main" xmlns="" id="{68BE3324-5A96-AA6B-1954-E70ABFB3C8EB}"/>
                </a:ext>
              </a:extLst>
            </p:cNvPr>
            <p:cNvSpPr/>
            <p:nvPr/>
          </p:nvSpPr>
          <p:spPr>
            <a:xfrm>
              <a:off x="7818330" y="1165166"/>
              <a:ext cx="1000132" cy="219182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 : coins arrondis 30">
              <a:extLst>
                <a:ext uri="{FF2B5EF4-FFF2-40B4-BE49-F238E27FC236}">
                  <a16:creationId xmlns:a16="http://schemas.microsoft.com/office/drawing/2014/main" xmlns="" id="{2D8A74D2-CC01-B844-BAEF-5C5DB2D74032}"/>
                </a:ext>
              </a:extLst>
            </p:cNvPr>
            <p:cNvSpPr/>
            <p:nvPr/>
          </p:nvSpPr>
          <p:spPr>
            <a:xfrm>
              <a:off x="7906072" y="1253872"/>
              <a:ext cx="914400" cy="210312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30FCBEBD-3537-6D04-D259-62F73E4D1ABC}"/>
                </a:ext>
              </a:extLst>
            </p:cNvPr>
            <p:cNvSpPr/>
            <p:nvPr/>
          </p:nvSpPr>
          <p:spPr>
            <a:xfrm rot="5400000">
              <a:off x="7369009" y="2149986"/>
              <a:ext cx="2191827" cy="429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sz="4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ماستر</a:t>
              </a:r>
              <a:endParaRPr lang="fr-FR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5" name="Rogner et arrondir un rectangle à un seul coin 73">
            <a:extLst>
              <a:ext uri="{FF2B5EF4-FFF2-40B4-BE49-F238E27FC236}">
                <a16:creationId xmlns:a16="http://schemas.microsoft.com/office/drawing/2014/main" xmlns="" id="{16B89031-98AA-C301-9875-C6E448418554}"/>
              </a:ext>
            </a:extLst>
          </p:cNvPr>
          <p:cNvSpPr/>
          <p:nvPr/>
        </p:nvSpPr>
        <p:spPr>
          <a:xfrm>
            <a:off x="6781800" y="1371600"/>
            <a:ext cx="1606769" cy="428628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طرق ووسائل للبحث </a:t>
            </a:r>
            <a:r>
              <a:rPr lang="ar-DZ" sz="1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العملياتي</a:t>
            </a:r>
            <a:endParaRPr lang="ar-DZ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88" y="1909763"/>
            <a:ext cx="7667625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>
            <a:extLst>
              <a:ext uri="{FF2B5EF4-FFF2-40B4-BE49-F238E27FC236}">
                <a16:creationId xmlns="" xmlns:a16="http://schemas.microsoft.com/office/drawing/2014/main" id="{A9C032EA-DF58-51C2-5B15-A09DBD50A829}"/>
              </a:ext>
            </a:extLst>
          </p:cNvPr>
          <p:cNvSpPr txBox="1"/>
          <p:nvPr/>
        </p:nvSpPr>
        <p:spPr>
          <a:xfrm>
            <a:off x="2495627" y="431138"/>
            <a:ext cx="3610284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ar-DZ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كيفية حساب المعدل الموزون 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D3D94551-55EB-6834-C4D0-36178ECC9805}"/>
              </a:ext>
            </a:extLst>
          </p:cNvPr>
          <p:cNvSpPr txBox="1"/>
          <p:nvPr/>
        </p:nvSpPr>
        <p:spPr>
          <a:xfrm>
            <a:off x="1691680" y="2924944"/>
            <a:ext cx="61613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000" b="1" dirty="0">
                <a:solidFill>
                  <a:srgbClr val="FF0000"/>
                </a:solidFill>
              </a:rPr>
              <a:t>المعدل الموزون المحسوب </a:t>
            </a:r>
            <a:r>
              <a:rPr lang="ar-DZ" sz="2000" b="1" dirty="0"/>
              <a:t>: هو المعدل ما بين المعدل العام المحصل عليه في شهادة البكالوريا و علامة المادة او المواد الأساسية</a:t>
            </a:r>
          </a:p>
          <a:p>
            <a:pPr algn="r" rtl="1"/>
            <a:r>
              <a:rPr lang="ar-DZ" sz="2000" b="1" dirty="0"/>
              <a:t>وهذا حسب الميادين أو شعب التكوين  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1575731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 8">
            <a:extLst>
              <a:ext uri="{FF2B5EF4-FFF2-40B4-BE49-F238E27FC236}">
                <a16:creationId xmlns:a16="http://schemas.microsoft.com/office/drawing/2014/main" xmlns="" id="{FA2969FE-FBB1-C36C-E4DC-C5A850B025B1}"/>
              </a:ext>
            </a:extLst>
          </p:cNvPr>
          <p:cNvGrpSpPr/>
          <p:nvPr/>
        </p:nvGrpSpPr>
        <p:grpSpPr>
          <a:xfrm>
            <a:off x="838200" y="228600"/>
            <a:ext cx="5288932" cy="1159615"/>
            <a:chOff x="1851106" y="5041057"/>
            <a:chExt cx="5288932" cy="1159615"/>
          </a:xfrm>
        </p:grpSpPr>
        <p:grpSp>
          <p:nvGrpSpPr>
            <p:cNvPr id="5" name="Groupe 87">
              <a:extLst>
                <a:ext uri="{FF2B5EF4-FFF2-40B4-BE49-F238E27FC236}">
                  <a16:creationId xmlns:a16="http://schemas.microsoft.com/office/drawing/2014/main" xmlns="" id="{91090313-EB66-ED5B-1A3B-5F4B09BF934B}"/>
                </a:ext>
              </a:extLst>
            </p:cNvPr>
            <p:cNvGrpSpPr/>
            <p:nvPr/>
          </p:nvGrpSpPr>
          <p:grpSpPr>
            <a:xfrm>
              <a:off x="1851106" y="5041057"/>
              <a:ext cx="5288932" cy="1159615"/>
              <a:chOff x="1851106" y="5041057"/>
              <a:chExt cx="5288932" cy="1159615"/>
            </a:xfrm>
          </p:grpSpPr>
          <p:pic>
            <p:nvPicPr>
              <p:cNvPr id="12" name="Picture 4" descr="تخصص رياضيات وإعلام آلي (MI) تعريف عام بالتخصص">
                <a:extLst>
                  <a:ext uri="{FF2B5EF4-FFF2-40B4-BE49-F238E27FC236}">
                    <a16:creationId xmlns:a16="http://schemas.microsoft.com/office/drawing/2014/main" xmlns="" id="{CEC2696B-4C3F-B7BC-408E-6B8021185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549" b="20697"/>
              <a:stretch/>
            </p:blipFill>
            <p:spPr bwMode="auto">
              <a:xfrm>
                <a:off x="1851106" y="5041057"/>
                <a:ext cx="5288932" cy="11596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1578EDF-6054-8C94-6956-02A148DE831B}"/>
                  </a:ext>
                </a:extLst>
              </p:cNvPr>
              <p:cNvSpPr txBox="1"/>
              <p:nvPr/>
            </p:nvSpPr>
            <p:spPr>
              <a:xfrm>
                <a:off x="3843766" y="5658782"/>
                <a:ext cx="860316" cy="2219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1ED2DF1D-642F-71D9-011C-CDBA028DA123}"/>
                </a:ext>
              </a:extLst>
            </p:cNvPr>
            <p:cNvSpPr txBox="1"/>
            <p:nvPr/>
          </p:nvSpPr>
          <p:spPr>
            <a:xfrm>
              <a:off x="2003962" y="5661248"/>
              <a:ext cx="2758692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16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كليــــة الـرياضيات و الإعلام الألي </a:t>
              </a:r>
              <a:endParaRPr lang="en-US" sz="1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5BA2B89-45BB-47EC-88D6-D74555821269}"/>
              </a:ext>
            </a:extLst>
          </p:cNvPr>
          <p:cNvSpPr/>
          <p:nvPr/>
        </p:nvSpPr>
        <p:spPr>
          <a:xfrm>
            <a:off x="7010400" y="1066800"/>
            <a:ext cx="1379108" cy="30480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رياضيات تطبيقية</a:t>
            </a:r>
            <a:endParaRPr lang="fr-FR" sz="1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6" name="Groupe 15">
            <a:extLst>
              <a:ext uri="{FF2B5EF4-FFF2-40B4-BE49-F238E27FC236}">
                <a16:creationId xmlns:a16="http://schemas.microsoft.com/office/drawing/2014/main" xmlns="" id="{C7A524ED-FB14-A234-879F-7B54E080C07B}"/>
              </a:ext>
            </a:extLst>
          </p:cNvPr>
          <p:cNvGrpSpPr/>
          <p:nvPr/>
        </p:nvGrpSpPr>
        <p:grpSpPr>
          <a:xfrm rot="16200000">
            <a:off x="7233082" y="-158318"/>
            <a:ext cx="838200" cy="1612035"/>
            <a:chOff x="7818330" y="1165166"/>
            <a:chExt cx="1002142" cy="2295421"/>
          </a:xfrm>
        </p:grpSpPr>
        <p:sp>
          <p:nvSpPr>
            <p:cNvPr id="17" name="Rectangle : coins arrondis 29">
              <a:extLst>
                <a:ext uri="{FF2B5EF4-FFF2-40B4-BE49-F238E27FC236}">
                  <a16:creationId xmlns:a16="http://schemas.microsoft.com/office/drawing/2014/main" xmlns="" id="{68BE3324-5A96-AA6B-1954-E70ABFB3C8EB}"/>
                </a:ext>
              </a:extLst>
            </p:cNvPr>
            <p:cNvSpPr/>
            <p:nvPr/>
          </p:nvSpPr>
          <p:spPr>
            <a:xfrm>
              <a:off x="7818330" y="1165166"/>
              <a:ext cx="1000132" cy="219182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 : coins arrondis 30">
              <a:extLst>
                <a:ext uri="{FF2B5EF4-FFF2-40B4-BE49-F238E27FC236}">
                  <a16:creationId xmlns:a16="http://schemas.microsoft.com/office/drawing/2014/main" xmlns="" id="{2D8A74D2-CC01-B844-BAEF-5C5DB2D74032}"/>
                </a:ext>
              </a:extLst>
            </p:cNvPr>
            <p:cNvSpPr/>
            <p:nvPr/>
          </p:nvSpPr>
          <p:spPr>
            <a:xfrm>
              <a:off x="7906072" y="1253872"/>
              <a:ext cx="914400" cy="210312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30FCBEBD-3537-6D04-D259-62F73E4D1ABC}"/>
                </a:ext>
              </a:extLst>
            </p:cNvPr>
            <p:cNvSpPr/>
            <p:nvPr/>
          </p:nvSpPr>
          <p:spPr>
            <a:xfrm rot="5400000">
              <a:off x="7369009" y="2149986"/>
              <a:ext cx="2191827" cy="429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sz="4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ماستر</a:t>
              </a:r>
              <a:endParaRPr lang="fr-FR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5" name="Rogner et arrondir un rectangle à un seul coin 73">
            <a:extLst>
              <a:ext uri="{FF2B5EF4-FFF2-40B4-BE49-F238E27FC236}">
                <a16:creationId xmlns:a16="http://schemas.microsoft.com/office/drawing/2014/main" xmlns="" id="{16B89031-98AA-C301-9875-C6E448418554}"/>
              </a:ext>
            </a:extLst>
          </p:cNvPr>
          <p:cNvSpPr/>
          <p:nvPr/>
        </p:nvSpPr>
        <p:spPr>
          <a:xfrm>
            <a:off x="6781800" y="1371600"/>
            <a:ext cx="1606769" cy="428628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طرق ووسائل للبحث </a:t>
            </a:r>
            <a:r>
              <a:rPr lang="ar-DZ" sz="1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العملياتي</a:t>
            </a:r>
            <a:endParaRPr lang="ar-DZ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" y="1966913"/>
            <a:ext cx="7658100" cy="40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 8">
            <a:extLst>
              <a:ext uri="{FF2B5EF4-FFF2-40B4-BE49-F238E27FC236}">
                <a16:creationId xmlns:a16="http://schemas.microsoft.com/office/drawing/2014/main" xmlns="" id="{FA2969FE-FBB1-C36C-E4DC-C5A850B025B1}"/>
              </a:ext>
            </a:extLst>
          </p:cNvPr>
          <p:cNvGrpSpPr/>
          <p:nvPr/>
        </p:nvGrpSpPr>
        <p:grpSpPr>
          <a:xfrm>
            <a:off x="838200" y="228600"/>
            <a:ext cx="5288932" cy="1159615"/>
            <a:chOff x="1851106" y="5041057"/>
            <a:chExt cx="5288932" cy="1159615"/>
          </a:xfrm>
        </p:grpSpPr>
        <p:grpSp>
          <p:nvGrpSpPr>
            <p:cNvPr id="5" name="Groupe 87">
              <a:extLst>
                <a:ext uri="{FF2B5EF4-FFF2-40B4-BE49-F238E27FC236}">
                  <a16:creationId xmlns:a16="http://schemas.microsoft.com/office/drawing/2014/main" xmlns="" id="{91090313-EB66-ED5B-1A3B-5F4B09BF934B}"/>
                </a:ext>
              </a:extLst>
            </p:cNvPr>
            <p:cNvGrpSpPr/>
            <p:nvPr/>
          </p:nvGrpSpPr>
          <p:grpSpPr>
            <a:xfrm>
              <a:off x="1851106" y="5041057"/>
              <a:ext cx="5288932" cy="1159615"/>
              <a:chOff x="1851106" y="5041057"/>
              <a:chExt cx="5288932" cy="1159615"/>
            </a:xfrm>
          </p:grpSpPr>
          <p:pic>
            <p:nvPicPr>
              <p:cNvPr id="12" name="Picture 4" descr="تخصص رياضيات وإعلام آلي (MI) تعريف عام بالتخصص">
                <a:extLst>
                  <a:ext uri="{FF2B5EF4-FFF2-40B4-BE49-F238E27FC236}">
                    <a16:creationId xmlns:a16="http://schemas.microsoft.com/office/drawing/2014/main" xmlns="" id="{CEC2696B-4C3F-B7BC-408E-6B8021185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549" b="20697"/>
              <a:stretch/>
            </p:blipFill>
            <p:spPr bwMode="auto">
              <a:xfrm>
                <a:off x="1851106" y="5041057"/>
                <a:ext cx="5288932" cy="11596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1578EDF-6054-8C94-6956-02A148DE831B}"/>
                  </a:ext>
                </a:extLst>
              </p:cNvPr>
              <p:cNvSpPr txBox="1"/>
              <p:nvPr/>
            </p:nvSpPr>
            <p:spPr>
              <a:xfrm>
                <a:off x="3843766" y="5658782"/>
                <a:ext cx="860316" cy="2219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1ED2DF1D-642F-71D9-011C-CDBA028DA123}"/>
                </a:ext>
              </a:extLst>
            </p:cNvPr>
            <p:cNvSpPr txBox="1"/>
            <p:nvPr/>
          </p:nvSpPr>
          <p:spPr>
            <a:xfrm>
              <a:off x="2003962" y="5661248"/>
              <a:ext cx="2758692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16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كليــــة الـرياضيات و الإعلام الألي </a:t>
              </a:r>
              <a:endParaRPr lang="en-US" sz="1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5BA2B89-45BB-47EC-88D6-D74555821269}"/>
              </a:ext>
            </a:extLst>
          </p:cNvPr>
          <p:cNvSpPr/>
          <p:nvPr/>
        </p:nvSpPr>
        <p:spPr>
          <a:xfrm>
            <a:off x="7010400" y="1066800"/>
            <a:ext cx="1379108" cy="30480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رياضيات تطبيقية</a:t>
            </a:r>
            <a:endParaRPr lang="fr-FR" sz="1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6" name="Groupe 15">
            <a:extLst>
              <a:ext uri="{FF2B5EF4-FFF2-40B4-BE49-F238E27FC236}">
                <a16:creationId xmlns:a16="http://schemas.microsoft.com/office/drawing/2014/main" xmlns="" id="{C7A524ED-FB14-A234-879F-7B54E080C07B}"/>
              </a:ext>
            </a:extLst>
          </p:cNvPr>
          <p:cNvGrpSpPr/>
          <p:nvPr/>
        </p:nvGrpSpPr>
        <p:grpSpPr>
          <a:xfrm rot="16200000">
            <a:off x="7233082" y="-158318"/>
            <a:ext cx="838200" cy="1612035"/>
            <a:chOff x="7818330" y="1165166"/>
            <a:chExt cx="1002142" cy="2295421"/>
          </a:xfrm>
        </p:grpSpPr>
        <p:sp>
          <p:nvSpPr>
            <p:cNvPr id="17" name="Rectangle : coins arrondis 29">
              <a:extLst>
                <a:ext uri="{FF2B5EF4-FFF2-40B4-BE49-F238E27FC236}">
                  <a16:creationId xmlns:a16="http://schemas.microsoft.com/office/drawing/2014/main" xmlns="" id="{68BE3324-5A96-AA6B-1954-E70ABFB3C8EB}"/>
                </a:ext>
              </a:extLst>
            </p:cNvPr>
            <p:cNvSpPr/>
            <p:nvPr/>
          </p:nvSpPr>
          <p:spPr>
            <a:xfrm>
              <a:off x="7818330" y="1165166"/>
              <a:ext cx="1000132" cy="219182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 : coins arrondis 30">
              <a:extLst>
                <a:ext uri="{FF2B5EF4-FFF2-40B4-BE49-F238E27FC236}">
                  <a16:creationId xmlns:a16="http://schemas.microsoft.com/office/drawing/2014/main" xmlns="" id="{2D8A74D2-CC01-B844-BAEF-5C5DB2D74032}"/>
                </a:ext>
              </a:extLst>
            </p:cNvPr>
            <p:cNvSpPr/>
            <p:nvPr/>
          </p:nvSpPr>
          <p:spPr>
            <a:xfrm>
              <a:off x="7906072" y="1253872"/>
              <a:ext cx="914400" cy="210312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30FCBEBD-3537-6D04-D259-62F73E4D1ABC}"/>
                </a:ext>
              </a:extLst>
            </p:cNvPr>
            <p:cNvSpPr/>
            <p:nvPr/>
          </p:nvSpPr>
          <p:spPr>
            <a:xfrm rot="5400000">
              <a:off x="7369009" y="2149986"/>
              <a:ext cx="2191827" cy="429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sz="4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ماستر</a:t>
              </a:r>
              <a:endParaRPr lang="fr-FR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5" name="Rogner et arrondir un rectangle à un seul coin 73">
            <a:extLst>
              <a:ext uri="{FF2B5EF4-FFF2-40B4-BE49-F238E27FC236}">
                <a16:creationId xmlns:a16="http://schemas.microsoft.com/office/drawing/2014/main" xmlns="" id="{16B89031-98AA-C301-9875-C6E448418554}"/>
              </a:ext>
            </a:extLst>
          </p:cNvPr>
          <p:cNvSpPr/>
          <p:nvPr/>
        </p:nvSpPr>
        <p:spPr>
          <a:xfrm>
            <a:off x="6781800" y="1371600"/>
            <a:ext cx="1606769" cy="428628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طرق ووسائل للبحث </a:t>
            </a:r>
            <a:r>
              <a:rPr lang="ar-DZ" sz="1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العملياتي</a:t>
            </a:r>
            <a:endParaRPr lang="ar-DZ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057400"/>
            <a:ext cx="6252707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 8">
            <a:extLst>
              <a:ext uri="{FF2B5EF4-FFF2-40B4-BE49-F238E27FC236}">
                <a16:creationId xmlns:a16="http://schemas.microsoft.com/office/drawing/2014/main" xmlns="" id="{FA2969FE-FBB1-C36C-E4DC-C5A850B025B1}"/>
              </a:ext>
            </a:extLst>
          </p:cNvPr>
          <p:cNvGrpSpPr/>
          <p:nvPr/>
        </p:nvGrpSpPr>
        <p:grpSpPr>
          <a:xfrm>
            <a:off x="838200" y="228600"/>
            <a:ext cx="5288932" cy="1159615"/>
            <a:chOff x="1851106" y="5041057"/>
            <a:chExt cx="5288932" cy="1159615"/>
          </a:xfrm>
        </p:grpSpPr>
        <p:grpSp>
          <p:nvGrpSpPr>
            <p:cNvPr id="5" name="Groupe 87">
              <a:extLst>
                <a:ext uri="{FF2B5EF4-FFF2-40B4-BE49-F238E27FC236}">
                  <a16:creationId xmlns:a16="http://schemas.microsoft.com/office/drawing/2014/main" xmlns="" id="{91090313-EB66-ED5B-1A3B-5F4B09BF934B}"/>
                </a:ext>
              </a:extLst>
            </p:cNvPr>
            <p:cNvGrpSpPr/>
            <p:nvPr/>
          </p:nvGrpSpPr>
          <p:grpSpPr>
            <a:xfrm>
              <a:off x="1851106" y="5041057"/>
              <a:ext cx="5288932" cy="1159615"/>
              <a:chOff x="1851106" y="5041057"/>
              <a:chExt cx="5288932" cy="1159615"/>
            </a:xfrm>
          </p:grpSpPr>
          <p:pic>
            <p:nvPicPr>
              <p:cNvPr id="12" name="Picture 4" descr="تخصص رياضيات وإعلام آلي (MI) تعريف عام بالتخصص">
                <a:extLst>
                  <a:ext uri="{FF2B5EF4-FFF2-40B4-BE49-F238E27FC236}">
                    <a16:creationId xmlns:a16="http://schemas.microsoft.com/office/drawing/2014/main" xmlns="" id="{CEC2696B-4C3F-B7BC-408E-6B8021185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549" b="20697"/>
              <a:stretch/>
            </p:blipFill>
            <p:spPr bwMode="auto">
              <a:xfrm>
                <a:off x="1851106" y="5041057"/>
                <a:ext cx="5288932" cy="11596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1578EDF-6054-8C94-6956-02A148DE831B}"/>
                  </a:ext>
                </a:extLst>
              </p:cNvPr>
              <p:cNvSpPr txBox="1"/>
              <p:nvPr/>
            </p:nvSpPr>
            <p:spPr>
              <a:xfrm>
                <a:off x="3843766" y="5658782"/>
                <a:ext cx="860316" cy="2219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1ED2DF1D-642F-71D9-011C-CDBA028DA123}"/>
                </a:ext>
              </a:extLst>
            </p:cNvPr>
            <p:cNvSpPr txBox="1"/>
            <p:nvPr/>
          </p:nvSpPr>
          <p:spPr>
            <a:xfrm>
              <a:off x="2003962" y="5661248"/>
              <a:ext cx="2758692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16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كليــــة الـرياضيات و الإعلام الألي </a:t>
              </a:r>
              <a:endParaRPr lang="en-US" sz="1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5BA2B89-45BB-47EC-88D6-D74555821269}"/>
              </a:ext>
            </a:extLst>
          </p:cNvPr>
          <p:cNvSpPr/>
          <p:nvPr/>
        </p:nvSpPr>
        <p:spPr>
          <a:xfrm>
            <a:off x="7010400" y="1066800"/>
            <a:ext cx="1379108" cy="30480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رياضيات تطبيقية</a:t>
            </a:r>
            <a:endParaRPr lang="fr-FR" sz="1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6" name="Groupe 15">
            <a:extLst>
              <a:ext uri="{FF2B5EF4-FFF2-40B4-BE49-F238E27FC236}">
                <a16:creationId xmlns:a16="http://schemas.microsoft.com/office/drawing/2014/main" xmlns="" id="{C7A524ED-FB14-A234-879F-7B54E080C07B}"/>
              </a:ext>
            </a:extLst>
          </p:cNvPr>
          <p:cNvGrpSpPr/>
          <p:nvPr/>
        </p:nvGrpSpPr>
        <p:grpSpPr>
          <a:xfrm rot="16200000">
            <a:off x="7233082" y="-158318"/>
            <a:ext cx="838200" cy="1612035"/>
            <a:chOff x="7818330" y="1165166"/>
            <a:chExt cx="1002142" cy="2295421"/>
          </a:xfrm>
        </p:grpSpPr>
        <p:sp>
          <p:nvSpPr>
            <p:cNvPr id="17" name="Rectangle : coins arrondis 29">
              <a:extLst>
                <a:ext uri="{FF2B5EF4-FFF2-40B4-BE49-F238E27FC236}">
                  <a16:creationId xmlns:a16="http://schemas.microsoft.com/office/drawing/2014/main" xmlns="" id="{68BE3324-5A96-AA6B-1954-E70ABFB3C8EB}"/>
                </a:ext>
              </a:extLst>
            </p:cNvPr>
            <p:cNvSpPr/>
            <p:nvPr/>
          </p:nvSpPr>
          <p:spPr>
            <a:xfrm>
              <a:off x="7818330" y="1165166"/>
              <a:ext cx="1000132" cy="219182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 : coins arrondis 30">
              <a:extLst>
                <a:ext uri="{FF2B5EF4-FFF2-40B4-BE49-F238E27FC236}">
                  <a16:creationId xmlns:a16="http://schemas.microsoft.com/office/drawing/2014/main" xmlns="" id="{2D8A74D2-CC01-B844-BAEF-5C5DB2D74032}"/>
                </a:ext>
              </a:extLst>
            </p:cNvPr>
            <p:cNvSpPr/>
            <p:nvPr/>
          </p:nvSpPr>
          <p:spPr>
            <a:xfrm>
              <a:off x="7906072" y="1253872"/>
              <a:ext cx="914400" cy="210312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30FCBEBD-3537-6D04-D259-62F73E4D1ABC}"/>
                </a:ext>
              </a:extLst>
            </p:cNvPr>
            <p:cNvSpPr/>
            <p:nvPr/>
          </p:nvSpPr>
          <p:spPr>
            <a:xfrm rot="5400000">
              <a:off x="7369009" y="2149986"/>
              <a:ext cx="2191827" cy="429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sz="4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ماستر</a:t>
              </a:r>
              <a:endParaRPr lang="fr-FR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6" name="Rogner et arrondir un rectangle à un seul coin 74">
            <a:extLst>
              <a:ext uri="{FF2B5EF4-FFF2-40B4-BE49-F238E27FC236}">
                <a16:creationId xmlns:a16="http://schemas.microsoft.com/office/drawing/2014/main" xmlns="" id="{92681C22-DB4D-FA04-1D4F-913464FD3565}"/>
              </a:ext>
            </a:extLst>
          </p:cNvPr>
          <p:cNvSpPr/>
          <p:nvPr/>
        </p:nvSpPr>
        <p:spPr>
          <a:xfrm>
            <a:off x="6858000" y="1371600"/>
            <a:ext cx="1606769" cy="465218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تحليل رياضي و تطبيقات</a:t>
            </a:r>
            <a:endParaRPr lang="ar-DZ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057400"/>
            <a:ext cx="777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 8">
            <a:extLst>
              <a:ext uri="{FF2B5EF4-FFF2-40B4-BE49-F238E27FC236}">
                <a16:creationId xmlns:a16="http://schemas.microsoft.com/office/drawing/2014/main" xmlns="" id="{FA2969FE-FBB1-C36C-E4DC-C5A850B025B1}"/>
              </a:ext>
            </a:extLst>
          </p:cNvPr>
          <p:cNvGrpSpPr/>
          <p:nvPr/>
        </p:nvGrpSpPr>
        <p:grpSpPr>
          <a:xfrm>
            <a:off x="838200" y="228600"/>
            <a:ext cx="5288932" cy="1159615"/>
            <a:chOff x="1851106" y="5041057"/>
            <a:chExt cx="5288932" cy="1159615"/>
          </a:xfrm>
        </p:grpSpPr>
        <p:grpSp>
          <p:nvGrpSpPr>
            <p:cNvPr id="5" name="Groupe 87">
              <a:extLst>
                <a:ext uri="{FF2B5EF4-FFF2-40B4-BE49-F238E27FC236}">
                  <a16:creationId xmlns:a16="http://schemas.microsoft.com/office/drawing/2014/main" xmlns="" id="{91090313-EB66-ED5B-1A3B-5F4B09BF934B}"/>
                </a:ext>
              </a:extLst>
            </p:cNvPr>
            <p:cNvGrpSpPr/>
            <p:nvPr/>
          </p:nvGrpSpPr>
          <p:grpSpPr>
            <a:xfrm>
              <a:off x="1851106" y="5041057"/>
              <a:ext cx="5288932" cy="1159615"/>
              <a:chOff x="1851106" y="5041057"/>
              <a:chExt cx="5288932" cy="1159615"/>
            </a:xfrm>
          </p:grpSpPr>
          <p:pic>
            <p:nvPicPr>
              <p:cNvPr id="12" name="Picture 4" descr="تخصص رياضيات وإعلام آلي (MI) تعريف عام بالتخصص">
                <a:extLst>
                  <a:ext uri="{FF2B5EF4-FFF2-40B4-BE49-F238E27FC236}">
                    <a16:creationId xmlns:a16="http://schemas.microsoft.com/office/drawing/2014/main" xmlns="" id="{CEC2696B-4C3F-B7BC-408E-6B8021185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549" b="20697"/>
              <a:stretch/>
            </p:blipFill>
            <p:spPr bwMode="auto">
              <a:xfrm>
                <a:off x="1851106" y="5041057"/>
                <a:ext cx="5288932" cy="11596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1578EDF-6054-8C94-6956-02A148DE831B}"/>
                  </a:ext>
                </a:extLst>
              </p:cNvPr>
              <p:cNvSpPr txBox="1"/>
              <p:nvPr/>
            </p:nvSpPr>
            <p:spPr>
              <a:xfrm>
                <a:off x="3843766" y="5658782"/>
                <a:ext cx="860316" cy="2219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1ED2DF1D-642F-71D9-011C-CDBA028DA123}"/>
                </a:ext>
              </a:extLst>
            </p:cNvPr>
            <p:cNvSpPr txBox="1"/>
            <p:nvPr/>
          </p:nvSpPr>
          <p:spPr>
            <a:xfrm>
              <a:off x="2003962" y="5661248"/>
              <a:ext cx="2758692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16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كليــــة الـرياضيات و الإعلام الألي </a:t>
              </a:r>
              <a:endParaRPr lang="en-US" sz="1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5BA2B89-45BB-47EC-88D6-D74555821269}"/>
              </a:ext>
            </a:extLst>
          </p:cNvPr>
          <p:cNvSpPr/>
          <p:nvPr/>
        </p:nvSpPr>
        <p:spPr>
          <a:xfrm>
            <a:off x="7010400" y="1066800"/>
            <a:ext cx="1379108" cy="30480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رياضيات تطبيقية</a:t>
            </a:r>
            <a:endParaRPr lang="fr-FR" sz="1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6" name="Groupe 15">
            <a:extLst>
              <a:ext uri="{FF2B5EF4-FFF2-40B4-BE49-F238E27FC236}">
                <a16:creationId xmlns:a16="http://schemas.microsoft.com/office/drawing/2014/main" xmlns="" id="{C7A524ED-FB14-A234-879F-7B54E080C07B}"/>
              </a:ext>
            </a:extLst>
          </p:cNvPr>
          <p:cNvGrpSpPr/>
          <p:nvPr/>
        </p:nvGrpSpPr>
        <p:grpSpPr>
          <a:xfrm rot="16200000">
            <a:off x="7233082" y="-158318"/>
            <a:ext cx="838200" cy="1612035"/>
            <a:chOff x="7818330" y="1165166"/>
            <a:chExt cx="1002142" cy="2295421"/>
          </a:xfrm>
        </p:grpSpPr>
        <p:sp>
          <p:nvSpPr>
            <p:cNvPr id="17" name="Rectangle : coins arrondis 29">
              <a:extLst>
                <a:ext uri="{FF2B5EF4-FFF2-40B4-BE49-F238E27FC236}">
                  <a16:creationId xmlns:a16="http://schemas.microsoft.com/office/drawing/2014/main" xmlns="" id="{68BE3324-5A96-AA6B-1954-E70ABFB3C8EB}"/>
                </a:ext>
              </a:extLst>
            </p:cNvPr>
            <p:cNvSpPr/>
            <p:nvPr/>
          </p:nvSpPr>
          <p:spPr>
            <a:xfrm>
              <a:off x="7818330" y="1165166"/>
              <a:ext cx="1000132" cy="219182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 : coins arrondis 30">
              <a:extLst>
                <a:ext uri="{FF2B5EF4-FFF2-40B4-BE49-F238E27FC236}">
                  <a16:creationId xmlns:a16="http://schemas.microsoft.com/office/drawing/2014/main" xmlns="" id="{2D8A74D2-CC01-B844-BAEF-5C5DB2D74032}"/>
                </a:ext>
              </a:extLst>
            </p:cNvPr>
            <p:cNvSpPr/>
            <p:nvPr/>
          </p:nvSpPr>
          <p:spPr>
            <a:xfrm>
              <a:off x="7906072" y="1253872"/>
              <a:ext cx="914400" cy="210312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30FCBEBD-3537-6D04-D259-62F73E4D1ABC}"/>
                </a:ext>
              </a:extLst>
            </p:cNvPr>
            <p:cNvSpPr/>
            <p:nvPr/>
          </p:nvSpPr>
          <p:spPr>
            <a:xfrm rot="5400000">
              <a:off x="7369009" y="2149986"/>
              <a:ext cx="2191827" cy="429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sz="4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ماستر</a:t>
              </a:r>
              <a:endParaRPr lang="fr-FR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6" name="Rogner et arrondir un rectangle à un seul coin 74">
            <a:extLst>
              <a:ext uri="{FF2B5EF4-FFF2-40B4-BE49-F238E27FC236}">
                <a16:creationId xmlns:a16="http://schemas.microsoft.com/office/drawing/2014/main" xmlns="" id="{92681C22-DB4D-FA04-1D4F-913464FD3565}"/>
              </a:ext>
            </a:extLst>
          </p:cNvPr>
          <p:cNvSpPr/>
          <p:nvPr/>
        </p:nvSpPr>
        <p:spPr>
          <a:xfrm>
            <a:off x="6858000" y="1371600"/>
            <a:ext cx="1606769" cy="465218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تحليل رياضي و تطبيقات</a:t>
            </a:r>
            <a:endParaRPr lang="ar-DZ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88" y="2066925"/>
            <a:ext cx="76676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 8">
            <a:extLst>
              <a:ext uri="{FF2B5EF4-FFF2-40B4-BE49-F238E27FC236}">
                <a16:creationId xmlns:a16="http://schemas.microsoft.com/office/drawing/2014/main" xmlns="" id="{FA2969FE-FBB1-C36C-E4DC-C5A850B025B1}"/>
              </a:ext>
            </a:extLst>
          </p:cNvPr>
          <p:cNvGrpSpPr/>
          <p:nvPr/>
        </p:nvGrpSpPr>
        <p:grpSpPr>
          <a:xfrm>
            <a:off x="838200" y="228600"/>
            <a:ext cx="5288932" cy="1159615"/>
            <a:chOff x="1851106" y="5041057"/>
            <a:chExt cx="5288932" cy="1159615"/>
          </a:xfrm>
        </p:grpSpPr>
        <p:grpSp>
          <p:nvGrpSpPr>
            <p:cNvPr id="5" name="Groupe 87">
              <a:extLst>
                <a:ext uri="{FF2B5EF4-FFF2-40B4-BE49-F238E27FC236}">
                  <a16:creationId xmlns:a16="http://schemas.microsoft.com/office/drawing/2014/main" xmlns="" id="{91090313-EB66-ED5B-1A3B-5F4B09BF934B}"/>
                </a:ext>
              </a:extLst>
            </p:cNvPr>
            <p:cNvGrpSpPr/>
            <p:nvPr/>
          </p:nvGrpSpPr>
          <p:grpSpPr>
            <a:xfrm>
              <a:off x="1851106" y="5041057"/>
              <a:ext cx="5288932" cy="1159615"/>
              <a:chOff x="1851106" y="5041057"/>
              <a:chExt cx="5288932" cy="1159615"/>
            </a:xfrm>
          </p:grpSpPr>
          <p:pic>
            <p:nvPicPr>
              <p:cNvPr id="12" name="Picture 4" descr="تخصص رياضيات وإعلام آلي (MI) تعريف عام بالتخصص">
                <a:extLst>
                  <a:ext uri="{FF2B5EF4-FFF2-40B4-BE49-F238E27FC236}">
                    <a16:creationId xmlns:a16="http://schemas.microsoft.com/office/drawing/2014/main" xmlns="" id="{CEC2696B-4C3F-B7BC-408E-6B8021185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549" b="20697"/>
              <a:stretch/>
            </p:blipFill>
            <p:spPr bwMode="auto">
              <a:xfrm>
                <a:off x="1851106" y="5041057"/>
                <a:ext cx="5288932" cy="11596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1578EDF-6054-8C94-6956-02A148DE831B}"/>
                  </a:ext>
                </a:extLst>
              </p:cNvPr>
              <p:cNvSpPr txBox="1"/>
              <p:nvPr/>
            </p:nvSpPr>
            <p:spPr>
              <a:xfrm>
                <a:off x="3843766" y="5658782"/>
                <a:ext cx="860316" cy="2219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1ED2DF1D-642F-71D9-011C-CDBA028DA123}"/>
                </a:ext>
              </a:extLst>
            </p:cNvPr>
            <p:cNvSpPr txBox="1"/>
            <p:nvPr/>
          </p:nvSpPr>
          <p:spPr>
            <a:xfrm>
              <a:off x="2003962" y="5661248"/>
              <a:ext cx="2758692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16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كليــــة الـرياضيات و الإعلام الألي </a:t>
              </a:r>
              <a:endParaRPr lang="en-US" sz="1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5BA2B89-45BB-47EC-88D6-D74555821269}"/>
              </a:ext>
            </a:extLst>
          </p:cNvPr>
          <p:cNvSpPr/>
          <p:nvPr/>
        </p:nvSpPr>
        <p:spPr>
          <a:xfrm>
            <a:off x="7010400" y="1066800"/>
            <a:ext cx="1379108" cy="30480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رياضيات تطبيقية</a:t>
            </a:r>
            <a:endParaRPr lang="fr-FR" sz="1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6" name="Groupe 15">
            <a:extLst>
              <a:ext uri="{FF2B5EF4-FFF2-40B4-BE49-F238E27FC236}">
                <a16:creationId xmlns:a16="http://schemas.microsoft.com/office/drawing/2014/main" xmlns="" id="{C7A524ED-FB14-A234-879F-7B54E080C07B}"/>
              </a:ext>
            </a:extLst>
          </p:cNvPr>
          <p:cNvGrpSpPr/>
          <p:nvPr/>
        </p:nvGrpSpPr>
        <p:grpSpPr>
          <a:xfrm rot="16200000">
            <a:off x="7233082" y="-158318"/>
            <a:ext cx="838200" cy="1612035"/>
            <a:chOff x="7818330" y="1165166"/>
            <a:chExt cx="1002142" cy="2295421"/>
          </a:xfrm>
        </p:grpSpPr>
        <p:sp>
          <p:nvSpPr>
            <p:cNvPr id="17" name="Rectangle : coins arrondis 29">
              <a:extLst>
                <a:ext uri="{FF2B5EF4-FFF2-40B4-BE49-F238E27FC236}">
                  <a16:creationId xmlns:a16="http://schemas.microsoft.com/office/drawing/2014/main" xmlns="" id="{68BE3324-5A96-AA6B-1954-E70ABFB3C8EB}"/>
                </a:ext>
              </a:extLst>
            </p:cNvPr>
            <p:cNvSpPr/>
            <p:nvPr/>
          </p:nvSpPr>
          <p:spPr>
            <a:xfrm>
              <a:off x="7818330" y="1165166"/>
              <a:ext cx="1000132" cy="219182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 : coins arrondis 30">
              <a:extLst>
                <a:ext uri="{FF2B5EF4-FFF2-40B4-BE49-F238E27FC236}">
                  <a16:creationId xmlns:a16="http://schemas.microsoft.com/office/drawing/2014/main" xmlns="" id="{2D8A74D2-CC01-B844-BAEF-5C5DB2D74032}"/>
                </a:ext>
              </a:extLst>
            </p:cNvPr>
            <p:cNvSpPr/>
            <p:nvPr/>
          </p:nvSpPr>
          <p:spPr>
            <a:xfrm>
              <a:off x="7906072" y="1253872"/>
              <a:ext cx="914400" cy="210312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30FCBEBD-3537-6D04-D259-62F73E4D1ABC}"/>
                </a:ext>
              </a:extLst>
            </p:cNvPr>
            <p:cNvSpPr/>
            <p:nvPr/>
          </p:nvSpPr>
          <p:spPr>
            <a:xfrm rot="5400000">
              <a:off x="7369009" y="2149986"/>
              <a:ext cx="2191827" cy="429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sz="4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ماستر</a:t>
              </a:r>
              <a:endParaRPr lang="fr-FR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6" name="Rogner et arrondir un rectangle à un seul coin 74">
            <a:extLst>
              <a:ext uri="{FF2B5EF4-FFF2-40B4-BE49-F238E27FC236}">
                <a16:creationId xmlns:a16="http://schemas.microsoft.com/office/drawing/2014/main" xmlns="" id="{92681C22-DB4D-FA04-1D4F-913464FD3565}"/>
              </a:ext>
            </a:extLst>
          </p:cNvPr>
          <p:cNvSpPr/>
          <p:nvPr/>
        </p:nvSpPr>
        <p:spPr>
          <a:xfrm>
            <a:off x="6858000" y="1371600"/>
            <a:ext cx="1606769" cy="465218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تحليل رياضي و تطبيقات</a:t>
            </a:r>
            <a:endParaRPr lang="ar-DZ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425" y="2038350"/>
            <a:ext cx="76771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 8">
            <a:extLst>
              <a:ext uri="{FF2B5EF4-FFF2-40B4-BE49-F238E27FC236}">
                <a16:creationId xmlns:a16="http://schemas.microsoft.com/office/drawing/2014/main" xmlns="" id="{FA2969FE-FBB1-C36C-E4DC-C5A850B025B1}"/>
              </a:ext>
            </a:extLst>
          </p:cNvPr>
          <p:cNvGrpSpPr/>
          <p:nvPr/>
        </p:nvGrpSpPr>
        <p:grpSpPr>
          <a:xfrm>
            <a:off x="838200" y="228600"/>
            <a:ext cx="5288932" cy="1159615"/>
            <a:chOff x="1851106" y="5041057"/>
            <a:chExt cx="5288932" cy="1159615"/>
          </a:xfrm>
        </p:grpSpPr>
        <p:grpSp>
          <p:nvGrpSpPr>
            <p:cNvPr id="5" name="Groupe 87">
              <a:extLst>
                <a:ext uri="{FF2B5EF4-FFF2-40B4-BE49-F238E27FC236}">
                  <a16:creationId xmlns:a16="http://schemas.microsoft.com/office/drawing/2014/main" xmlns="" id="{91090313-EB66-ED5B-1A3B-5F4B09BF934B}"/>
                </a:ext>
              </a:extLst>
            </p:cNvPr>
            <p:cNvGrpSpPr/>
            <p:nvPr/>
          </p:nvGrpSpPr>
          <p:grpSpPr>
            <a:xfrm>
              <a:off x="1851106" y="5041057"/>
              <a:ext cx="5288932" cy="1159615"/>
              <a:chOff x="1851106" y="5041057"/>
              <a:chExt cx="5288932" cy="1159615"/>
            </a:xfrm>
          </p:grpSpPr>
          <p:pic>
            <p:nvPicPr>
              <p:cNvPr id="12" name="Picture 4" descr="تخصص رياضيات وإعلام آلي (MI) تعريف عام بالتخصص">
                <a:extLst>
                  <a:ext uri="{FF2B5EF4-FFF2-40B4-BE49-F238E27FC236}">
                    <a16:creationId xmlns:a16="http://schemas.microsoft.com/office/drawing/2014/main" xmlns="" id="{CEC2696B-4C3F-B7BC-408E-6B8021185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549" b="20697"/>
              <a:stretch/>
            </p:blipFill>
            <p:spPr bwMode="auto">
              <a:xfrm>
                <a:off x="1851106" y="5041057"/>
                <a:ext cx="5288932" cy="11596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1578EDF-6054-8C94-6956-02A148DE831B}"/>
                  </a:ext>
                </a:extLst>
              </p:cNvPr>
              <p:cNvSpPr txBox="1"/>
              <p:nvPr/>
            </p:nvSpPr>
            <p:spPr>
              <a:xfrm>
                <a:off x="3843766" y="5658782"/>
                <a:ext cx="860316" cy="2219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1ED2DF1D-642F-71D9-011C-CDBA028DA123}"/>
                </a:ext>
              </a:extLst>
            </p:cNvPr>
            <p:cNvSpPr txBox="1"/>
            <p:nvPr/>
          </p:nvSpPr>
          <p:spPr>
            <a:xfrm>
              <a:off x="2003962" y="5661248"/>
              <a:ext cx="2758692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16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كليــــة الـرياضيات و الإعلام الألي </a:t>
              </a:r>
              <a:endParaRPr lang="en-US" sz="1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5BA2B89-45BB-47EC-88D6-D74555821269}"/>
              </a:ext>
            </a:extLst>
          </p:cNvPr>
          <p:cNvSpPr/>
          <p:nvPr/>
        </p:nvSpPr>
        <p:spPr>
          <a:xfrm>
            <a:off x="7010400" y="1066800"/>
            <a:ext cx="1379108" cy="30480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رياضيات تطبيقية</a:t>
            </a:r>
            <a:endParaRPr lang="fr-FR" sz="1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6" name="Groupe 15">
            <a:extLst>
              <a:ext uri="{FF2B5EF4-FFF2-40B4-BE49-F238E27FC236}">
                <a16:creationId xmlns:a16="http://schemas.microsoft.com/office/drawing/2014/main" xmlns="" id="{C7A524ED-FB14-A234-879F-7B54E080C07B}"/>
              </a:ext>
            </a:extLst>
          </p:cNvPr>
          <p:cNvGrpSpPr/>
          <p:nvPr/>
        </p:nvGrpSpPr>
        <p:grpSpPr>
          <a:xfrm rot="16200000">
            <a:off x="7233082" y="-158318"/>
            <a:ext cx="838200" cy="1612035"/>
            <a:chOff x="7818330" y="1165166"/>
            <a:chExt cx="1002142" cy="2295421"/>
          </a:xfrm>
        </p:grpSpPr>
        <p:sp>
          <p:nvSpPr>
            <p:cNvPr id="17" name="Rectangle : coins arrondis 29">
              <a:extLst>
                <a:ext uri="{FF2B5EF4-FFF2-40B4-BE49-F238E27FC236}">
                  <a16:creationId xmlns:a16="http://schemas.microsoft.com/office/drawing/2014/main" xmlns="" id="{68BE3324-5A96-AA6B-1954-E70ABFB3C8EB}"/>
                </a:ext>
              </a:extLst>
            </p:cNvPr>
            <p:cNvSpPr/>
            <p:nvPr/>
          </p:nvSpPr>
          <p:spPr>
            <a:xfrm>
              <a:off x="7818330" y="1165166"/>
              <a:ext cx="1000132" cy="219182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 : coins arrondis 30">
              <a:extLst>
                <a:ext uri="{FF2B5EF4-FFF2-40B4-BE49-F238E27FC236}">
                  <a16:creationId xmlns:a16="http://schemas.microsoft.com/office/drawing/2014/main" xmlns="" id="{2D8A74D2-CC01-B844-BAEF-5C5DB2D74032}"/>
                </a:ext>
              </a:extLst>
            </p:cNvPr>
            <p:cNvSpPr/>
            <p:nvPr/>
          </p:nvSpPr>
          <p:spPr>
            <a:xfrm>
              <a:off x="7906072" y="1253872"/>
              <a:ext cx="914400" cy="210312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30FCBEBD-3537-6D04-D259-62F73E4D1ABC}"/>
                </a:ext>
              </a:extLst>
            </p:cNvPr>
            <p:cNvSpPr/>
            <p:nvPr/>
          </p:nvSpPr>
          <p:spPr>
            <a:xfrm rot="5400000">
              <a:off x="7369009" y="2149986"/>
              <a:ext cx="2191827" cy="429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sz="4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ماستر</a:t>
              </a:r>
              <a:endParaRPr lang="fr-FR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6" name="Rogner et arrondir un rectangle à un seul coin 74">
            <a:extLst>
              <a:ext uri="{FF2B5EF4-FFF2-40B4-BE49-F238E27FC236}">
                <a16:creationId xmlns:a16="http://schemas.microsoft.com/office/drawing/2014/main" xmlns="" id="{92681C22-DB4D-FA04-1D4F-913464FD3565}"/>
              </a:ext>
            </a:extLst>
          </p:cNvPr>
          <p:cNvSpPr/>
          <p:nvPr/>
        </p:nvSpPr>
        <p:spPr>
          <a:xfrm>
            <a:off x="6858000" y="1371600"/>
            <a:ext cx="1606769" cy="465218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تحليل رياضي و تطبيقات</a:t>
            </a:r>
            <a:endParaRPr lang="ar-DZ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9935" y="2252663"/>
            <a:ext cx="6740266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="" xmlns:a16="http://schemas.microsoft.com/office/drawing/2014/main" id="{8759D601-C317-E3C0-05F1-FE6E713778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73747081"/>
              </p:ext>
            </p:extLst>
          </p:nvPr>
        </p:nvGraphicFramePr>
        <p:xfrm>
          <a:off x="359531" y="1447800"/>
          <a:ext cx="8424937" cy="31665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="" xmlns:a16="http://schemas.microsoft.com/office/drawing/2014/main" val="393122053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3275196636"/>
                    </a:ext>
                  </a:extLst>
                </a:gridCol>
                <a:gridCol w="1494168">
                  <a:extLst>
                    <a:ext uri="{9D8B030D-6E8A-4147-A177-3AD203B41FA5}">
                      <a16:colId xmlns="" xmlns:a16="http://schemas.microsoft.com/office/drawing/2014/main" val="1300064202"/>
                    </a:ext>
                  </a:extLst>
                </a:gridCol>
                <a:gridCol w="2106233">
                  <a:extLst>
                    <a:ext uri="{9D8B030D-6E8A-4147-A177-3AD203B41FA5}">
                      <a16:colId xmlns="" xmlns:a16="http://schemas.microsoft.com/office/drawing/2014/main" val="1821005648"/>
                    </a:ext>
                  </a:extLst>
                </a:gridCol>
              </a:tblGrid>
              <a:tr h="11298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DZ" sz="1800" dirty="0">
                          <a:effectLst/>
                        </a:rPr>
                        <a:t>المعدلات الموزونة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DZ" sz="1800" dirty="0">
                          <a:effectLst/>
                        </a:rPr>
                        <a:t>الأولوية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DZ" sz="1800" dirty="0">
                          <a:effectLst/>
                        </a:rPr>
                        <a:t>شعب البكالوريا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DZ" sz="1800" smtClean="0">
                          <a:effectLst/>
                        </a:rPr>
                        <a:t>الميدان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50565689"/>
                  </a:ext>
                </a:extLst>
              </a:tr>
              <a:tr h="646627">
                <a:tc rowSpan="3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DZ" sz="1600" dirty="0">
                          <a:effectLst/>
                        </a:rPr>
                        <a:t>أ1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400" dirty="0">
                          <a:effectLst/>
                        </a:rPr>
                        <a:t>رياضيات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ar-D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ميدان رياضيات و إعلام آلي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763442279"/>
                  </a:ext>
                </a:extLst>
              </a:tr>
              <a:tr h="608005">
                <a:tc vMerge="1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DZ" sz="1600" dirty="0">
                          <a:effectLst/>
                        </a:rPr>
                        <a:t>أ2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400" dirty="0">
                          <a:effectLst/>
                        </a:rPr>
                        <a:t>تقني رياضي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77617736"/>
                  </a:ext>
                </a:extLst>
              </a:tr>
              <a:tr h="782114">
                <a:tc vMerge="1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DZ" sz="1800" dirty="0">
                          <a:effectLst/>
                        </a:rPr>
                        <a:t>أ3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400" dirty="0">
                          <a:effectLst/>
                        </a:rPr>
                        <a:t>علوم تجريبية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81390087"/>
                  </a:ext>
                </a:extLst>
              </a:tr>
            </a:tbl>
          </a:graphicData>
        </a:graphic>
      </p:graphicFrame>
      <p:grpSp>
        <p:nvGrpSpPr>
          <p:cNvPr id="3" name="Groupe 16">
            <a:extLst>
              <a:ext uri="{FF2B5EF4-FFF2-40B4-BE49-F238E27FC236}">
                <a16:creationId xmlns="" xmlns:a16="http://schemas.microsoft.com/office/drawing/2014/main" id="{20D845BB-3D5E-011F-3D2E-0DE6396966F5}"/>
              </a:ext>
            </a:extLst>
          </p:cNvPr>
          <p:cNvGrpSpPr/>
          <p:nvPr/>
        </p:nvGrpSpPr>
        <p:grpSpPr>
          <a:xfrm>
            <a:off x="0" y="3429000"/>
            <a:ext cx="4121256" cy="785597"/>
            <a:chOff x="658442" y="4633403"/>
            <a:chExt cx="4273598" cy="858120"/>
          </a:xfrm>
        </p:grpSpPr>
        <p:sp>
          <p:nvSpPr>
            <p:cNvPr id="18" name="ZoneTexte 17">
              <a:extLst>
                <a:ext uri="{FF2B5EF4-FFF2-40B4-BE49-F238E27FC236}">
                  <a16:creationId xmlns="" xmlns:a16="http://schemas.microsoft.com/office/drawing/2014/main" id="{DF994929-F0B6-6EEF-4C23-D9AA412FAE87}"/>
                </a:ext>
              </a:extLst>
            </p:cNvPr>
            <p:cNvSpPr txBox="1"/>
            <p:nvPr/>
          </p:nvSpPr>
          <p:spPr>
            <a:xfrm>
              <a:off x="3081857" y="4653136"/>
              <a:ext cx="1833310" cy="336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DZ" sz="1400" b="1" dirty="0"/>
                <a:t>(معدل البكالوريا * 2)+</a:t>
              </a:r>
              <a:endParaRPr lang="en-US" sz="1400" b="1" dirty="0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="" xmlns:a16="http://schemas.microsoft.com/office/drawing/2014/main" id="{4F5F11CA-50C6-29C5-9673-EE4279A49F4B}"/>
                </a:ext>
              </a:extLst>
            </p:cNvPr>
            <p:cNvSpPr txBox="1"/>
            <p:nvPr/>
          </p:nvSpPr>
          <p:spPr>
            <a:xfrm>
              <a:off x="658442" y="4633403"/>
              <a:ext cx="2844824" cy="336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DZ" sz="1400" b="1" dirty="0"/>
                <a:t>علامة الرياضيات</a:t>
              </a:r>
              <a:endParaRPr lang="en-US" sz="1400" b="1" dirty="0"/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="" xmlns:a16="http://schemas.microsoft.com/office/drawing/2014/main" id="{7A7074F2-09ED-AC07-AB71-7DC639A9C58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93891" y="5155333"/>
              <a:ext cx="2538149" cy="154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ZoneTexte 22">
              <a:extLst>
                <a:ext uri="{FF2B5EF4-FFF2-40B4-BE49-F238E27FC236}">
                  <a16:creationId xmlns="" xmlns:a16="http://schemas.microsoft.com/office/drawing/2014/main" id="{D74FAD65-6583-5B3E-4BE1-C2E88144DAC2}"/>
                </a:ext>
              </a:extLst>
            </p:cNvPr>
            <p:cNvSpPr txBox="1"/>
            <p:nvPr/>
          </p:nvSpPr>
          <p:spPr>
            <a:xfrm>
              <a:off x="3449041" y="5155333"/>
              <a:ext cx="288032" cy="336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DZ" sz="1400" b="1" dirty="0"/>
                <a:t>3</a:t>
              </a:r>
              <a:endParaRPr lang="en-US" sz="1400" b="1" dirty="0"/>
            </a:p>
          </p:txBody>
        </p:sp>
      </p:grpSp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E61D4658-2F69-45DD-A2C9-DDC6B88D6013}"/>
              </a:ext>
            </a:extLst>
          </p:cNvPr>
          <p:cNvSpPr txBox="1"/>
          <p:nvPr/>
        </p:nvSpPr>
        <p:spPr>
          <a:xfrm>
            <a:off x="2766857" y="391180"/>
            <a:ext cx="3610284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ar-DZ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كيفية حساب المعدل الموزون 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9401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exagone 16">
            <a:extLst>
              <a:ext uri="{FF2B5EF4-FFF2-40B4-BE49-F238E27FC236}">
                <a16:creationId xmlns:a16="http://schemas.microsoft.com/office/drawing/2014/main" xmlns="" id="{C0811111-FC87-85D4-8CD6-60543567D1C6}"/>
              </a:ext>
            </a:extLst>
          </p:cNvPr>
          <p:cNvSpPr/>
          <p:nvPr/>
        </p:nvSpPr>
        <p:spPr>
          <a:xfrm>
            <a:off x="4690507" y="3024730"/>
            <a:ext cx="2689666" cy="1511982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BB199E57-840A-DEBB-1309-C8A1D82D2BE3}"/>
              </a:ext>
            </a:extLst>
          </p:cNvPr>
          <p:cNvSpPr/>
          <p:nvPr/>
        </p:nvSpPr>
        <p:spPr>
          <a:xfrm>
            <a:off x="120711" y="1635458"/>
            <a:ext cx="7429552" cy="651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5671489" y="2849967"/>
            <a:ext cx="6309321" cy="6093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tIns="46800"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DZ" sz="3200" b="1" spc="5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كلية </a:t>
            </a:r>
            <a:r>
              <a:rPr lang="ar-DZ" sz="3200" b="1" u="none" strike="noStrike" spc="5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رياضيات </a:t>
            </a:r>
            <a:r>
              <a:rPr lang="ar-DZ" sz="3200" b="1" u="none" strike="noStrike" spc="50" dirty="0" err="1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</a:t>
            </a:r>
            <a:r>
              <a:rPr lang="ar-DZ" sz="3200" b="1" u="none" strike="noStrike" spc="5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إعلام آلي</a:t>
            </a:r>
            <a:endParaRPr lang="ar-DZ" sz="3200" b="1" i="0" u="none" strike="noStrike" spc="5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akkal Majalla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552223" y="1754880"/>
            <a:ext cx="1377231" cy="38681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/>
              <a:t>ميدان</a:t>
            </a:r>
            <a:endParaRPr lang="fr-FR" sz="1400" b="1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786050" y="1754880"/>
            <a:ext cx="1377231" cy="38681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/>
              <a:t>شعبة</a:t>
            </a:r>
            <a:endParaRPr lang="fr-FR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2662370" y="2794154"/>
            <a:ext cx="1836308" cy="386811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رياضيات</a:t>
            </a:r>
            <a:endParaRPr lang="fr-FR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85720" y="1754880"/>
            <a:ext cx="1377231" cy="38681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/>
              <a:t>تخصص</a:t>
            </a:r>
            <a:endParaRPr lang="fr-FR" sz="1400" b="1" dirty="0"/>
          </a:p>
        </p:txBody>
      </p:sp>
      <p:sp>
        <p:nvSpPr>
          <p:cNvPr id="20" name="Rogner et arrondir un rectangle à un seul coin 19"/>
          <p:cNvSpPr/>
          <p:nvPr/>
        </p:nvSpPr>
        <p:spPr>
          <a:xfrm>
            <a:off x="142844" y="2745242"/>
            <a:ext cx="1520107" cy="552144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/>
              <a:t>رياضيات</a:t>
            </a:r>
            <a:endParaRPr lang="fr-FR" dirty="0"/>
          </a:p>
        </p:txBody>
      </p:sp>
      <p:sp>
        <p:nvSpPr>
          <p:cNvPr id="23" name="Rogner et arrondir un rectangle à un seul coin 22"/>
          <p:cNvSpPr/>
          <p:nvPr/>
        </p:nvSpPr>
        <p:spPr>
          <a:xfrm>
            <a:off x="142844" y="4666592"/>
            <a:ext cx="2003017" cy="912968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ar-DZ" dirty="0"/>
              <a:t>هندسة نظم المعلومات و البرمجيات</a:t>
            </a:r>
          </a:p>
        </p:txBody>
      </p:sp>
      <p:sp>
        <p:nvSpPr>
          <p:cNvPr id="25" name="Rogner et arrondir un rectangle à un seul coin 24"/>
          <p:cNvSpPr/>
          <p:nvPr/>
        </p:nvSpPr>
        <p:spPr>
          <a:xfrm>
            <a:off x="142844" y="3615500"/>
            <a:ext cx="1610237" cy="533579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/>
              <a:t>نظم معلوماتية</a:t>
            </a:r>
          </a:p>
        </p:txBody>
      </p:sp>
      <p:cxnSp>
        <p:nvCxnSpPr>
          <p:cNvPr id="27" name="Connecteur droit avec flèche 26"/>
          <p:cNvCxnSpPr>
            <a:cxnSpLocks/>
            <a:stCxn id="12" idx="1"/>
            <a:endCxn id="20" idx="0"/>
          </p:cNvCxnSpPr>
          <p:nvPr/>
        </p:nvCxnSpPr>
        <p:spPr>
          <a:xfrm flipH="1">
            <a:off x="1662951" y="2987560"/>
            <a:ext cx="999419" cy="33754"/>
          </a:xfrm>
          <a:prstGeom prst="straightConnector1">
            <a:avLst/>
          </a:prstGeom>
          <a:ln>
            <a:tailEnd type="arrow"/>
          </a:ln>
          <a:scene3d>
            <a:camera prst="perspectiveRelaxedModerately"/>
            <a:lightRig rig="threePt" dir="t"/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cxnSpLocks/>
            <a:stCxn id="51" idx="1"/>
            <a:endCxn id="25" idx="0"/>
          </p:cNvCxnSpPr>
          <p:nvPr/>
        </p:nvCxnSpPr>
        <p:spPr>
          <a:xfrm flipH="1" flipV="1">
            <a:off x="1753081" y="3882290"/>
            <a:ext cx="914509" cy="418514"/>
          </a:xfrm>
          <a:prstGeom prst="straightConnector1">
            <a:avLst/>
          </a:prstGeom>
          <a:ln>
            <a:tailEnd type="arrow"/>
          </a:ln>
          <a:scene3d>
            <a:camera prst="perspectiveRelaxedModerately"/>
            <a:lightRig rig="threePt" dir="t"/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cxnSpLocks/>
            <a:endCxn id="23" idx="0"/>
          </p:cNvCxnSpPr>
          <p:nvPr/>
        </p:nvCxnSpPr>
        <p:spPr>
          <a:xfrm flipH="1">
            <a:off x="2145861" y="4474346"/>
            <a:ext cx="508562" cy="648730"/>
          </a:xfrm>
          <a:prstGeom prst="straightConnector1">
            <a:avLst/>
          </a:prstGeom>
          <a:ln>
            <a:tailEnd type="arrow"/>
          </a:ln>
          <a:scene3d>
            <a:camera prst="perspectiveRelaxedModerately"/>
            <a:lightRig rig="threePt" dir="t"/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DCB2D04E-1F6E-CACA-F874-B5B489DB292C}"/>
              </a:ext>
            </a:extLst>
          </p:cNvPr>
          <p:cNvGrpSpPr/>
          <p:nvPr/>
        </p:nvGrpSpPr>
        <p:grpSpPr>
          <a:xfrm>
            <a:off x="4932040" y="3238982"/>
            <a:ext cx="2180616" cy="838090"/>
            <a:chOff x="4963152" y="1953195"/>
            <a:chExt cx="2180616" cy="838090"/>
          </a:xfrm>
        </p:grpSpPr>
        <p:sp>
          <p:nvSpPr>
            <p:cNvPr id="9" name="Ellipse 8"/>
            <p:cNvSpPr/>
            <p:nvPr/>
          </p:nvSpPr>
          <p:spPr>
            <a:xfrm>
              <a:off x="4963152" y="1953195"/>
              <a:ext cx="2180616" cy="83809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DZ" sz="1400" u="none" strike="noStrike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رياضيات </a:t>
              </a:r>
              <a:r>
                <a:rPr lang="ar-DZ" sz="1400" u="none" strike="noStrike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و</a:t>
              </a:r>
              <a:r>
                <a:rPr lang="ar-DZ" sz="1400" u="none" strike="noStrike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 إعلام آلي</a:t>
              </a:r>
              <a:endPara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xmlns="" id="{BB2C0043-A22B-A728-B581-27E9DE213399}"/>
                </a:ext>
              </a:extLst>
            </p:cNvPr>
            <p:cNvSpPr/>
            <p:nvPr/>
          </p:nvSpPr>
          <p:spPr>
            <a:xfrm>
              <a:off x="5046893" y="2011599"/>
              <a:ext cx="2011680" cy="731520"/>
            </a:xfrm>
            <a:prstGeom prst="ellipse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DZ" sz="1400" u="none" strike="noStrike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رياضيات </a:t>
              </a:r>
              <a:r>
                <a:rPr lang="ar-DZ" sz="1400" u="none" strike="noStrike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و</a:t>
              </a:r>
              <a:r>
                <a:rPr lang="ar-DZ" sz="1400" u="none" strike="noStrike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 إعلام آلي</a:t>
              </a:r>
              <a:endPara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EA32330A-A5EC-A527-A386-CAEB9B2C4FB5}"/>
              </a:ext>
            </a:extLst>
          </p:cNvPr>
          <p:cNvGrpSpPr/>
          <p:nvPr/>
        </p:nvGrpSpPr>
        <p:grpSpPr>
          <a:xfrm>
            <a:off x="7421489" y="2717755"/>
            <a:ext cx="1002142" cy="2295421"/>
            <a:chOff x="7818330" y="1165166"/>
            <a:chExt cx="1002142" cy="2295421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xmlns="" id="{F0C5AC17-E7EC-ABC2-E601-0E5AFE36A7DA}"/>
                </a:ext>
              </a:extLst>
            </p:cNvPr>
            <p:cNvSpPr/>
            <p:nvPr/>
          </p:nvSpPr>
          <p:spPr>
            <a:xfrm>
              <a:off x="7818330" y="1165166"/>
              <a:ext cx="1000132" cy="219182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 : coins arrondis 45">
              <a:extLst>
                <a:ext uri="{FF2B5EF4-FFF2-40B4-BE49-F238E27FC236}">
                  <a16:creationId xmlns:a16="http://schemas.microsoft.com/office/drawing/2014/main" xmlns="" id="{7BFB2FFE-7701-027C-847F-542B6097052E}"/>
                </a:ext>
              </a:extLst>
            </p:cNvPr>
            <p:cNvSpPr/>
            <p:nvPr/>
          </p:nvSpPr>
          <p:spPr>
            <a:xfrm>
              <a:off x="7906072" y="1253872"/>
              <a:ext cx="914400" cy="210312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EC5AD7AA-A274-0218-009C-C91B6D9CEF0F}"/>
                </a:ext>
              </a:extLst>
            </p:cNvPr>
            <p:cNvSpPr/>
            <p:nvPr/>
          </p:nvSpPr>
          <p:spPr>
            <a:xfrm rot="5400000">
              <a:off x="7369009" y="2149986"/>
              <a:ext cx="2191827" cy="429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sz="6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ليسانس</a:t>
              </a:r>
              <a:endParaRPr lang="fr-FR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F5BA2B89-45BB-47EC-88D6-D74555821269}"/>
              </a:ext>
            </a:extLst>
          </p:cNvPr>
          <p:cNvSpPr/>
          <p:nvPr/>
        </p:nvSpPr>
        <p:spPr>
          <a:xfrm>
            <a:off x="2667590" y="4107398"/>
            <a:ext cx="1836308" cy="386811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إعلام ألي</a:t>
            </a:r>
            <a:endParaRPr lang="fr-FR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87" name="Groupe 86">
            <a:extLst>
              <a:ext uri="{FF2B5EF4-FFF2-40B4-BE49-F238E27FC236}">
                <a16:creationId xmlns:a16="http://schemas.microsoft.com/office/drawing/2014/main" xmlns="" id="{FA2969FE-FBB1-C36C-E4DC-C5A850B025B1}"/>
              </a:ext>
            </a:extLst>
          </p:cNvPr>
          <p:cNvGrpSpPr/>
          <p:nvPr/>
        </p:nvGrpSpPr>
        <p:grpSpPr>
          <a:xfrm>
            <a:off x="1796154" y="148762"/>
            <a:ext cx="5288932" cy="1159615"/>
            <a:chOff x="1851106" y="5041057"/>
            <a:chExt cx="5288932" cy="1159615"/>
          </a:xfrm>
        </p:grpSpPr>
        <p:grpSp>
          <p:nvGrpSpPr>
            <p:cNvPr id="88" name="Groupe 87">
              <a:extLst>
                <a:ext uri="{FF2B5EF4-FFF2-40B4-BE49-F238E27FC236}">
                  <a16:creationId xmlns:a16="http://schemas.microsoft.com/office/drawing/2014/main" xmlns="" id="{91090313-EB66-ED5B-1A3B-5F4B09BF934B}"/>
                </a:ext>
              </a:extLst>
            </p:cNvPr>
            <p:cNvGrpSpPr/>
            <p:nvPr/>
          </p:nvGrpSpPr>
          <p:grpSpPr>
            <a:xfrm>
              <a:off x="1851106" y="5041057"/>
              <a:ext cx="5288932" cy="1159615"/>
              <a:chOff x="1851106" y="5041057"/>
              <a:chExt cx="5288932" cy="1159615"/>
            </a:xfrm>
          </p:grpSpPr>
          <p:pic>
            <p:nvPicPr>
              <p:cNvPr id="90" name="Picture 4" descr="تخصص رياضيات وإعلام آلي (MI) تعريف عام بالتخصص">
                <a:extLst>
                  <a:ext uri="{FF2B5EF4-FFF2-40B4-BE49-F238E27FC236}">
                    <a16:creationId xmlns:a16="http://schemas.microsoft.com/office/drawing/2014/main" xmlns="" id="{CEC2696B-4C3F-B7BC-408E-6B8021185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549" b="20697"/>
              <a:stretch/>
            </p:blipFill>
            <p:spPr bwMode="auto">
              <a:xfrm>
                <a:off x="1851106" y="5041057"/>
                <a:ext cx="5288932" cy="11596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1" name="ZoneTexte 90">
                <a:extLst>
                  <a:ext uri="{FF2B5EF4-FFF2-40B4-BE49-F238E27FC236}">
                    <a16:creationId xmlns:a16="http://schemas.microsoft.com/office/drawing/2014/main" xmlns="" id="{D1578EDF-6054-8C94-6956-02A148DE831B}"/>
                  </a:ext>
                </a:extLst>
              </p:cNvPr>
              <p:cNvSpPr txBox="1"/>
              <p:nvPr/>
            </p:nvSpPr>
            <p:spPr>
              <a:xfrm>
                <a:off x="3843766" y="5658782"/>
                <a:ext cx="860316" cy="2219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xmlns="" id="{1ED2DF1D-642F-71D9-011C-CDBA028DA123}"/>
                </a:ext>
              </a:extLst>
            </p:cNvPr>
            <p:cNvSpPr txBox="1"/>
            <p:nvPr/>
          </p:nvSpPr>
          <p:spPr>
            <a:xfrm>
              <a:off x="2003962" y="5661248"/>
              <a:ext cx="2758692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16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كليــــة الـرياضيات و الإعلام الألي </a:t>
              </a:r>
              <a:endParaRPr lang="en-US" sz="1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FA2969FE-FBB1-C36C-E4DC-C5A850B025B1}"/>
              </a:ext>
            </a:extLst>
          </p:cNvPr>
          <p:cNvGrpSpPr/>
          <p:nvPr/>
        </p:nvGrpSpPr>
        <p:grpSpPr>
          <a:xfrm>
            <a:off x="838200" y="228600"/>
            <a:ext cx="5288932" cy="1159615"/>
            <a:chOff x="1851106" y="5041057"/>
            <a:chExt cx="5288932" cy="1159615"/>
          </a:xfrm>
        </p:grpSpPr>
        <p:grpSp>
          <p:nvGrpSpPr>
            <p:cNvPr id="10" name="Groupe 87">
              <a:extLst>
                <a:ext uri="{FF2B5EF4-FFF2-40B4-BE49-F238E27FC236}">
                  <a16:creationId xmlns:a16="http://schemas.microsoft.com/office/drawing/2014/main" xmlns="" id="{91090313-EB66-ED5B-1A3B-5F4B09BF934B}"/>
                </a:ext>
              </a:extLst>
            </p:cNvPr>
            <p:cNvGrpSpPr/>
            <p:nvPr/>
          </p:nvGrpSpPr>
          <p:grpSpPr>
            <a:xfrm>
              <a:off x="1851106" y="5041057"/>
              <a:ext cx="5288932" cy="1159615"/>
              <a:chOff x="1851106" y="5041057"/>
              <a:chExt cx="5288932" cy="1159615"/>
            </a:xfrm>
          </p:grpSpPr>
          <p:pic>
            <p:nvPicPr>
              <p:cNvPr id="12" name="Picture 4" descr="تخصص رياضيات وإعلام آلي (MI) تعريف عام بالتخصص">
                <a:extLst>
                  <a:ext uri="{FF2B5EF4-FFF2-40B4-BE49-F238E27FC236}">
                    <a16:creationId xmlns:a16="http://schemas.microsoft.com/office/drawing/2014/main" xmlns="" id="{CEC2696B-4C3F-B7BC-408E-6B8021185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549" b="20697"/>
              <a:stretch/>
            </p:blipFill>
            <p:spPr bwMode="auto">
              <a:xfrm>
                <a:off x="1851106" y="5041057"/>
                <a:ext cx="5288932" cy="11596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1578EDF-6054-8C94-6956-02A148DE831B}"/>
                  </a:ext>
                </a:extLst>
              </p:cNvPr>
              <p:cNvSpPr txBox="1"/>
              <p:nvPr/>
            </p:nvSpPr>
            <p:spPr>
              <a:xfrm>
                <a:off x="3843766" y="5658782"/>
                <a:ext cx="860316" cy="2219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1ED2DF1D-642F-71D9-011C-CDBA028DA123}"/>
                </a:ext>
              </a:extLst>
            </p:cNvPr>
            <p:cNvSpPr txBox="1"/>
            <p:nvPr/>
          </p:nvSpPr>
          <p:spPr>
            <a:xfrm>
              <a:off x="2003962" y="5661248"/>
              <a:ext cx="2758692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16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كليــــة الـرياضيات و الإعلام الألي </a:t>
              </a:r>
              <a:endParaRPr lang="en-US" sz="1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514" y="1981200"/>
            <a:ext cx="7936686" cy="36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6324600" y="1219200"/>
            <a:ext cx="1836308" cy="386811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رياضيات</a:t>
            </a:r>
            <a:endParaRPr lang="fr-FR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xmlns="" id="{EA32330A-A5EC-A527-A386-CAEB9B2C4FB5}"/>
              </a:ext>
            </a:extLst>
          </p:cNvPr>
          <p:cNvGrpSpPr/>
          <p:nvPr/>
        </p:nvGrpSpPr>
        <p:grpSpPr>
          <a:xfrm rot="16200000">
            <a:off x="6818839" y="-418040"/>
            <a:ext cx="1002142" cy="2295421"/>
            <a:chOff x="7818330" y="1165166"/>
            <a:chExt cx="1002142" cy="2295421"/>
          </a:xfrm>
        </p:grpSpPr>
        <p:sp>
          <p:nvSpPr>
            <p:cNvPr id="17" name="Rectangle : coins arrondis 2">
              <a:extLst>
                <a:ext uri="{FF2B5EF4-FFF2-40B4-BE49-F238E27FC236}">
                  <a16:creationId xmlns:a16="http://schemas.microsoft.com/office/drawing/2014/main" xmlns="" id="{F0C5AC17-E7EC-ABC2-E601-0E5AFE36A7DA}"/>
                </a:ext>
              </a:extLst>
            </p:cNvPr>
            <p:cNvSpPr/>
            <p:nvPr/>
          </p:nvSpPr>
          <p:spPr>
            <a:xfrm>
              <a:off x="7818330" y="1165166"/>
              <a:ext cx="1000132" cy="219182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 : coins arrondis 45">
              <a:extLst>
                <a:ext uri="{FF2B5EF4-FFF2-40B4-BE49-F238E27FC236}">
                  <a16:creationId xmlns:a16="http://schemas.microsoft.com/office/drawing/2014/main" xmlns="" id="{7BFB2FFE-7701-027C-847F-542B6097052E}"/>
                </a:ext>
              </a:extLst>
            </p:cNvPr>
            <p:cNvSpPr/>
            <p:nvPr/>
          </p:nvSpPr>
          <p:spPr>
            <a:xfrm>
              <a:off x="7906072" y="1253872"/>
              <a:ext cx="914400" cy="210312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EC5AD7AA-A274-0218-009C-C91B6D9CEF0F}"/>
                </a:ext>
              </a:extLst>
            </p:cNvPr>
            <p:cNvSpPr/>
            <p:nvPr/>
          </p:nvSpPr>
          <p:spPr>
            <a:xfrm rot="5400000">
              <a:off x="7369009" y="2149986"/>
              <a:ext cx="2191827" cy="429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sz="6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ليسانس</a:t>
              </a:r>
              <a:endParaRPr lang="fr-FR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 8">
            <a:extLst>
              <a:ext uri="{FF2B5EF4-FFF2-40B4-BE49-F238E27FC236}">
                <a16:creationId xmlns:a16="http://schemas.microsoft.com/office/drawing/2014/main" xmlns="" id="{FA2969FE-FBB1-C36C-E4DC-C5A850B025B1}"/>
              </a:ext>
            </a:extLst>
          </p:cNvPr>
          <p:cNvGrpSpPr/>
          <p:nvPr/>
        </p:nvGrpSpPr>
        <p:grpSpPr>
          <a:xfrm>
            <a:off x="838200" y="228600"/>
            <a:ext cx="5288932" cy="1159615"/>
            <a:chOff x="1851106" y="5041057"/>
            <a:chExt cx="5288932" cy="1159615"/>
          </a:xfrm>
        </p:grpSpPr>
        <p:grpSp>
          <p:nvGrpSpPr>
            <p:cNvPr id="5" name="Groupe 87">
              <a:extLst>
                <a:ext uri="{FF2B5EF4-FFF2-40B4-BE49-F238E27FC236}">
                  <a16:creationId xmlns:a16="http://schemas.microsoft.com/office/drawing/2014/main" xmlns="" id="{91090313-EB66-ED5B-1A3B-5F4B09BF934B}"/>
                </a:ext>
              </a:extLst>
            </p:cNvPr>
            <p:cNvGrpSpPr/>
            <p:nvPr/>
          </p:nvGrpSpPr>
          <p:grpSpPr>
            <a:xfrm>
              <a:off x="1851106" y="5041057"/>
              <a:ext cx="5288932" cy="1159615"/>
              <a:chOff x="1851106" y="5041057"/>
              <a:chExt cx="5288932" cy="1159615"/>
            </a:xfrm>
          </p:grpSpPr>
          <p:pic>
            <p:nvPicPr>
              <p:cNvPr id="12" name="Picture 4" descr="تخصص رياضيات وإعلام آلي (MI) تعريف عام بالتخصص">
                <a:extLst>
                  <a:ext uri="{FF2B5EF4-FFF2-40B4-BE49-F238E27FC236}">
                    <a16:creationId xmlns:a16="http://schemas.microsoft.com/office/drawing/2014/main" xmlns="" id="{CEC2696B-4C3F-B7BC-408E-6B8021185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549" b="20697"/>
              <a:stretch/>
            </p:blipFill>
            <p:spPr bwMode="auto">
              <a:xfrm>
                <a:off x="1851106" y="5041057"/>
                <a:ext cx="5288932" cy="11596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1578EDF-6054-8C94-6956-02A148DE831B}"/>
                  </a:ext>
                </a:extLst>
              </p:cNvPr>
              <p:cNvSpPr txBox="1"/>
              <p:nvPr/>
            </p:nvSpPr>
            <p:spPr>
              <a:xfrm>
                <a:off x="3843766" y="5658782"/>
                <a:ext cx="860316" cy="2219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1ED2DF1D-642F-71D9-011C-CDBA028DA123}"/>
                </a:ext>
              </a:extLst>
            </p:cNvPr>
            <p:cNvSpPr txBox="1"/>
            <p:nvPr/>
          </p:nvSpPr>
          <p:spPr>
            <a:xfrm>
              <a:off x="2003962" y="5661248"/>
              <a:ext cx="2758692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16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كليــــة الـرياضيات و الإعلام الألي </a:t>
              </a:r>
              <a:endParaRPr lang="en-US" sz="1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324600" y="1219200"/>
            <a:ext cx="1836308" cy="386811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رياضيات</a:t>
            </a:r>
            <a:endParaRPr lang="fr-FR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6" name="Groupe 15">
            <a:extLst>
              <a:ext uri="{FF2B5EF4-FFF2-40B4-BE49-F238E27FC236}">
                <a16:creationId xmlns:a16="http://schemas.microsoft.com/office/drawing/2014/main" xmlns="" id="{EA32330A-A5EC-A527-A386-CAEB9B2C4FB5}"/>
              </a:ext>
            </a:extLst>
          </p:cNvPr>
          <p:cNvGrpSpPr/>
          <p:nvPr/>
        </p:nvGrpSpPr>
        <p:grpSpPr>
          <a:xfrm rot="16200000">
            <a:off x="6818839" y="-418040"/>
            <a:ext cx="1002142" cy="2295421"/>
            <a:chOff x="7818330" y="1165166"/>
            <a:chExt cx="1002142" cy="2295421"/>
          </a:xfrm>
        </p:grpSpPr>
        <p:sp>
          <p:nvSpPr>
            <p:cNvPr id="17" name="Rectangle : coins arrondis 2">
              <a:extLst>
                <a:ext uri="{FF2B5EF4-FFF2-40B4-BE49-F238E27FC236}">
                  <a16:creationId xmlns:a16="http://schemas.microsoft.com/office/drawing/2014/main" xmlns="" id="{F0C5AC17-E7EC-ABC2-E601-0E5AFE36A7DA}"/>
                </a:ext>
              </a:extLst>
            </p:cNvPr>
            <p:cNvSpPr/>
            <p:nvPr/>
          </p:nvSpPr>
          <p:spPr>
            <a:xfrm>
              <a:off x="7818330" y="1165166"/>
              <a:ext cx="1000132" cy="219182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 : coins arrondis 45">
              <a:extLst>
                <a:ext uri="{FF2B5EF4-FFF2-40B4-BE49-F238E27FC236}">
                  <a16:creationId xmlns:a16="http://schemas.microsoft.com/office/drawing/2014/main" xmlns="" id="{7BFB2FFE-7701-027C-847F-542B6097052E}"/>
                </a:ext>
              </a:extLst>
            </p:cNvPr>
            <p:cNvSpPr/>
            <p:nvPr/>
          </p:nvSpPr>
          <p:spPr>
            <a:xfrm>
              <a:off x="7906072" y="1253872"/>
              <a:ext cx="914400" cy="210312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EC5AD7AA-A274-0218-009C-C91B6D9CEF0F}"/>
                </a:ext>
              </a:extLst>
            </p:cNvPr>
            <p:cNvSpPr/>
            <p:nvPr/>
          </p:nvSpPr>
          <p:spPr>
            <a:xfrm rot="5400000">
              <a:off x="7369009" y="2149986"/>
              <a:ext cx="2191827" cy="429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sz="6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ليسانس</a:t>
              </a:r>
              <a:endParaRPr lang="fr-FR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752600"/>
            <a:ext cx="7543800" cy="42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 8">
            <a:extLst>
              <a:ext uri="{FF2B5EF4-FFF2-40B4-BE49-F238E27FC236}">
                <a16:creationId xmlns:a16="http://schemas.microsoft.com/office/drawing/2014/main" xmlns="" id="{FA2969FE-FBB1-C36C-E4DC-C5A850B025B1}"/>
              </a:ext>
            </a:extLst>
          </p:cNvPr>
          <p:cNvGrpSpPr/>
          <p:nvPr/>
        </p:nvGrpSpPr>
        <p:grpSpPr>
          <a:xfrm>
            <a:off x="838200" y="228600"/>
            <a:ext cx="5288932" cy="1159615"/>
            <a:chOff x="1851106" y="5041057"/>
            <a:chExt cx="5288932" cy="1159615"/>
          </a:xfrm>
        </p:grpSpPr>
        <p:grpSp>
          <p:nvGrpSpPr>
            <p:cNvPr id="5" name="Groupe 87">
              <a:extLst>
                <a:ext uri="{FF2B5EF4-FFF2-40B4-BE49-F238E27FC236}">
                  <a16:creationId xmlns:a16="http://schemas.microsoft.com/office/drawing/2014/main" xmlns="" id="{91090313-EB66-ED5B-1A3B-5F4B09BF934B}"/>
                </a:ext>
              </a:extLst>
            </p:cNvPr>
            <p:cNvGrpSpPr/>
            <p:nvPr/>
          </p:nvGrpSpPr>
          <p:grpSpPr>
            <a:xfrm>
              <a:off x="1851106" y="5041057"/>
              <a:ext cx="5288932" cy="1159615"/>
              <a:chOff x="1851106" y="5041057"/>
              <a:chExt cx="5288932" cy="1159615"/>
            </a:xfrm>
          </p:grpSpPr>
          <p:pic>
            <p:nvPicPr>
              <p:cNvPr id="12" name="Picture 4" descr="تخصص رياضيات وإعلام آلي (MI) تعريف عام بالتخصص">
                <a:extLst>
                  <a:ext uri="{FF2B5EF4-FFF2-40B4-BE49-F238E27FC236}">
                    <a16:creationId xmlns:a16="http://schemas.microsoft.com/office/drawing/2014/main" xmlns="" id="{CEC2696B-4C3F-B7BC-408E-6B8021185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549" b="20697"/>
              <a:stretch/>
            </p:blipFill>
            <p:spPr bwMode="auto">
              <a:xfrm>
                <a:off x="1851106" y="5041057"/>
                <a:ext cx="5288932" cy="11596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1578EDF-6054-8C94-6956-02A148DE831B}"/>
                  </a:ext>
                </a:extLst>
              </p:cNvPr>
              <p:cNvSpPr txBox="1"/>
              <p:nvPr/>
            </p:nvSpPr>
            <p:spPr>
              <a:xfrm>
                <a:off x="3843766" y="5658782"/>
                <a:ext cx="860316" cy="2219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1ED2DF1D-642F-71D9-011C-CDBA028DA123}"/>
                </a:ext>
              </a:extLst>
            </p:cNvPr>
            <p:cNvSpPr txBox="1"/>
            <p:nvPr/>
          </p:nvSpPr>
          <p:spPr>
            <a:xfrm>
              <a:off x="2003962" y="5661248"/>
              <a:ext cx="2758692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160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كليــــة الـرياضيات و الإعلام الألي </a:t>
              </a:r>
              <a:endParaRPr lang="en-US" sz="1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324600" y="1219200"/>
            <a:ext cx="1836308" cy="386811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رياضيات</a:t>
            </a:r>
            <a:endParaRPr lang="fr-FR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6" name="Groupe 15">
            <a:extLst>
              <a:ext uri="{FF2B5EF4-FFF2-40B4-BE49-F238E27FC236}">
                <a16:creationId xmlns:a16="http://schemas.microsoft.com/office/drawing/2014/main" xmlns="" id="{EA32330A-A5EC-A527-A386-CAEB9B2C4FB5}"/>
              </a:ext>
            </a:extLst>
          </p:cNvPr>
          <p:cNvGrpSpPr/>
          <p:nvPr/>
        </p:nvGrpSpPr>
        <p:grpSpPr>
          <a:xfrm rot="16200000">
            <a:off x="6818839" y="-418040"/>
            <a:ext cx="1002142" cy="2295421"/>
            <a:chOff x="7818330" y="1165166"/>
            <a:chExt cx="1002142" cy="2295421"/>
          </a:xfrm>
        </p:grpSpPr>
        <p:sp>
          <p:nvSpPr>
            <p:cNvPr id="17" name="Rectangle : coins arrondis 2">
              <a:extLst>
                <a:ext uri="{FF2B5EF4-FFF2-40B4-BE49-F238E27FC236}">
                  <a16:creationId xmlns:a16="http://schemas.microsoft.com/office/drawing/2014/main" xmlns="" id="{F0C5AC17-E7EC-ABC2-E601-0E5AFE36A7DA}"/>
                </a:ext>
              </a:extLst>
            </p:cNvPr>
            <p:cNvSpPr/>
            <p:nvPr/>
          </p:nvSpPr>
          <p:spPr>
            <a:xfrm>
              <a:off x="7818330" y="1165166"/>
              <a:ext cx="1000132" cy="219182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 : coins arrondis 45">
              <a:extLst>
                <a:ext uri="{FF2B5EF4-FFF2-40B4-BE49-F238E27FC236}">
                  <a16:creationId xmlns:a16="http://schemas.microsoft.com/office/drawing/2014/main" xmlns="" id="{7BFB2FFE-7701-027C-847F-542B6097052E}"/>
                </a:ext>
              </a:extLst>
            </p:cNvPr>
            <p:cNvSpPr/>
            <p:nvPr/>
          </p:nvSpPr>
          <p:spPr>
            <a:xfrm>
              <a:off x="7906072" y="1253872"/>
              <a:ext cx="914400" cy="210312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EC5AD7AA-A274-0218-009C-C91B6D9CEF0F}"/>
                </a:ext>
              </a:extLst>
            </p:cNvPr>
            <p:cNvSpPr/>
            <p:nvPr/>
          </p:nvSpPr>
          <p:spPr>
            <a:xfrm rot="5400000">
              <a:off x="7369009" y="2149986"/>
              <a:ext cx="2191827" cy="429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sz="6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ليسانس</a:t>
              </a:r>
              <a:endParaRPr lang="fr-FR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05000"/>
            <a:ext cx="76390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2134</TotalTime>
  <Words>1058</Words>
  <Application>Microsoft Office PowerPoint</Application>
  <PresentationFormat>Affichage à l'écran (4:3)</PresentationFormat>
  <Paragraphs>224</Paragraphs>
  <Slides>45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6" baseType="lpstr">
      <vt:lpstr>Retrospect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Adel</dc:creator>
  <cp:lastModifiedBy>bouziane.abderraouf@gmail.com</cp:lastModifiedBy>
  <cp:revision>142</cp:revision>
  <dcterms:created xsi:type="dcterms:W3CDTF">2020-10-11T10:13:42Z</dcterms:created>
  <dcterms:modified xsi:type="dcterms:W3CDTF">2023-04-26T07:31:55Z</dcterms:modified>
</cp:coreProperties>
</file>